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09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0" r:id="rId76"/>
    <p:sldId id="331" r:id="rId77"/>
    <p:sldId id="332" r:id="rId78"/>
    <p:sldId id="333" r:id="rId79"/>
    <p:sldId id="334" r:id="rId80"/>
    <p:sldId id="335" r:id="rId81"/>
    <p:sldId id="336" r:id="rId82"/>
    <p:sldId id="337" r:id="rId83"/>
    <p:sldId id="338" r:id="rId84"/>
    <p:sldId id="339" r:id="rId85"/>
    <p:sldId id="340" r:id="rId86"/>
    <p:sldId id="341" r:id="rId87"/>
    <p:sldId id="342" r:id="rId88"/>
    <p:sldId id="343" r:id="rId89"/>
    <p:sldId id="344" r:id="rId90"/>
    <p:sldId id="345" r:id="rId91"/>
    <p:sldId id="346" r:id="rId92"/>
    <p:sldId id="347" r:id="rId93"/>
    <p:sldId id="348" r:id="rId94"/>
    <p:sldId id="349" r:id="rId95"/>
    <p:sldId id="350" r:id="rId96"/>
    <p:sldId id="351" r:id="rId97"/>
    <p:sldId id="352" r:id="rId98"/>
    <p:sldId id="353" r:id="rId99"/>
    <p:sldId id="354" r:id="rId100"/>
    <p:sldId id="355" r:id="rId101"/>
    <p:sldId id="356" r:id="rId102"/>
    <p:sldId id="357" r:id="rId103"/>
    <p:sldId id="358" r:id="rId104"/>
    <p:sldId id="359" r:id="rId105"/>
    <p:sldId id="360" r:id="rId106"/>
    <p:sldId id="361" r:id="rId107"/>
    <p:sldId id="362" r:id="rId108"/>
    <p:sldId id="363" r:id="rId109"/>
    <p:sldId id="364" r:id="rId110"/>
    <p:sldId id="365" r:id="rId111"/>
    <p:sldId id="366" r:id="rId112"/>
    <p:sldId id="367" r:id="rId113"/>
    <p:sldId id="368" r:id="rId114"/>
    <p:sldId id="369" r:id="rId115"/>
    <p:sldId id="370" r:id="rId1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93" d="100"/>
          <a:sy n="93" d="100"/>
        </p:scale>
        <p:origin x="102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39" Type="http://schemas.openxmlformats.org/officeDocument/2006/relationships/slide" Target="slides/slide38.xml" /><Relationship Id="rId40" Type="http://schemas.openxmlformats.org/officeDocument/2006/relationships/slide" Target="slides/slide39.xml" /><Relationship Id="rId41" Type="http://schemas.openxmlformats.org/officeDocument/2006/relationships/slide" Target="slides/slide40.xml" /><Relationship Id="rId42" Type="http://schemas.openxmlformats.org/officeDocument/2006/relationships/slide" Target="slides/slide41.xml" /><Relationship Id="rId43" Type="http://schemas.openxmlformats.org/officeDocument/2006/relationships/slide" Target="slides/slide42.xml" /><Relationship Id="rId44" Type="http://schemas.openxmlformats.org/officeDocument/2006/relationships/slide" Target="slides/slide43.xml" /><Relationship Id="rId45" Type="http://schemas.openxmlformats.org/officeDocument/2006/relationships/slide" Target="slides/slide44.xml" /><Relationship Id="rId46" Type="http://schemas.openxmlformats.org/officeDocument/2006/relationships/slide" Target="slides/slide45.xml" /><Relationship Id="rId47" Type="http://schemas.openxmlformats.org/officeDocument/2006/relationships/slide" Target="slides/slide46.xml" /><Relationship Id="rId48" Type="http://schemas.openxmlformats.org/officeDocument/2006/relationships/slide" Target="slides/slide47.xml" /><Relationship Id="rId49" Type="http://schemas.openxmlformats.org/officeDocument/2006/relationships/slide" Target="slides/slide48.xml" /><Relationship Id="rId50" Type="http://schemas.openxmlformats.org/officeDocument/2006/relationships/slide" Target="slides/slide49.xml" /><Relationship Id="rId51" Type="http://schemas.openxmlformats.org/officeDocument/2006/relationships/slide" Target="slides/slide50.xml" /><Relationship Id="rId52" Type="http://schemas.openxmlformats.org/officeDocument/2006/relationships/slide" Target="slides/slide51.xml" /><Relationship Id="rId53" Type="http://schemas.openxmlformats.org/officeDocument/2006/relationships/slide" Target="slides/slide52.xml" /><Relationship Id="rId54" Type="http://schemas.openxmlformats.org/officeDocument/2006/relationships/slide" Target="slides/slide53.xml" /><Relationship Id="rId55" Type="http://schemas.openxmlformats.org/officeDocument/2006/relationships/slide" Target="slides/slide54.xml" /><Relationship Id="rId56" Type="http://schemas.openxmlformats.org/officeDocument/2006/relationships/slide" Target="slides/slide55.xml" /><Relationship Id="rId57" Type="http://schemas.openxmlformats.org/officeDocument/2006/relationships/slide" Target="slides/slide56.xml" /><Relationship Id="rId58" Type="http://schemas.openxmlformats.org/officeDocument/2006/relationships/slide" Target="slides/slide57.xml" /><Relationship Id="rId59" Type="http://schemas.openxmlformats.org/officeDocument/2006/relationships/slide" Target="slides/slide58.xml" /><Relationship Id="rId60" Type="http://schemas.openxmlformats.org/officeDocument/2006/relationships/slide" Target="slides/slide59.xml" /><Relationship Id="rId61" Type="http://schemas.openxmlformats.org/officeDocument/2006/relationships/slide" Target="slides/slide60.xml" /><Relationship Id="rId62" Type="http://schemas.openxmlformats.org/officeDocument/2006/relationships/slide" Target="slides/slide61.xml" /><Relationship Id="rId63" Type="http://schemas.openxmlformats.org/officeDocument/2006/relationships/slide" Target="slides/slide62.xml" /><Relationship Id="rId64" Type="http://schemas.openxmlformats.org/officeDocument/2006/relationships/slide" Target="slides/slide63.xml" /><Relationship Id="rId65" Type="http://schemas.openxmlformats.org/officeDocument/2006/relationships/slide" Target="slides/slide64.xml" /><Relationship Id="rId66" Type="http://schemas.openxmlformats.org/officeDocument/2006/relationships/slide" Target="slides/slide65.xml" /><Relationship Id="rId67" Type="http://schemas.openxmlformats.org/officeDocument/2006/relationships/slide" Target="slides/slide66.xml" /><Relationship Id="rId68" Type="http://schemas.openxmlformats.org/officeDocument/2006/relationships/slide" Target="slides/slide67.xml" /><Relationship Id="rId69" Type="http://schemas.openxmlformats.org/officeDocument/2006/relationships/slide" Target="slides/slide68.xml" /><Relationship Id="rId70" Type="http://schemas.openxmlformats.org/officeDocument/2006/relationships/slide" Target="slides/slide69.xml" /><Relationship Id="rId71" Type="http://schemas.openxmlformats.org/officeDocument/2006/relationships/slide" Target="slides/slide70.xml" /><Relationship Id="rId72" Type="http://schemas.openxmlformats.org/officeDocument/2006/relationships/slide" Target="slides/slide71.xml" /><Relationship Id="rId73" Type="http://schemas.openxmlformats.org/officeDocument/2006/relationships/slide" Target="slides/slide72.xml" /><Relationship Id="rId74" Type="http://schemas.openxmlformats.org/officeDocument/2006/relationships/slide" Target="slides/slide73.xml" /><Relationship Id="rId75" Type="http://schemas.openxmlformats.org/officeDocument/2006/relationships/slide" Target="slides/slide74.xml" /><Relationship Id="rId76" Type="http://schemas.openxmlformats.org/officeDocument/2006/relationships/slide" Target="slides/slide75.xml" /><Relationship Id="rId77" Type="http://schemas.openxmlformats.org/officeDocument/2006/relationships/slide" Target="slides/slide76.xml" /><Relationship Id="rId78" Type="http://schemas.openxmlformats.org/officeDocument/2006/relationships/slide" Target="slides/slide77.xml" /><Relationship Id="rId79" Type="http://schemas.openxmlformats.org/officeDocument/2006/relationships/slide" Target="slides/slide78.xml" /><Relationship Id="rId80" Type="http://schemas.openxmlformats.org/officeDocument/2006/relationships/slide" Target="slides/slide79.xml" /><Relationship Id="rId81" Type="http://schemas.openxmlformats.org/officeDocument/2006/relationships/slide" Target="slides/slide80.xml" /><Relationship Id="rId82" Type="http://schemas.openxmlformats.org/officeDocument/2006/relationships/slide" Target="slides/slide81.xml" /><Relationship Id="rId83" Type="http://schemas.openxmlformats.org/officeDocument/2006/relationships/slide" Target="slides/slide82.xml" /><Relationship Id="rId84" Type="http://schemas.openxmlformats.org/officeDocument/2006/relationships/slide" Target="slides/slide83.xml" /><Relationship Id="rId85" Type="http://schemas.openxmlformats.org/officeDocument/2006/relationships/slide" Target="slides/slide84.xml" /><Relationship Id="rId86" Type="http://schemas.openxmlformats.org/officeDocument/2006/relationships/slide" Target="slides/slide85.xml" /><Relationship Id="rId87" Type="http://schemas.openxmlformats.org/officeDocument/2006/relationships/slide" Target="slides/slide86.xml" /><Relationship Id="rId88" Type="http://schemas.openxmlformats.org/officeDocument/2006/relationships/slide" Target="slides/slide87.xml" /><Relationship Id="rId89" Type="http://schemas.openxmlformats.org/officeDocument/2006/relationships/slide" Target="slides/slide88.xml" /><Relationship Id="rId90" Type="http://schemas.openxmlformats.org/officeDocument/2006/relationships/slide" Target="slides/slide89.xml" /><Relationship Id="rId91" Type="http://schemas.openxmlformats.org/officeDocument/2006/relationships/slide" Target="slides/slide90.xml" /><Relationship Id="rId92" Type="http://schemas.openxmlformats.org/officeDocument/2006/relationships/slide" Target="slides/slide91.xml" /><Relationship Id="rId93" Type="http://schemas.openxmlformats.org/officeDocument/2006/relationships/slide" Target="slides/slide92.xml" /><Relationship Id="rId94" Type="http://schemas.openxmlformats.org/officeDocument/2006/relationships/slide" Target="slides/slide93.xml" /><Relationship Id="rId95" Type="http://schemas.openxmlformats.org/officeDocument/2006/relationships/slide" Target="slides/slide94.xml" /><Relationship Id="rId96" Type="http://schemas.openxmlformats.org/officeDocument/2006/relationships/slide" Target="slides/slide95.xml" /><Relationship Id="rId97" Type="http://schemas.openxmlformats.org/officeDocument/2006/relationships/slide" Target="slides/slide96.xml" /><Relationship Id="rId98" Type="http://schemas.openxmlformats.org/officeDocument/2006/relationships/slide" Target="slides/slide97.xml" /><Relationship Id="rId99" Type="http://schemas.openxmlformats.org/officeDocument/2006/relationships/slide" Target="slides/slide98.xml" /><Relationship Id="rId100" Type="http://schemas.openxmlformats.org/officeDocument/2006/relationships/slide" Target="slides/slide99.xml" /><Relationship Id="rId101" Type="http://schemas.openxmlformats.org/officeDocument/2006/relationships/slide" Target="slides/slide100.xml" /><Relationship Id="rId102" Type="http://schemas.openxmlformats.org/officeDocument/2006/relationships/slide" Target="slides/slide101.xml" /><Relationship Id="rId103" Type="http://schemas.openxmlformats.org/officeDocument/2006/relationships/slide" Target="slides/slide102.xml" /><Relationship Id="rId104" Type="http://schemas.openxmlformats.org/officeDocument/2006/relationships/slide" Target="slides/slide103.xml" /><Relationship Id="rId105" Type="http://schemas.openxmlformats.org/officeDocument/2006/relationships/slide" Target="slides/slide104.xml" /><Relationship Id="rId106" Type="http://schemas.openxmlformats.org/officeDocument/2006/relationships/slide" Target="slides/slide105.xml" /><Relationship Id="rId107" Type="http://schemas.openxmlformats.org/officeDocument/2006/relationships/slide" Target="slides/slide106.xml" /><Relationship Id="rId108" Type="http://schemas.openxmlformats.org/officeDocument/2006/relationships/slide" Target="slides/slide107.xml" /><Relationship Id="rId109" Type="http://schemas.openxmlformats.org/officeDocument/2006/relationships/slide" Target="slides/slide108.xml" /><Relationship Id="rId110" Type="http://schemas.openxmlformats.org/officeDocument/2006/relationships/slide" Target="slides/slide109.xml" /><Relationship Id="rId111" Type="http://schemas.openxmlformats.org/officeDocument/2006/relationships/slide" Target="slides/slide110.xml" /><Relationship Id="rId112" Type="http://schemas.openxmlformats.org/officeDocument/2006/relationships/slide" Target="slides/slide111.xml" /><Relationship Id="rId113" Type="http://schemas.openxmlformats.org/officeDocument/2006/relationships/slide" Target="slides/slide112.xml" /><Relationship Id="rId114" Type="http://schemas.openxmlformats.org/officeDocument/2006/relationships/slide" Target="slides/slide113.xml" /><Relationship Id="rId115" Type="http://schemas.openxmlformats.org/officeDocument/2006/relationships/slide" Target="slides/slide114.xml" /><Relationship Id="rId116" Type="http://schemas.openxmlformats.org/officeDocument/2006/relationships/slide" Target="slides/slide115.xml" /><Relationship Id="rId117" Type="http://schemas.openxmlformats.org/officeDocument/2006/relationships/notesMaster" Target="notesMasters/notesMaster1.xml" /><Relationship Id="rId121" Type="http://schemas.openxmlformats.org/officeDocument/2006/relationships/tableStyles" Target="tableStyles.xml" /><Relationship Id="rId120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119" Type="http://schemas.openxmlformats.org/officeDocument/2006/relationships/viewProps" Target="viewProps.xml" /><Relationship Id="rId118" Type="http://schemas.openxmlformats.org/officeDocument/2006/relationships/presProps" Target="pres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10.xml.rels><?xml version="1.0" encoding="UTF-8"?>
<Relationships xmlns="http://schemas.openxmlformats.org/package/2006/relationships"><Relationship Id="rId2" Type="http://schemas.openxmlformats.org/officeDocument/2006/relationships/slide" Target="../slides/slide11.xml" /><Relationship Id="rId1" Type="http://schemas.openxmlformats.org/officeDocument/2006/relationships/notesMaster" Target="../notesMasters/notesMaster1.xml" /></Relationships>
</file>

<file path=ppt/notesSlides/_rels/notesSlide100.xml.rels><?xml version="1.0" encoding="UTF-8"?>
<Relationships xmlns="http://schemas.openxmlformats.org/package/2006/relationships"><Relationship Id="rId2" Type="http://schemas.openxmlformats.org/officeDocument/2006/relationships/slide" Target="../slides/slide103.xml" /><Relationship Id="rId1" Type="http://schemas.openxmlformats.org/officeDocument/2006/relationships/notesMaster" Target="../notesMasters/notesMaster1.xml" /></Relationships>
</file>

<file path=ppt/notesSlides/_rels/notesSlide101.xml.rels><?xml version="1.0" encoding="UTF-8"?>
<Relationships xmlns="http://schemas.openxmlformats.org/package/2006/relationships"><Relationship Id="rId2" Type="http://schemas.openxmlformats.org/officeDocument/2006/relationships/slide" Target="../slides/slide104.xml" /><Relationship Id="rId1" Type="http://schemas.openxmlformats.org/officeDocument/2006/relationships/notesMaster" Target="../notesMasters/notesMaster1.xml" /></Relationships>
</file>

<file path=ppt/notesSlides/_rels/notesSlide102.xml.rels><?xml version="1.0" encoding="UTF-8"?>
<Relationships xmlns="http://schemas.openxmlformats.org/package/2006/relationships"><Relationship Id="rId2" Type="http://schemas.openxmlformats.org/officeDocument/2006/relationships/slide" Target="../slides/slide106.xml" /><Relationship Id="rId1" Type="http://schemas.openxmlformats.org/officeDocument/2006/relationships/notesMaster" Target="../notesMasters/notesMaster1.xml" /></Relationships>
</file>

<file path=ppt/notesSlides/_rels/notesSlide103.xml.rels><?xml version="1.0" encoding="UTF-8"?>
<Relationships xmlns="http://schemas.openxmlformats.org/package/2006/relationships"><Relationship Id="rId2" Type="http://schemas.openxmlformats.org/officeDocument/2006/relationships/slide" Target="../slides/slide107.xml" /><Relationship Id="rId1" Type="http://schemas.openxmlformats.org/officeDocument/2006/relationships/notesMaster" Target="../notesMasters/notesMaster1.xml" /></Relationships>
</file>

<file path=ppt/notesSlides/_rels/notesSlide104.xml.rels><?xml version="1.0" encoding="UTF-8"?>
<Relationships xmlns="http://schemas.openxmlformats.org/package/2006/relationships"><Relationship Id="rId2" Type="http://schemas.openxmlformats.org/officeDocument/2006/relationships/slide" Target="../slides/slide108.xml" /><Relationship Id="rId1" Type="http://schemas.openxmlformats.org/officeDocument/2006/relationships/notesMaster" Target="../notesMasters/notesMaster1.xml" /></Relationships>
</file>

<file path=ppt/notesSlides/_rels/notesSlide105.xml.rels><?xml version="1.0" encoding="UTF-8"?>
<Relationships xmlns="http://schemas.openxmlformats.org/package/2006/relationships"><Relationship Id="rId2" Type="http://schemas.openxmlformats.org/officeDocument/2006/relationships/slide" Target="../slides/slide109.xml" /><Relationship Id="rId1" Type="http://schemas.openxmlformats.org/officeDocument/2006/relationships/notesMaster" Target="../notesMasters/notesMaster1.xml" /></Relationships>
</file>

<file path=ppt/notesSlides/_rels/notesSlide106.xml.rels><?xml version="1.0" encoding="UTF-8"?>
<Relationships xmlns="http://schemas.openxmlformats.org/package/2006/relationships"><Relationship Id="rId2" Type="http://schemas.openxmlformats.org/officeDocument/2006/relationships/slide" Target="../slides/slide110.xml" /><Relationship Id="rId1" Type="http://schemas.openxmlformats.org/officeDocument/2006/relationships/notesMaster" Target="../notesMasters/notesMaster1.xml" /></Relationships>
</file>

<file path=ppt/notesSlides/_rels/notesSlide107.xml.rels><?xml version="1.0" encoding="UTF-8"?>
<Relationships xmlns="http://schemas.openxmlformats.org/package/2006/relationships"><Relationship Id="rId2" Type="http://schemas.openxmlformats.org/officeDocument/2006/relationships/slide" Target="../slides/slide111.xml" /><Relationship Id="rId1" Type="http://schemas.openxmlformats.org/officeDocument/2006/relationships/notesMaster" Target="../notesMasters/notesMaster1.xml" /></Relationships>
</file>

<file path=ppt/notesSlides/_rels/notesSlide108.xml.rels><?xml version="1.0" encoding="UTF-8"?>
<Relationships xmlns="http://schemas.openxmlformats.org/package/2006/relationships"><Relationship Id="rId2" Type="http://schemas.openxmlformats.org/officeDocument/2006/relationships/slide" Target="../slides/slide112.xml" /><Relationship Id="rId1" Type="http://schemas.openxmlformats.org/officeDocument/2006/relationships/notesMaster" Target="../notesMasters/notesMaster1.xml" /></Relationships>
</file>

<file path=ppt/notesSlides/_rels/notesSlide109.xml.rels><?xml version="1.0" encoding="UTF-8"?>
<Relationships xmlns="http://schemas.openxmlformats.org/package/2006/relationships"><Relationship Id="rId2" Type="http://schemas.openxmlformats.org/officeDocument/2006/relationships/slide" Target="../slides/slide114.xml" /><Relationship Id="rId1" Type="http://schemas.openxmlformats.org/officeDocument/2006/relationships/notesMaster" Target="../notesMasters/notesMaster1.xml" /></Relationships>
</file>

<file path=ppt/notesSlides/_rels/notesSlide11.xml.rels><?xml version="1.0" encoding="UTF-8"?>
<Relationships xmlns="http://schemas.openxmlformats.org/package/2006/relationships"><Relationship Id="rId2" Type="http://schemas.openxmlformats.org/officeDocument/2006/relationships/slide" Target="../slides/slide12.xml" /><Relationship Id="rId1" Type="http://schemas.openxmlformats.org/officeDocument/2006/relationships/notesMaster" Target="../notesMasters/notesMaster1.xml" /></Relationships>
</file>

<file path=ppt/notesSlides/_rels/notesSlide12.xml.rels><?xml version="1.0" encoding="UTF-8"?>
<Relationships xmlns="http://schemas.openxmlformats.org/package/2006/relationships"><Relationship Id="rId2" Type="http://schemas.openxmlformats.org/officeDocument/2006/relationships/slide" Target="../slides/slide13.xml" /><Relationship Id="rId1" Type="http://schemas.openxmlformats.org/officeDocument/2006/relationships/notesMaster" Target="../notesMasters/notesMaster1.xml" /></Relationships>
</file>

<file path=ppt/notesSlides/_rels/notesSlide13.xml.rels><?xml version="1.0" encoding="UTF-8"?>
<Relationships xmlns="http://schemas.openxmlformats.org/package/2006/relationships"><Relationship Id="rId2" Type="http://schemas.openxmlformats.org/officeDocument/2006/relationships/slide" Target="../slides/slide14.xml" /><Relationship Id="rId1" Type="http://schemas.openxmlformats.org/officeDocument/2006/relationships/notesMaster" Target="../notesMasters/notesMaster1.xml" /></Relationships>
</file>

<file path=ppt/notesSlides/_rels/notesSlide14.xml.rels><?xml version="1.0" encoding="UTF-8"?>
<Relationships xmlns="http://schemas.openxmlformats.org/package/2006/relationships"><Relationship Id="rId2" Type="http://schemas.openxmlformats.org/officeDocument/2006/relationships/slide" Target="../slides/slide15.xml" /><Relationship Id="rId1" Type="http://schemas.openxmlformats.org/officeDocument/2006/relationships/notesMaster" Target="../notesMasters/notesMaster1.xml" /></Relationships>
</file>

<file path=ppt/notesSlides/_rels/notesSlide15.xml.rels><?xml version="1.0" encoding="UTF-8"?>
<Relationships xmlns="http://schemas.openxmlformats.org/package/2006/relationships"><Relationship Id="rId2" Type="http://schemas.openxmlformats.org/officeDocument/2006/relationships/slide" Target="../slides/slide16.xml" /><Relationship Id="rId1" Type="http://schemas.openxmlformats.org/officeDocument/2006/relationships/notesMaster" Target="../notesMasters/notesMaster1.xml" /></Relationships>
</file>

<file path=ppt/notesSlides/_rels/notesSlide16.xml.rels><?xml version="1.0" encoding="UTF-8"?>
<Relationships xmlns="http://schemas.openxmlformats.org/package/2006/relationships"><Relationship Id="rId2" Type="http://schemas.openxmlformats.org/officeDocument/2006/relationships/slide" Target="../slides/slide17.xml" /><Relationship Id="rId1" Type="http://schemas.openxmlformats.org/officeDocument/2006/relationships/notesMaster" Target="../notesMasters/notesMaster1.xml" /></Relationships>
</file>

<file path=ppt/notesSlides/_rels/notesSlide17.xml.rels><?xml version="1.0" encoding="UTF-8"?>
<Relationships xmlns="http://schemas.openxmlformats.org/package/2006/relationships"><Relationship Id="rId2" Type="http://schemas.openxmlformats.org/officeDocument/2006/relationships/slide" Target="../slides/slide18.xml" /><Relationship Id="rId1" Type="http://schemas.openxmlformats.org/officeDocument/2006/relationships/notesMaster" Target="../notesMasters/notesMaster1.xml" /></Relationships>
</file>

<file path=ppt/notesSlides/_rels/notesSlide18.xml.rels><?xml version="1.0" encoding="UTF-8"?>
<Relationships xmlns="http://schemas.openxmlformats.org/package/2006/relationships"><Relationship Id="rId2" Type="http://schemas.openxmlformats.org/officeDocument/2006/relationships/slide" Target="../slides/slide19.xml" /><Relationship Id="rId1" Type="http://schemas.openxmlformats.org/officeDocument/2006/relationships/notesMaster" Target="../notesMasters/notesMaster1.xml" /></Relationships>
</file>

<file path=ppt/notesSlides/_rels/notesSlide19.xml.rels><?xml version="1.0" encoding="UTF-8"?>
<Relationships xmlns="http://schemas.openxmlformats.org/package/2006/relationships"><Relationship Id="rId2" Type="http://schemas.openxmlformats.org/officeDocument/2006/relationships/slide" Target="../slides/slide20.xml" /><Relationship Id="rId1" Type="http://schemas.openxmlformats.org/officeDocument/2006/relationships/notesMaster" Target="../notesMasters/notesMaster1.xml" /></Relationships>
</file>

<file path=ppt/notesSlides/_rels/notesSlide2.xml.rels><?xml version="1.0" encoding="UTF-8"?>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20.xml.rels><?xml version="1.0" encoding="UTF-8"?>
<Relationships xmlns="http://schemas.openxmlformats.org/package/2006/relationships"><Relationship Id="rId2" Type="http://schemas.openxmlformats.org/officeDocument/2006/relationships/slide" Target="../slides/slide21.xml" /><Relationship Id="rId1" Type="http://schemas.openxmlformats.org/officeDocument/2006/relationships/notesMaster" Target="../notesMasters/notesMaster1.xml" /></Relationships>
</file>

<file path=ppt/notesSlides/_rels/notesSlide21.xml.rels><?xml version="1.0" encoding="UTF-8"?>
<Relationships xmlns="http://schemas.openxmlformats.org/package/2006/relationships"><Relationship Id="rId2" Type="http://schemas.openxmlformats.org/officeDocument/2006/relationships/slide" Target="../slides/slide22.xml" /><Relationship Id="rId1" Type="http://schemas.openxmlformats.org/officeDocument/2006/relationships/notesMaster" Target="../notesMasters/notesMaster1.xml" /></Relationships>
</file>

<file path=ppt/notesSlides/_rels/notesSlide22.xml.rels><?xml version="1.0" encoding="UTF-8"?>
<Relationships xmlns="http://schemas.openxmlformats.org/package/2006/relationships"><Relationship Id="rId2" Type="http://schemas.openxmlformats.org/officeDocument/2006/relationships/slide" Target="../slides/slide23.xml" /><Relationship Id="rId1" Type="http://schemas.openxmlformats.org/officeDocument/2006/relationships/notesMaster" Target="../notesMasters/notesMaster1.xml" /></Relationships>
</file>

<file path=ppt/notesSlides/_rels/notesSlide23.xml.rels><?xml version="1.0" encoding="UTF-8"?>
<Relationships xmlns="http://schemas.openxmlformats.org/package/2006/relationships"><Relationship Id="rId2" Type="http://schemas.openxmlformats.org/officeDocument/2006/relationships/slide" Target="../slides/slide24.xml" /><Relationship Id="rId1" Type="http://schemas.openxmlformats.org/officeDocument/2006/relationships/notesMaster" Target="../notesMasters/notesMaster1.xml" /></Relationships>
</file>

<file path=ppt/notesSlides/_rels/notesSlide24.xml.rels><?xml version="1.0" encoding="UTF-8"?>
<Relationships xmlns="http://schemas.openxmlformats.org/package/2006/relationships"><Relationship Id="rId2" Type="http://schemas.openxmlformats.org/officeDocument/2006/relationships/slide" Target="../slides/slide25.xml" /><Relationship Id="rId1" Type="http://schemas.openxmlformats.org/officeDocument/2006/relationships/notesMaster" Target="../notesMasters/notesMaster1.xml" /></Relationships>
</file>

<file path=ppt/notesSlides/_rels/notesSlide25.xml.rels><?xml version="1.0" encoding="UTF-8"?>
<Relationships xmlns="http://schemas.openxmlformats.org/package/2006/relationships"><Relationship Id="rId2" Type="http://schemas.openxmlformats.org/officeDocument/2006/relationships/slide" Target="../slides/slide26.xml" /><Relationship Id="rId1" Type="http://schemas.openxmlformats.org/officeDocument/2006/relationships/notesMaster" Target="../notesMasters/notesMaster1.xml" /></Relationships>
</file>

<file path=ppt/notesSlides/_rels/notesSlide26.xml.rels><?xml version="1.0" encoding="UTF-8"?>
<Relationships xmlns="http://schemas.openxmlformats.org/package/2006/relationships"><Relationship Id="rId2" Type="http://schemas.openxmlformats.org/officeDocument/2006/relationships/slide" Target="../slides/slide27.xml" /><Relationship Id="rId1" Type="http://schemas.openxmlformats.org/officeDocument/2006/relationships/notesMaster" Target="../notesMasters/notesMaster1.xml" /></Relationships>
</file>

<file path=ppt/notesSlides/_rels/notesSlide27.xml.rels><?xml version="1.0" encoding="UTF-8"?>
<Relationships xmlns="http://schemas.openxmlformats.org/package/2006/relationships"><Relationship Id="rId2" Type="http://schemas.openxmlformats.org/officeDocument/2006/relationships/slide" Target="../slides/slide28.xml" /><Relationship Id="rId1" Type="http://schemas.openxmlformats.org/officeDocument/2006/relationships/notesMaster" Target="../notesMasters/notesMaster1.xml" /></Relationships>
</file>

<file path=ppt/notesSlides/_rels/notesSlide28.xml.rels><?xml version="1.0" encoding="UTF-8"?>
<Relationships xmlns="http://schemas.openxmlformats.org/package/2006/relationships"><Relationship Id="rId2" Type="http://schemas.openxmlformats.org/officeDocument/2006/relationships/slide" Target="../slides/slide29.xml" /><Relationship Id="rId1" Type="http://schemas.openxmlformats.org/officeDocument/2006/relationships/notesMaster" Target="../notesMasters/notesMaster1.xml" /></Relationships>
</file>

<file path=ppt/notesSlides/_rels/notesSlide29.xml.rels><?xml version="1.0" encoding="UTF-8"?>
<Relationships xmlns="http://schemas.openxmlformats.org/package/2006/relationships"><Relationship Id="rId2" Type="http://schemas.openxmlformats.org/officeDocument/2006/relationships/slide" Target="../slides/slide30.xml" /><Relationship Id="rId1" Type="http://schemas.openxmlformats.org/officeDocument/2006/relationships/notesMaster" Target="../notesMasters/notesMaster1.xml" /></Relationships>
</file>

<file path=ppt/notesSlides/_rels/notesSlide3.xml.rels><?xml version="1.0" encoding="UTF-8"?>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30.xml.rels><?xml version="1.0" encoding="UTF-8"?>
<Relationships xmlns="http://schemas.openxmlformats.org/package/2006/relationships"><Relationship Id="rId2" Type="http://schemas.openxmlformats.org/officeDocument/2006/relationships/slide" Target="../slides/slide31.xml" /><Relationship Id="rId1" Type="http://schemas.openxmlformats.org/officeDocument/2006/relationships/notesMaster" Target="../notesMasters/notesMaster1.xml" /></Relationships>
</file>

<file path=ppt/notesSlides/_rels/notesSlide31.xml.rels><?xml version="1.0" encoding="UTF-8"?>
<Relationships xmlns="http://schemas.openxmlformats.org/package/2006/relationships"><Relationship Id="rId2" Type="http://schemas.openxmlformats.org/officeDocument/2006/relationships/slide" Target="../slides/slide32.xml" /><Relationship Id="rId1" Type="http://schemas.openxmlformats.org/officeDocument/2006/relationships/notesMaster" Target="../notesMasters/notesMaster1.xml" /></Relationships>
</file>

<file path=ppt/notesSlides/_rels/notesSlide32.xml.rels><?xml version="1.0" encoding="UTF-8"?>
<Relationships xmlns="http://schemas.openxmlformats.org/package/2006/relationships"><Relationship Id="rId2" Type="http://schemas.openxmlformats.org/officeDocument/2006/relationships/slide" Target="../slides/slide33.xml" /><Relationship Id="rId1" Type="http://schemas.openxmlformats.org/officeDocument/2006/relationships/notesMaster" Target="../notesMasters/notesMaster1.xml" /></Relationships>
</file>

<file path=ppt/notesSlides/_rels/notesSlide33.xml.rels><?xml version="1.0" encoding="UTF-8"?>
<Relationships xmlns="http://schemas.openxmlformats.org/package/2006/relationships"><Relationship Id="rId2" Type="http://schemas.openxmlformats.org/officeDocument/2006/relationships/slide" Target="../slides/slide34.xml" /><Relationship Id="rId1" Type="http://schemas.openxmlformats.org/officeDocument/2006/relationships/notesMaster" Target="../notesMasters/notesMaster1.xml" /></Relationships>
</file>

<file path=ppt/notesSlides/_rels/notesSlide34.xml.rels><?xml version="1.0" encoding="UTF-8"?>
<Relationships xmlns="http://schemas.openxmlformats.org/package/2006/relationships"><Relationship Id="rId2" Type="http://schemas.openxmlformats.org/officeDocument/2006/relationships/slide" Target="../slides/slide35.xml" /><Relationship Id="rId1" Type="http://schemas.openxmlformats.org/officeDocument/2006/relationships/notesMaster" Target="../notesMasters/notesMaster1.xml" /></Relationships>
</file>

<file path=ppt/notesSlides/_rels/notesSlide35.xml.rels><?xml version="1.0" encoding="UTF-8"?>
<Relationships xmlns="http://schemas.openxmlformats.org/package/2006/relationships"><Relationship Id="rId2" Type="http://schemas.openxmlformats.org/officeDocument/2006/relationships/slide" Target="../slides/slide36.xml" /><Relationship Id="rId1" Type="http://schemas.openxmlformats.org/officeDocument/2006/relationships/notesMaster" Target="../notesMasters/notesMaster1.xml" /></Relationships>
</file>

<file path=ppt/notesSlides/_rels/notesSlide36.xml.rels><?xml version="1.0" encoding="UTF-8"?>
<Relationships xmlns="http://schemas.openxmlformats.org/package/2006/relationships"><Relationship Id="rId2" Type="http://schemas.openxmlformats.org/officeDocument/2006/relationships/slide" Target="../slides/slide37.xml" /><Relationship Id="rId1" Type="http://schemas.openxmlformats.org/officeDocument/2006/relationships/notesMaster" Target="../notesMasters/notesMaster1.xml" /></Relationships>
</file>

<file path=ppt/notesSlides/_rels/notesSlide37.xml.rels><?xml version="1.0" encoding="UTF-8"?>
<Relationships xmlns="http://schemas.openxmlformats.org/package/2006/relationships"><Relationship Id="rId2" Type="http://schemas.openxmlformats.org/officeDocument/2006/relationships/slide" Target="../slides/slide38.xml" /><Relationship Id="rId1" Type="http://schemas.openxmlformats.org/officeDocument/2006/relationships/notesMaster" Target="../notesMasters/notesMaster1.xml" /></Relationships>
</file>

<file path=ppt/notesSlides/_rels/notesSlide38.xml.rels><?xml version="1.0" encoding="UTF-8"?>
<Relationships xmlns="http://schemas.openxmlformats.org/package/2006/relationships"><Relationship Id="rId2" Type="http://schemas.openxmlformats.org/officeDocument/2006/relationships/slide" Target="../slides/slide39.xml" /><Relationship Id="rId1" Type="http://schemas.openxmlformats.org/officeDocument/2006/relationships/notesMaster" Target="../notesMasters/notesMaster1.xml" /></Relationships>
</file>

<file path=ppt/notesSlides/_rels/notesSlide39.xml.rels><?xml version="1.0" encoding="UTF-8"?>
<Relationships xmlns="http://schemas.openxmlformats.org/package/2006/relationships"><Relationship Id="rId2" Type="http://schemas.openxmlformats.org/officeDocument/2006/relationships/slide" Target="../slides/slide40.xml" /><Relationship Id="rId1" Type="http://schemas.openxmlformats.org/officeDocument/2006/relationships/notesMaster" Target="../notesMasters/notesMaster1.xml" /></Relationships>
</file>

<file path=ppt/notesSlides/_rels/notesSlide4.xml.rels><?xml version="1.0" encoding="UTF-8"?>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40.xml.rels><?xml version="1.0" encoding="UTF-8"?>
<Relationships xmlns="http://schemas.openxmlformats.org/package/2006/relationships"><Relationship Id="rId2" Type="http://schemas.openxmlformats.org/officeDocument/2006/relationships/slide" Target="../slides/slide41.xml" /><Relationship Id="rId1" Type="http://schemas.openxmlformats.org/officeDocument/2006/relationships/notesMaster" Target="../notesMasters/notesMaster1.xml" /></Relationships>
</file>

<file path=ppt/notesSlides/_rels/notesSlide41.xml.rels><?xml version="1.0" encoding="UTF-8"?>
<Relationships xmlns="http://schemas.openxmlformats.org/package/2006/relationships"><Relationship Id="rId2" Type="http://schemas.openxmlformats.org/officeDocument/2006/relationships/slide" Target="../slides/slide42.xml" /><Relationship Id="rId1" Type="http://schemas.openxmlformats.org/officeDocument/2006/relationships/notesMaster" Target="../notesMasters/notesMaster1.xml" /></Relationships>
</file>

<file path=ppt/notesSlides/_rels/notesSlide42.xml.rels><?xml version="1.0" encoding="UTF-8"?>
<Relationships xmlns="http://schemas.openxmlformats.org/package/2006/relationships"><Relationship Id="rId2" Type="http://schemas.openxmlformats.org/officeDocument/2006/relationships/slide" Target="../slides/slide43.xml" /><Relationship Id="rId1" Type="http://schemas.openxmlformats.org/officeDocument/2006/relationships/notesMaster" Target="../notesMasters/notesMaster1.xml" /></Relationships>
</file>

<file path=ppt/notesSlides/_rels/notesSlide43.xml.rels><?xml version="1.0" encoding="UTF-8"?>
<Relationships xmlns="http://schemas.openxmlformats.org/package/2006/relationships"><Relationship Id="rId2" Type="http://schemas.openxmlformats.org/officeDocument/2006/relationships/slide" Target="../slides/slide44.xml" /><Relationship Id="rId1" Type="http://schemas.openxmlformats.org/officeDocument/2006/relationships/notesMaster" Target="../notesMasters/notesMaster1.xml" /></Relationships>
</file>

<file path=ppt/notesSlides/_rels/notesSlide44.xml.rels><?xml version="1.0" encoding="UTF-8"?>
<Relationships xmlns="http://schemas.openxmlformats.org/package/2006/relationships"><Relationship Id="rId2" Type="http://schemas.openxmlformats.org/officeDocument/2006/relationships/slide" Target="../slides/slide45.xml" /><Relationship Id="rId1" Type="http://schemas.openxmlformats.org/officeDocument/2006/relationships/notesMaster" Target="../notesMasters/notesMaster1.xml" /></Relationships>
</file>

<file path=ppt/notesSlides/_rels/notesSlide45.xml.rels><?xml version="1.0" encoding="UTF-8"?>
<Relationships xmlns="http://schemas.openxmlformats.org/package/2006/relationships"><Relationship Id="rId2" Type="http://schemas.openxmlformats.org/officeDocument/2006/relationships/slide" Target="../slides/slide46.xml" /><Relationship Id="rId1" Type="http://schemas.openxmlformats.org/officeDocument/2006/relationships/notesMaster" Target="../notesMasters/notesMaster1.xml" /></Relationships>
</file>

<file path=ppt/notesSlides/_rels/notesSlide46.xml.rels><?xml version="1.0" encoding="UTF-8"?>
<Relationships xmlns="http://schemas.openxmlformats.org/package/2006/relationships"><Relationship Id="rId2" Type="http://schemas.openxmlformats.org/officeDocument/2006/relationships/slide" Target="../slides/slide47.xml" /><Relationship Id="rId1" Type="http://schemas.openxmlformats.org/officeDocument/2006/relationships/notesMaster" Target="../notesMasters/notesMaster1.xml" /></Relationships>
</file>

<file path=ppt/notesSlides/_rels/notesSlide47.xml.rels><?xml version="1.0" encoding="UTF-8"?>
<Relationships xmlns="http://schemas.openxmlformats.org/package/2006/relationships"><Relationship Id="rId2" Type="http://schemas.openxmlformats.org/officeDocument/2006/relationships/slide" Target="../slides/slide48.xml" /><Relationship Id="rId1" Type="http://schemas.openxmlformats.org/officeDocument/2006/relationships/notesMaster" Target="../notesMasters/notesMaster1.xml" /></Relationships>
</file>

<file path=ppt/notesSlides/_rels/notesSlide48.xml.rels><?xml version="1.0" encoding="UTF-8"?>
<Relationships xmlns="http://schemas.openxmlformats.org/package/2006/relationships"><Relationship Id="rId2" Type="http://schemas.openxmlformats.org/officeDocument/2006/relationships/slide" Target="../slides/slide49.xml" /><Relationship Id="rId1" Type="http://schemas.openxmlformats.org/officeDocument/2006/relationships/notesMaster" Target="../notesMasters/notesMaster1.xml" /></Relationships>
</file>

<file path=ppt/notesSlides/_rels/notesSlide49.xml.rels><?xml version="1.0" encoding="UTF-8"?>
<Relationships xmlns="http://schemas.openxmlformats.org/package/2006/relationships"><Relationship Id="rId2" Type="http://schemas.openxmlformats.org/officeDocument/2006/relationships/slide" Target="../slides/slide50.xml" /><Relationship Id="rId1" Type="http://schemas.openxmlformats.org/officeDocument/2006/relationships/notesMaster" Target="../notesMasters/notesMaster1.xml" /></Relationships>
</file>

<file path=ppt/notesSlides/_rels/notesSlide5.xml.rels><?xml version="1.0" encoding="UTF-8"?>
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50.xml.rels><?xml version="1.0" encoding="UTF-8"?>
<Relationships xmlns="http://schemas.openxmlformats.org/package/2006/relationships"><Relationship Id="rId2" Type="http://schemas.openxmlformats.org/officeDocument/2006/relationships/slide" Target="../slides/slide51.xml" /><Relationship Id="rId1" Type="http://schemas.openxmlformats.org/officeDocument/2006/relationships/notesMaster" Target="../notesMasters/notesMaster1.xml" /></Relationships>
</file>

<file path=ppt/notesSlides/_rels/notesSlide51.xml.rels><?xml version="1.0" encoding="UTF-8"?>
<Relationships xmlns="http://schemas.openxmlformats.org/package/2006/relationships"><Relationship Id="rId2" Type="http://schemas.openxmlformats.org/officeDocument/2006/relationships/slide" Target="../slides/slide52.xml" /><Relationship Id="rId1" Type="http://schemas.openxmlformats.org/officeDocument/2006/relationships/notesMaster" Target="../notesMasters/notesMaster1.xml" /></Relationships>
</file>

<file path=ppt/notesSlides/_rels/notesSlide52.xml.rels><?xml version="1.0" encoding="UTF-8"?>
<Relationships xmlns="http://schemas.openxmlformats.org/package/2006/relationships"><Relationship Id="rId2" Type="http://schemas.openxmlformats.org/officeDocument/2006/relationships/slide" Target="../slides/slide53.xml" /><Relationship Id="rId1" Type="http://schemas.openxmlformats.org/officeDocument/2006/relationships/notesMaster" Target="../notesMasters/notesMaster1.xml" /></Relationships>
</file>

<file path=ppt/notesSlides/_rels/notesSlide53.xml.rels><?xml version="1.0" encoding="UTF-8"?>
<Relationships xmlns="http://schemas.openxmlformats.org/package/2006/relationships"><Relationship Id="rId2" Type="http://schemas.openxmlformats.org/officeDocument/2006/relationships/slide" Target="../slides/slide54.xml" /><Relationship Id="rId1" Type="http://schemas.openxmlformats.org/officeDocument/2006/relationships/notesMaster" Target="../notesMasters/notesMaster1.xml" /></Relationships>
</file>

<file path=ppt/notesSlides/_rels/notesSlide54.xml.rels><?xml version="1.0" encoding="UTF-8"?>
<Relationships xmlns="http://schemas.openxmlformats.org/package/2006/relationships"><Relationship Id="rId2" Type="http://schemas.openxmlformats.org/officeDocument/2006/relationships/slide" Target="../slides/slide55.xml" /><Relationship Id="rId1" Type="http://schemas.openxmlformats.org/officeDocument/2006/relationships/notesMaster" Target="../notesMasters/notesMaster1.xml" /></Relationships>
</file>

<file path=ppt/notesSlides/_rels/notesSlide55.xml.rels><?xml version="1.0" encoding="UTF-8"?>
<Relationships xmlns="http://schemas.openxmlformats.org/package/2006/relationships"><Relationship Id="rId2" Type="http://schemas.openxmlformats.org/officeDocument/2006/relationships/slide" Target="../slides/slide56.xml" /><Relationship Id="rId1" Type="http://schemas.openxmlformats.org/officeDocument/2006/relationships/notesMaster" Target="../notesMasters/notesMaster1.xml" /></Relationships>
</file>

<file path=ppt/notesSlides/_rels/notesSlide56.xml.rels><?xml version="1.0" encoding="UTF-8"?>
<Relationships xmlns="http://schemas.openxmlformats.org/package/2006/relationships"><Relationship Id="rId2" Type="http://schemas.openxmlformats.org/officeDocument/2006/relationships/slide" Target="../slides/slide57.xml" /><Relationship Id="rId1" Type="http://schemas.openxmlformats.org/officeDocument/2006/relationships/notesMaster" Target="../notesMasters/notesMaster1.xml" /></Relationships>
</file>

<file path=ppt/notesSlides/_rels/notesSlide57.xml.rels><?xml version="1.0" encoding="UTF-8"?>
<Relationships xmlns="http://schemas.openxmlformats.org/package/2006/relationships"><Relationship Id="rId2" Type="http://schemas.openxmlformats.org/officeDocument/2006/relationships/slide" Target="../slides/slide58.xml" /><Relationship Id="rId1" Type="http://schemas.openxmlformats.org/officeDocument/2006/relationships/notesMaster" Target="../notesMasters/notesMaster1.xml" /></Relationships>
</file>

<file path=ppt/notesSlides/_rels/notesSlide58.xml.rels><?xml version="1.0" encoding="UTF-8"?>
<Relationships xmlns="http://schemas.openxmlformats.org/package/2006/relationships"><Relationship Id="rId2" Type="http://schemas.openxmlformats.org/officeDocument/2006/relationships/slide" Target="../slides/slide59.xml" /><Relationship Id="rId1" Type="http://schemas.openxmlformats.org/officeDocument/2006/relationships/notesMaster" Target="../notesMasters/notesMaster1.xml" /></Relationships>
</file>

<file path=ppt/notesSlides/_rels/notesSlide59.xml.rels><?xml version="1.0" encoding="UTF-8"?>
<Relationships xmlns="http://schemas.openxmlformats.org/package/2006/relationships"><Relationship Id="rId2" Type="http://schemas.openxmlformats.org/officeDocument/2006/relationships/slide" Target="../slides/slide60.xml" /><Relationship Id="rId1" Type="http://schemas.openxmlformats.org/officeDocument/2006/relationships/notesMaster" Target="../notesMasters/notesMaster1.xml" /></Relationships>
</file>

<file path=ppt/notesSlides/_rels/notesSlide6.xml.rels><?xml version="1.0" encoding="UTF-8"?>
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_rels/notesSlide60.xml.rels><?xml version="1.0" encoding="UTF-8"?>
<Relationships xmlns="http://schemas.openxmlformats.org/package/2006/relationships"><Relationship Id="rId2" Type="http://schemas.openxmlformats.org/officeDocument/2006/relationships/slide" Target="../slides/slide61.xml" /><Relationship Id="rId1" Type="http://schemas.openxmlformats.org/officeDocument/2006/relationships/notesMaster" Target="../notesMasters/notesMaster1.xml" /></Relationships>
</file>

<file path=ppt/notesSlides/_rels/notesSlide61.xml.rels><?xml version="1.0" encoding="UTF-8"?>
<Relationships xmlns="http://schemas.openxmlformats.org/package/2006/relationships"><Relationship Id="rId2" Type="http://schemas.openxmlformats.org/officeDocument/2006/relationships/slide" Target="../slides/slide63.xml" /><Relationship Id="rId1" Type="http://schemas.openxmlformats.org/officeDocument/2006/relationships/notesMaster" Target="../notesMasters/notesMaster1.xml" /></Relationships>
</file>

<file path=ppt/notesSlides/_rels/notesSlide62.xml.rels><?xml version="1.0" encoding="UTF-8"?>
<Relationships xmlns="http://schemas.openxmlformats.org/package/2006/relationships"><Relationship Id="rId2" Type="http://schemas.openxmlformats.org/officeDocument/2006/relationships/slide" Target="../slides/slide64.xml" /><Relationship Id="rId1" Type="http://schemas.openxmlformats.org/officeDocument/2006/relationships/notesMaster" Target="../notesMasters/notesMaster1.xml" /></Relationships>
</file>

<file path=ppt/notesSlides/_rels/notesSlide63.xml.rels><?xml version="1.0" encoding="UTF-8"?>
<Relationships xmlns="http://schemas.openxmlformats.org/package/2006/relationships"><Relationship Id="rId2" Type="http://schemas.openxmlformats.org/officeDocument/2006/relationships/slide" Target="../slides/slide65.xml" /><Relationship Id="rId1" Type="http://schemas.openxmlformats.org/officeDocument/2006/relationships/notesMaster" Target="../notesMasters/notesMaster1.xml" /></Relationships>
</file>

<file path=ppt/notesSlides/_rels/notesSlide64.xml.rels><?xml version="1.0" encoding="UTF-8"?>
<Relationships xmlns="http://schemas.openxmlformats.org/package/2006/relationships"><Relationship Id="rId2" Type="http://schemas.openxmlformats.org/officeDocument/2006/relationships/slide" Target="../slides/slide66.xml" /><Relationship Id="rId1" Type="http://schemas.openxmlformats.org/officeDocument/2006/relationships/notesMaster" Target="../notesMasters/notesMaster1.xml" /></Relationships>
</file>

<file path=ppt/notesSlides/_rels/notesSlide65.xml.rels><?xml version="1.0" encoding="UTF-8"?>
<Relationships xmlns="http://schemas.openxmlformats.org/package/2006/relationships"><Relationship Id="rId2" Type="http://schemas.openxmlformats.org/officeDocument/2006/relationships/slide" Target="../slides/slide67.xml" /><Relationship Id="rId1" Type="http://schemas.openxmlformats.org/officeDocument/2006/relationships/notesMaster" Target="../notesMasters/notesMaster1.xml" /></Relationships>
</file>

<file path=ppt/notesSlides/_rels/notesSlide66.xml.rels><?xml version="1.0" encoding="UTF-8"?>
<Relationships xmlns="http://schemas.openxmlformats.org/package/2006/relationships"><Relationship Id="rId2" Type="http://schemas.openxmlformats.org/officeDocument/2006/relationships/slide" Target="../slides/slide68.xml" /><Relationship Id="rId1" Type="http://schemas.openxmlformats.org/officeDocument/2006/relationships/notesMaster" Target="../notesMasters/notesMaster1.xml" /></Relationships>
</file>

<file path=ppt/notesSlides/_rels/notesSlide67.xml.rels><?xml version="1.0" encoding="UTF-8"?>
<Relationships xmlns="http://schemas.openxmlformats.org/package/2006/relationships"><Relationship Id="rId2" Type="http://schemas.openxmlformats.org/officeDocument/2006/relationships/slide" Target="../slides/slide69.xml" /><Relationship Id="rId1" Type="http://schemas.openxmlformats.org/officeDocument/2006/relationships/notesMaster" Target="../notesMasters/notesMaster1.xml" /></Relationships>
</file>

<file path=ppt/notesSlides/_rels/notesSlide68.xml.rels><?xml version="1.0" encoding="UTF-8"?>
<Relationships xmlns="http://schemas.openxmlformats.org/package/2006/relationships"><Relationship Id="rId2" Type="http://schemas.openxmlformats.org/officeDocument/2006/relationships/slide" Target="../slides/slide70.xml" /><Relationship Id="rId1" Type="http://schemas.openxmlformats.org/officeDocument/2006/relationships/notesMaster" Target="../notesMasters/notesMaster1.xml" /></Relationships>
</file>

<file path=ppt/notesSlides/_rels/notesSlide69.xml.rels><?xml version="1.0" encoding="UTF-8"?>
<Relationships xmlns="http://schemas.openxmlformats.org/package/2006/relationships"><Relationship Id="rId2" Type="http://schemas.openxmlformats.org/officeDocument/2006/relationships/slide" Target="../slides/slide71.xml" /><Relationship Id="rId1" Type="http://schemas.openxmlformats.org/officeDocument/2006/relationships/notesMaster" Target="../notesMasters/notesMaster1.xml" /></Relationships>
</file>

<file path=ppt/notesSlides/_rels/notesSlide7.xml.rels><?xml version="1.0" encoding="UTF-8"?>
<Relationships xmlns="http://schemas.openxmlformats.org/package/2006/relationships"><Relationship Id="rId2" Type="http://schemas.openxmlformats.org/officeDocument/2006/relationships/slide" Target="../slides/slide8.xml" /><Relationship Id="rId1" Type="http://schemas.openxmlformats.org/officeDocument/2006/relationships/notesMaster" Target="../notesMasters/notesMaster1.xml" /></Relationships>
</file>

<file path=ppt/notesSlides/_rels/notesSlide70.xml.rels><?xml version="1.0" encoding="UTF-8"?>
<Relationships xmlns="http://schemas.openxmlformats.org/package/2006/relationships"><Relationship Id="rId2" Type="http://schemas.openxmlformats.org/officeDocument/2006/relationships/slide" Target="../slides/slide72.xml" /><Relationship Id="rId1" Type="http://schemas.openxmlformats.org/officeDocument/2006/relationships/notesMaster" Target="../notesMasters/notesMaster1.xml" /></Relationships>
</file>

<file path=ppt/notesSlides/_rels/notesSlide71.xml.rels><?xml version="1.0" encoding="UTF-8"?>
<Relationships xmlns="http://schemas.openxmlformats.org/package/2006/relationships"><Relationship Id="rId2" Type="http://schemas.openxmlformats.org/officeDocument/2006/relationships/slide" Target="../slides/slide73.xml" /><Relationship Id="rId1" Type="http://schemas.openxmlformats.org/officeDocument/2006/relationships/notesMaster" Target="../notesMasters/notesMaster1.xml" /></Relationships>
</file>

<file path=ppt/notesSlides/_rels/notesSlide72.xml.rels><?xml version="1.0" encoding="UTF-8"?>
<Relationships xmlns="http://schemas.openxmlformats.org/package/2006/relationships"><Relationship Id="rId2" Type="http://schemas.openxmlformats.org/officeDocument/2006/relationships/slide" Target="../slides/slide74.xml" /><Relationship Id="rId1" Type="http://schemas.openxmlformats.org/officeDocument/2006/relationships/notesMaster" Target="../notesMasters/notesMaster1.xml" /></Relationships>
</file>

<file path=ppt/notesSlides/_rels/notesSlide73.xml.rels><?xml version="1.0" encoding="UTF-8"?>
<Relationships xmlns="http://schemas.openxmlformats.org/package/2006/relationships"><Relationship Id="rId2" Type="http://schemas.openxmlformats.org/officeDocument/2006/relationships/slide" Target="../slides/slide75.xml" /><Relationship Id="rId1" Type="http://schemas.openxmlformats.org/officeDocument/2006/relationships/notesMaster" Target="../notesMasters/notesMaster1.xml" /></Relationships>
</file>

<file path=ppt/notesSlides/_rels/notesSlide74.xml.rels><?xml version="1.0" encoding="UTF-8"?>
<Relationships xmlns="http://schemas.openxmlformats.org/package/2006/relationships"><Relationship Id="rId2" Type="http://schemas.openxmlformats.org/officeDocument/2006/relationships/slide" Target="../slides/slide76.xml" /><Relationship Id="rId1" Type="http://schemas.openxmlformats.org/officeDocument/2006/relationships/notesMaster" Target="../notesMasters/notesMaster1.xml" /></Relationships>
</file>

<file path=ppt/notesSlides/_rels/notesSlide75.xml.rels><?xml version="1.0" encoding="UTF-8"?>
<Relationships xmlns="http://schemas.openxmlformats.org/package/2006/relationships"><Relationship Id="rId2" Type="http://schemas.openxmlformats.org/officeDocument/2006/relationships/slide" Target="../slides/slide77.xml" /><Relationship Id="rId1" Type="http://schemas.openxmlformats.org/officeDocument/2006/relationships/notesMaster" Target="../notesMasters/notesMaster1.xml" /></Relationships>
</file>

<file path=ppt/notesSlides/_rels/notesSlide76.xml.rels><?xml version="1.0" encoding="UTF-8"?>
<Relationships xmlns="http://schemas.openxmlformats.org/package/2006/relationships"><Relationship Id="rId2" Type="http://schemas.openxmlformats.org/officeDocument/2006/relationships/slide" Target="../slides/slide78.xml" /><Relationship Id="rId1" Type="http://schemas.openxmlformats.org/officeDocument/2006/relationships/notesMaster" Target="../notesMasters/notesMaster1.xml" /></Relationships>
</file>

<file path=ppt/notesSlides/_rels/notesSlide77.xml.rels><?xml version="1.0" encoding="UTF-8"?>
<Relationships xmlns="http://schemas.openxmlformats.org/package/2006/relationships"><Relationship Id="rId2" Type="http://schemas.openxmlformats.org/officeDocument/2006/relationships/slide" Target="../slides/slide79.xml" /><Relationship Id="rId1" Type="http://schemas.openxmlformats.org/officeDocument/2006/relationships/notesMaster" Target="../notesMasters/notesMaster1.xml" /></Relationships>
</file>

<file path=ppt/notesSlides/_rels/notesSlide78.xml.rels><?xml version="1.0" encoding="UTF-8"?>
<Relationships xmlns="http://schemas.openxmlformats.org/package/2006/relationships"><Relationship Id="rId2" Type="http://schemas.openxmlformats.org/officeDocument/2006/relationships/slide" Target="../slides/slide80.xml" /><Relationship Id="rId1" Type="http://schemas.openxmlformats.org/officeDocument/2006/relationships/notesMaster" Target="../notesMasters/notesMaster1.xml" /></Relationships>
</file>

<file path=ppt/notesSlides/_rels/notesSlide79.xml.rels><?xml version="1.0" encoding="UTF-8"?>
<Relationships xmlns="http://schemas.openxmlformats.org/package/2006/relationships"><Relationship Id="rId2" Type="http://schemas.openxmlformats.org/officeDocument/2006/relationships/slide" Target="../slides/slide81.xml" /><Relationship Id="rId1" Type="http://schemas.openxmlformats.org/officeDocument/2006/relationships/notesMaster" Target="../notesMasters/notesMaster1.xml" /></Relationships>
</file>

<file path=ppt/notesSlides/_rels/notesSlide8.xml.rels><?xml version="1.0" encoding="UTF-8"?>
<Relationships xmlns="http://schemas.openxmlformats.org/package/2006/relationships"><Relationship Id="rId2" Type="http://schemas.openxmlformats.org/officeDocument/2006/relationships/slide" Target="../slides/slide9.xml" /><Relationship Id="rId1" Type="http://schemas.openxmlformats.org/officeDocument/2006/relationships/notesMaster" Target="../notesMasters/notesMaster1.xml" /></Relationships>
</file>

<file path=ppt/notesSlides/_rels/notesSlide80.xml.rels><?xml version="1.0" encoding="UTF-8"?>
<Relationships xmlns="http://schemas.openxmlformats.org/package/2006/relationships"><Relationship Id="rId2" Type="http://schemas.openxmlformats.org/officeDocument/2006/relationships/slide" Target="../slides/slide82.xml" /><Relationship Id="rId1" Type="http://schemas.openxmlformats.org/officeDocument/2006/relationships/notesMaster" Target="../notesMasters/notesMaster1.xml" /></Relationships>
</file>

<file path=ppt/notesSlides/_rels/notesSlide81.xml.rels><?xml version="1.0" encoding="UTF-8"?>
<Relationships xmlns="http://schemas.openxmlformats.org/package/2006/relationships"><Relationship Id="rId2" Type="http://schemas.openxmlformats.org/officeDocument/2006/relationships/slide" Target="../slides/slide83.xml" /><Relationship Id="rId1" Type="http://schemas.openxmlformats.org/officeDocument/2006/relationships/notesMaster" Target="../notesMasters/notesMaster1.xml" /></Relationships>
</file>

<file path=ppt/notesSlides/_rels/notesSlide82.xml.rels><?xml version="1.0" encoding="UTF-8"?>
<Relationships xmlns="http://schemas.openxmlformats.org/package/2006/relationships"><Relationship Id="rId2" Type="http://schemas.openxmlformats.org/officeDocument/2006/relationships/slide" Target="../slides/slide84.xml" /><Relationship Id="rId1" Type="http://schemas.openxmlformats.org/officeDocument/2006/relationships/notesMaster" Target="../notesMasters/notesMaster1.xml" /></Relationships>
</file>

<file path=ppt/notesSlides/_rels/notesSlide83.xml.rels><?xml version="1.0" encoding="UTF-8"?>
<Relationships xmlns="http://schemas.openxmlformats.org/package/2006/relationships"><Relationship Id="rId2" Type="http://schemas.openxmlformats.org/officeDocument/2006/relationships/slide" Target="../slides/slide85.xml" /><Relationship Id="rId1" Type="http://schemas.openxmlformats.org/officeDocument/2006/relationships/notesMaster" Target="../notesMasters/notesMaster1.xml" /></Relationships>
</file>

<file path=ppt/notesSlides/_rels/notesSlide84.xml.rels><?xml version="1.0" encoding="UTF-8"?>
<Relationships xmlns="http://schemas.openxmlformats.org/package/2006/relationships"><Relationship Id="rId2" Type="http://schemas.openxmlformats.org/officeDocument/2006/relationships/slide" Target="../slides/slide86.xml" /><Relationship Id="rId1" Type="http://schemas.openxmlformats.org/officeDocument/2006/relationships/notesMaster" Target="../notesMasters/notesMaster1.xml" /></Relationships>
</file>

<file path=ppt/notesSlides/_rels/notesSlide85.xml.rels><?xml version="1.0" encoding="UTF-8"?>
<Relationships xmlns="http://schemas.openxmlformats.org/package/2006/relationships"><Relationship Id="rId2" Type="http://schemas.openxmlformats.org/officeDocument/2006/relationships/slide" Target="../slides/slide87.xml" /><Relationship Id="rId1" Type="http://schemas.openxmlformats.org/officeDocument/2006/relationships/notesMaster" Target="../notesMasters/notesMaster1.xml" /></Relationships>
</file>

<file path=ppt/notesSlides/_rels/notesSlide86.xml.rels><?xml version="1.0" encoding="UTF-8"?>
<Relationships xmlns="http://schemas.openxmlformats.org/package/2006/relationships"><Relationship Id="rId2" Type="http://schemas.openxmlformats.org/officeDocument/2006/relationships/slide" Target="../slides/slide88.xml" /><Relationship Id="rId1" Type="http://schemas.openxmlformats.org/officeDocument/2006/relationships/notesMaster" Target="../notesMasters/notesMaster1.xml" /></Relationships>
</file>

<file path=ppt/notesSlides/_rels/notesSlide87.xml.rels><?xml version="1.0" encoding="UTF-8"?>
<Relationships xmlns="http://schemas.openxmlformats.org/package/2006/relationships"><Relationship Id="rId2" Type="http://schemas.openxmlformats.org/officeDocument/2006/relationships/slide" Target="../slides/slide89.xml" /><Relationship Id="rId1" Type="http://schemas.openxmlformats.org/officeDocument/2006/relationships/notesMaster" Target="../notesMasters/notesMaster1.xml" /></Relationships>
</file>

<file path=ppt/notesSlides/_rels/notesSlide88.xml.rels><?xml version="1.0" encoding="UTF-8"?>
<Relationships xmlns="http://schemas.openxmlformats.org/package/2006/relationships"><Relationship Id="rId2" Type="http://schemas.openxmlformats.org/officeDocument/2006/relationships/slide" Target="../slides/slide90.xml" /><Relationship Id="rId1" Type="http://schemas.openxmlformats.org/officeDocument/2006/relationships/notesMaster" Target="../notesMasters/notesMaster1.xml" /></Relationships>
</file>

<file path=ppt/notesSlides/_rels/notesSlide89.xml.rels><?xml version="1.0" encoding="UTF-8"?>
<Relationships xmlns="http://schemas.openxmlformats.org/package/2006/relationships"><Relationship Id="rId2" Type="http://schemas.openxmlformats.org/officeDocument/2006/relationships/slide" Target="../slides/slide91.xml" /><Relationship Id="rId1" Type="http://schemas.openxmlformats.org/officeDocument/2006/relationships/notesMaster" Target="../notesMasters/notesMaster1.xml" /></Relationships>
</file>

<file path=ppt/notesSlides/_rels/notesSlide9.xml.rels><?xml version="1.0" encoding="UTF-8"?>
<Relationships xmlns="http://schemas.openxmlformats.org/package/2006/relationships"><Relationship Id="rId2" Type="http://schemas.openxmlformats.org/officeDocument/2006/relationships/slide" Target="../slides/slide10.xml" /><Relationship Id="rId1" Type="http://schemas.openxmlformats.org/officeDocument/2006/relationships/notesMaster" Target="../notesMasters/notesMaster1.xml" /></Relationships>
</file>

<file path=ppt/notesSlides/_rels/notesSlide90.xml.rels><?xml version="1.0" encoding="UTF-8"?>
<Relationships xmlns="http://schemas.openxmlformats.org/package/2006/relationships"><Relationship Id="rId2" Type="http://schemas.openxmlformats.org/officeDocument/2006/relationships/slide" Target="../slides/slide92.xml" /><Relationship Id="rId1" Type="http://schemas.openxmlformats.org/officeDocument/2006/relationships/notesMaster" Target="../notesMasters/notesMaster1.xml" /></Relationships>
</file>

<file path=ppt/notesSlides/_rels/notesSlide91.xml.rels><?xml version="1.0" encoding="UTF-8"?>
<Relationships xmlns="http://schemas.openxmlformats.org/package/2006/relationships"><Relationship Id="rId2" Type="http://schemas.openxmlformats.org/officeDocument/2006/relationships/slide" Target="../slides/slide93.xml" /><Relationship Id="rId1" Type="http://schemas.openxmlformats.org/officeDocument/2006/relationships/notesMaster" Target="../notesMasters/notesMaster1.xml" /></Relationships>
</file>

<file path=ppt/notesSlides/_rels/notesSlide92.xml.rels><?xml version="1.0" encoding="UTF-8"?>
<Relationships xmlns="http://schemas.openxmlformats.org/package/2006/relationships"><Relationship Id="rId2" Type="http://schemas.openxmlformats.org/officeDocument/2006/relationships/slide" Target="../slides/slide94.xml" /><Relationship Id="rId1" Type="http://schemas.openxmlformats.org/officeDocument/2006/relationships/notesMaster" Target="../notesMasters/notesMaster1.xml" /></Relationships>
</file>

<file path=ppt/notesSlides/_rels/notesSlide93.xml.rels><?xml version="1.0" encoding="UTF-8"?>
<Relationships xmlns="http://schemas.openxmlformats.org/package/2006/relationships"><Relationship Id="rId2" Type="http://schemas.openxmlformats.org/officeDocument/2006/relationships/slide" Target="../slides/slide95.xml" /><Relationship Id="rId1" Type="http://schemas.openxmlformats.org/officeDocument/2006/relationships/notesMaster" Target="../notesMasters/notesMaster1.xml" /></Relationships>
</file>

<file path=ppt/notesSlides/_rels/notesSlide94.xml.rels><?xml version="1.0" encoding="UTF-8"?>
<Relationships xmlns="http://schemas.openxmlformats.org/package/2006/relationships"><Relationship Id="rId2" Type="http://schemas.openxmlformats.org/officeDocument/2006/relationships/slide" Target="../slides/slide96.xml" /><Relationship Id="rId1" Type="http://schemas.openxmlformats.org/officeDocument/2006/relationships/notesMaster" Target="../notesMasters/notesMaster1.xml" /></Relationships>
</file>

<file path=ppt/notesSlides/_rels/notesSlide95.xml.rels><?xml version="1.0" encoding="UTF-8"?>
<Relationships xmlns="http://schemas.openxmlformats.org/package/2006/relationships"><Relationship Id="rId2" Type="http://schemas.openxmlformats.org/officeDocument/2006/relationships/slide" Target="../slides/slide97.xml" /><Relationship Id="rId1" Type="http://schemas.openxmlformats.org/officeDocument/2006/relationships/notesMaster" Target="../notesMasters/notesMaster1.xml" /></Relationships>
</file>

<file path=ppt/notesSlides/_rels/notesSlide96.xml.rels><?xml version="1.0" encoding="UTF-8"?>
<Relationships xmlns="http://schemas.openxmlformats.org/package/2006/relationships"><Relationship Id="rId2" Type="http://schemas.openxmlformats.org/officeDocument/2006/relationships/slide" Target="../slides/slide98.xml" /><Relationship Id="rId1" Type="http://schemas.openxmlformats.org/officeDocument/2006/relationships/notesMaster" Target="../notesMasters/notesMaster1.xml" /></Relationships>
</file>

<file path=ppt/notesSlides/_rels/notesSlide97.xml.rels><?xml version="1.0" encoding="UTF-8"?>
<Relationships xmlns="http://schemas.openxmlformats.org/package/2006/relationships"><Relationship Id="rId2" Type="http://schemas.openxmlformats.org/officeDocument/2006/relationships/slide" Target="../slides/slide99.xml" /><Relationship Id="rId1" Type="http://schemas.openxmlformats.org/officeDocument/2006/relationships/notesMaster" Target="../notesMasters/notesMaster1.xml" /></Relationships>
</file>

<file path=ppt/notesSlides/_rels/notesSlide98.xml.rels><?xml version="1.0" encoding="UTF-8"?>
<Relationships xmlns="http://schemas.openxmlformats.org/package/2006/relationships"><Relationship Id="rId2" Type="http://schemas.openxmlformats.org/officeDocument/2006/relationships/slide" Target="../slides/slide101.xml" /><Relationship Id="rId1" Type="http://schemas.openxmlformats.org/officeDocument/2006/relationships/notesMaster" Target="../notesMasters/notesMaster1.xml" /></Relationships>
</file>

<file path=ppt/notesSlides/_rels/notesSlide99.xml.rels><?xml version="1.0" encoding="UTF-8"?>
<Relationships xmlns="http://schemas.openxmlformats.org/package/2006/relationships"><Relationship Id="rId2" Type="http://schemas.openxmlformats.org/officeDocument/2006/relationships/slide" Target="../slides/slide102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workshop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split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five</a:t>
            </a:r>
            <a:r>
              <a:rPr/>
              <a:t> </a:t>
            </a:r>
            <a:r>
              <a:rPr/>
              <a:t>modules.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basic</a:t>
            </a:r>
            <a:r>
              <a:rPr/>
              <a:t> </a:t>
            </a:r>
            <a:r>
              <a:rPr/>
              <a:t>modules</a:t>
            </a:r>
            <a:r>
              <a:rPr/>
              <a:t> </a:t>
            </a:r>
            <a:r>
              <a:rPr/>
              <a:t>cover</a:t>
            </a:r>
            <a:r>
              <a:rPr/>
              <a:t> </a:t>
            </a:r>
            <a:r>
              <a:rPr/>
              <a:t>scatterplats,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charts,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plots.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optional</a:t>
            </a:r>
            <a:r>
              <a:rPr/>
              <a:t> </a:t>
            </a:r>
            <a:r>
              <a:rPr/>
              <a:t>advanced</a:t>
            </a:r>
            <a:r>
              <a:rPr/>
              <a:t> </a:t>
            </a:r>
            <a:r>
              <a:rPr/>
              <a:t>modules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surface</a:t>
            </a:r>
            <a:r>
              <a:rPr/>
              <a:t> </a:t>
            </a:r>
            <a:r>
              <a:rPr/>
              <a:t>plots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maps.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</a:t>
            </a:fld>
            <a:endParaRPr lang="en-US"/>
          </a:p>
        </p:txBody>
      </p:sp>
    </p:spTree>
  </p:cSld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Here’s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brief</a:t>
            </a:r>
            <a:r>
              <a:rPr/>
              <a:t> </a:t>
            </a:r>
            <a:r>
              <a:rPr/>
              <a:t>bit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work.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adapt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names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files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directories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stored.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11</a:t>
            </a:fld>
            <a:endParaRPr lang="en-US"/>
          </a:p>
        </p:txBody>
      </p:sp>
    </p:spTree>
  </p:cSld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First,</a:t>
            </a:r>
            <a:r>
              <a:rPr/>
              <a:t> </a:t>
            </a:r>
            <a:r>
              <a:rPr/>
              <a:t>shape</a:t>
            </a:r>
            <a:r>
              <a:rPr/>
              <a:t> </a:t>
            </a:r>
            <a:r>
              <a:rPr/>
              <a:t>makes</a:t>
            </a:r>
            <a:r>
              <a:rPr/>
              <a:t> </a:t>
            </a:r>
            <a:r>
              <a:rPr/>
              <a:t>sense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categorical</a:t>
            </a:r>
            <a:r>
              <a:rPr/>
              <a:t> </a:t>
            </a:r>
            <a:r>
              <a:rPr/>
              <a:t>data.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large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values,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typical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continuous</a:t>
            </a:r>
            <a:r>
              <a:rPr/>
              <a:t> </a:t>
            </a:r>
            <a:r>
              <a:rPr/>
              <a:t>variable,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symbols</a:t>
            </a:r>
            <a:r>
              <a:rPr/>
              <a:t> </a:t>
            </a:r>
            <a:r>
              <a:rPr/>
              <a:t>before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categories.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103</a:t>
            </a:fld>
            <a:endParaRPr lang="en-US"/>
          </a:p>
        </p:txBody>
      </p:sp>
    </p:spTree>
  </p:cSld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Also</a:t>
            </a:r>
            <a:r>
              <a:rPr/>
              <a:t> </a:t>
            </a:r>
            <a:r>
              <a:rPr/>
              <a:t>size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shape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mix.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really</a:t>
            </a:r>
            <a:r>
              <a:rPr/>
              <a:t> </a:t>
            </a:r>
            <a:r>
              <a:rPr/>
              <a:t>compare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diffent</a:t>
            </a:r>
            <a:r>
              <a:rPr/>
              <a:t> </a:t>
            </a:r>
            <a:r>
              <a:rPr/>
              <a:t>shapes,</a:t>
            </a:r>
            <a:r>
              <a:rPr/>
              <a:t> </a:t>
            </a:r>
            <a:r>
              <a:rPr/>
              <a:t>such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X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O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size.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size</a:t>
            </a:r>
            <a:r>
              <a:rPr/>
              <a:t> </a:t>
            </a:r>
            <a:r>
              <a:rPr/>
              <a:t>related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diameter,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area,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perimeter?</a:t>
            </a:r>
            <a:r>
              <a:rPr/>
              <a:t> </a:t>
            </a:r>
            <a:r>
              <a:rPr/>
              <a:t>There’s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really</a:t>
            </a:r>
            <a:r>
              <a:rPr/>
              <a:t> </a:t>
            </a:r>
            <a:r>
              <a:rPr/>
              <a:t>good</a:t>
            </a:r>
            <a:r>
              <a:rPr/>
              <a:t> </a:t>
            </a:r>
            <a:r>
              <a:rPr/>
              <a:t>answer,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it’s</a:t>
            </a:r>
            <a:r>
              <a:rPr/>
              <a:t> </a:t>
            </a:r>
            <a:r>
              <a:rPr/>
              <a:t>asking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much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graph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asks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decide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larger</a:t>
            </a:r>
            <a:r>
              <a:rPr/>
              <a:t> </a:t>
            </a:r>
            <a:r>
              <a:rPr/>
              <a:t>among</a:t>
            </a:r>
            <a:r>
              <a:rPr/>
              <a:t> </a:t>
            </a:r>
            <a:r>
              <a:rPr/>
              <a:t>points</a:t>
            </a:r>
            <a:r>
              <a:rPr/>
              <a:t> </a:t>
            </a:r>
            <a:r>
              <a:rPr/>
              <a:t>represent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shapes.</a:t>
            </a:r>
            <a:r>
              <a:rPr/>
              <a:t> </a:t>
            </a:r>
            <a:r>
              <a:rPr/>
              <a:t>Either</a:t>
            </a:r>
            <a:r>
              <a:rPr/>
              <a:t> </a:t>
            </a:r>
            <a:r>
              <a:rPr/>
              <a:t>vary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shape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vary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size,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both.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104</a:t>
            </a:fld>
            <a:endParaRPr lang="en-US"/>
          </a:p>
        </p:txBody>
      </p:sp>
    </p:spTree>
  </p:cSld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Answer:</a:t>
            </a:r>
            <a:r>
              <a:rPr/>
              <a:t> </a:t>
            </a:r>
            <a:r>
              <a:rPr/>
              <a:t>1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3</a:t>
            </a:r>
            <a:r>
              <a:rPr/>
              <a:t> </a:t>
            </a:r>
            <a:r>
              <a:rPr/>
              <a:t>(size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shapes)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106</a:t>
            </a:fld>
            <a:endParaRPr lang="en-US"/>
          </a:p>
        </p:txBody>
      </p:sp>
    </p:spTree>
  </p:cSld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Answer:</a:t>
            </a:r>
            <a:r>
              <a:rPr/>
              <a:t> </a:t>
            </a:r>
            <a:r>
              <a:rPr/>
              <a:t>2</a:t>
            </a:r>
            <a:r>
              <a:rPr/>
              <a:t> </a:t>
            </a:r>
            <a:r>
              <a:rPr/>
              <a:t>(strethcing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small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squeezing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large</a:t>
            </a:r>
            <a:r>
              <a:rPr/>
              <a:t> </a:t>
            </a:r>
            <a:r>
              <a:rPr/>
              <a:t>values)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107</a:t>
            </a:fld>
            <a:endParaRPr lang="en-US"/>
          </a:p>
        </p:txBody>
      </p:sp>
    </p:spTree>
  </p:cSld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Answer:</a:t>
            </a:r>
            <a:r>
              <a:rPr/>
              <a:t> </a:t>
            </a:r>
            <a:r>
              <a:rPr/>
              <a:t>1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3</a:t>
            </a:r>
            <a:r>
              <a:rPr/>
              <a:t> </a:t>
            </a:r>
            <a:r>
              <a:rPr/>
              <a:t>(using</a:t>
            </a:r>
            <a:r>
              <a:rPr/>
              <a:t> </a:t>
            </a:r>
            <a:r>
              <a:rPr/>
              <a:t>open</a:t>
            </a:r>
            <a:r>
              <a:rPr/>
              <a:t> </a:t>
            </a:r>
            <a:r>
              <a:rPr/>
              <a:t>circles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translucent</a:t>
            </a:r>
            <a:r>
              <a:rPr/>
              <a:t> </a:t>
            </a:r>
            <a:r>
              <a:rPr/>
              <a:t>points)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108</a:t>
            </a:fld>
            <a:endParaRPr lang="en-US"/>
          </a:p>
        </p:txBody>
      </p:sp>
    </p:spTree>
  </p:cSld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Answer:</a:t>
            </a:r>
            <a:r>
              <a:rPr/>
              <a:t> </a:t>
            </a:r>
            <a:r>
              <a:rPr/>
              <a:t>3</a:t>
            </a:r>
            <a:r>
              <a:rPr/>
              <a:t> </a:t>
            </a:r>
            <a:r>
              <a:rPr/>
              <a:t>(size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shape)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109</a:t>
            </a:fld>
            <a:endParaRPr lang="en-US"/>
          </a:p>
        </p:txBody>
      </p:sp>
    </p:spTree>
  </p:cSld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Review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newspaper</a:t>
            </a:r>
            <a:r>
              <a:rPr/>
              <a:t> </a:t>
            </a:r>
            <a:r>
              <a:rPr/>
              <a:t>article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graph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used</a:t>
            </a:r>
            <a:r>
              <a:rPr/>
              <a:t> </a:t>
            </a:r>
            <a:r>
              <a:rPr/>
              <a:t>earlier.</a:t>
            </a:r>
            <a:r>
              <a:rPr/>
              <a:t> </a:t>
            </a:r>
            <a:r>
              <a:rPr/>
              <a:t>Identify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various</a:t>
            </a:r>
            <a:r>
              <a:rPr/>
              <a:t> </a:t>
            </a:r>
            <a:r>
              <a:rPr/>
              <a:t>aesthetics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used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used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graph.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variables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associated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aesthetics?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110</a:t>
            </a:fld>
            <a:endParaRPr lang="en-US"/>
          </a:p>
        </p:txBody>
      </p:sp>
    </p:spTree>
  </p:cSld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interesting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download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web,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provide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comma</a:t>
            </a:r>
            <a:r>
              <a:rPr/>
              <a:t> </a:t>
            </a:r>
            <a:r>
              <a:rPr/>
              <a:t>separated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format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use.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111</a:t>
            </a:fld>
            <a:endParaRPr lang="en-US"/>
          </a:p>
        </p:txBody>
      </p:sp>
    </p:spTree>
  </p:cSld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dictionary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file,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website</a:t>
            </a:r>
            <a:r>
              <a:rPr/>
              <a:t> </a:t>
            </a:r>
            <a:r>
              <a:rPr/>
              <a:t>listed</a:t>
            </a:r>
            <a:r>
              <a:rPr/>
              <a:t> </a:t>
            </a:r>
            <a:r>
              <a:rPr/>
              <a:t>above.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112</a:t>
            </a:fld>
            <a:endParaRPr lang="en-US"/>
          </a:p>
        </p:txBody>
      </p:sp>
    </p:spTree>
  </p:cSld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find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table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correlations</a:t>
            </a:r>
            <a:r>
              <a:rPr/>
              <a:t> </a:t>
            </a:r>
            <a:r>
              <a:rPr/>
              <a:t>helpful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deciding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relationships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explore.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114</a:t>
            </a:fld>
            <a:endParaRPr lang="en-US"/>
          </a:p>
        </p:txBody>
      </p:sp>
    </p:spTree>
  </p:cSld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Again,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graph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looks</a:t>
            </a:r>
            <a:r>
              <a:rPr/>
              <a:t> </a:t>
            </a:r>
            <a:r>
              <a:rPr/>
              <a:t>something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this.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graph</a:t>
            </a:r>
            <a:r>
              <a:rPr/>
              <a:t> </a:t>
            </a:r>
            <a:r>
              <a:rPr/>
              <a:t>uses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colors,</a:t>
            </a:r>
            <a:r>
              <a:rPr/>
              <a:t> </a:t>
            </a:r>
            <a:r>
              <a:rPr/>
              <a:t>scaling,</a:t>
            </a:r>
            <a:r>
              <a:rPr/>
              <a:t> </a:t>
            </a:r>
            <a:r>
              <a:rPr/>
              <a:t>etc.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worry.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know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point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produce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sort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reasonable</a:t>
            </a:r>
            <a:r>
              <a:rPr/>
              <a:t> </a:t>
            </a:r>
            <a:r>
              <a:rPr/>
              <a:t>graph.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12</a:t>
            </a:fld>
            <a:endParaRPr lang="en-US"/>
          </a:p>
        </p:txBody>
      </p:sp>
    </p:spTree>
  </p:cSld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Before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start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Tableau,</a:t>
            </a:r>
            <a:r>
              <a:rPr/>
              <a:t> </a:t>
            </a:r>
            <a:r>
              <a:rPr/>
              <a:t>download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Saratoga</a:t>
            </a:r>
            <a:r>
              <a:rPr/>
              <a:t> </a:t>
            </a:r>
            <a:r>
              <a:rPr/>
              <a:t>Housing</a:t>
            </a:r>
            <a:r>
              <a:rPr/>
              <a:t> </a:t>
            </a:r>
            <a:r>
              <a:rPr/>
              <a:t>Prices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local</a:t>
            </a:r>
            <a:r>
              <a:rPr/>
              <a:t> </a:t>
            </a:r>
            <a:r>
              <a:rPr/>
              <a:t>computer.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Tableau</a:t>
            </a:r>
            <a:r>
              <a:rPr/>
              <a:t> </a:t>
            </a:r>
            <a:r>
              <a:rPr/>
              <a:t>uses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graphical</a:t>
            </a:r>
            <a:r>
              <a:rPr/>
              <a:t> </a:t>
            </a:r>
            <a:r>
              <a:rPr/>
              <a:t>user</a:t>
            </a:r>
            <a:r>
              <a:rPr/>
              <a:t> </a:t>
            </a:r>
            <a:r>
              <a:rPr/>
              <a:t>interface,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“</a:t>
            </a:r>
            <a:r>
              <a:rPr/>
              <a:t>program</a:t>
            </a:r>
            <a:r>
              <a:rPr/>
              <a:t>”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run.</a:t>
            </a:r>
            <a:r>
              <a:rPr/>
              <a:t> </a:t>
            </a:r>
            <a:r>
              <a:rPr/>
              <a:t>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steps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take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produce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simple</a:t>
            </a:r>
            <a:r>
              <a:rPr/>
              <a:t> </a:t>
            </a:r>
            <a:r>
              <a:rPr/>
              <a:t>scatterplot.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Tableau</a:t>
            </a:r>
            <a:r>
              <a:rPr/>
              <a:t> </a:t>
            </a:r>
            <a:r>
              <a:rPr/>
              <a:t>looks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open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up.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appear</a:t>
            </a:r>
            <a:r>
              <a:rPr/>
              <a:t> </a:t>
            </a:r>
            <a:r>
              <a:rPr/>
              <a:t>slightly</a:t>
            </a:r>
            <a:r>
              <a:rPr/>
              <a:t> </a:t>
            </a:r>
            <a:r>
              <a:rPr/>
              <a:t>differently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computer</a:t>
            </a:r>
            <a:r>
              <a:rPr/>
              <a:t> </a:t>
            </a:r>
            <a:r>
              <a:rPr/>
              <a:t>system.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Select</a:t>
            </a:r>
            <a:r>
              <a:rPr/>
              <a:t> </a:t>
            </a:r>
            <a:r>
              <a:rPr/>
              <a:t>“</a:t>
            </a:r>
            <a:r>
              <a:rPr/>
              <a:t>Text</a:t>
            </a:r>
            <a:r>
              <a:rPr/>
              <a:t> </a:t>
            </a:r>
            <a:r>
              <a:rPr/>
              <a:t>file</a:t>
            </a:r>
            <a:r>
              <a:rPr/>
              <a:t>”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left</a:t>
            </a:r>
            <a:r>
              <a:rPr/>
              <a:t> </a:t>
            </a:r>
            <a:r>
              <a:rPr/>
              <a:t>side</a:t>
            </a:r>
            <a:r>
              <a:rPr/>
              <a:t> </a:t>
            </a:r>
            <a:r>
              <a:rPr/>
              <a:t>menu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“</a:t>
            </a:r>
            <a:r>
              <a:rPr/>
              <a:t>File</a:t>
            </a:r>
            <a:r>
              <a:rPr/>
              <a:t> </a:t>
            </a:r>
            <a:r>
              <a:rPr/>
              <a:t>|</a:t>
            </a:r>
            <a:r>
              <a:rPr/>
              <a:t> </a:t>
            </a:r>
            <a:r>
              <a:rPr/>
              <a:t>Open</a:t>
            </a:r>
            <a:r>
              <a:rPr/>
              <a:t>”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main</a:t>
            </a:r>
            <a:r>
              <a:rPr/>
              <a:t> </a:t>
            </a:r>
            <a:r>
              <a:rPr/>
              <a:t>menu.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13</a:t>
            </a:fld>
            <a:endParaRPr lang="en-US"/>
          </a:p>
        </p:txBody>
      </p:sp>
    </p:spTree>
  </p:cSld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Find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proper</a:t>
            </a:r>
            <a:r>
              <a:rPr/>
              <a:t> </a:t>
            </a:r>
            <a:r>
              <a:rPr/>
              <a:t>location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computer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stored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downloaded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open</a:t>
            </a:r>
            <a:r>
              <a:rPr/>
              <a:t> </a:t>
            </a:r>
            <a:r>
              <a:rPr/>
              <a:t>it.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14</a:t>
            </a:fld>
            <a:endParaRPr lang="en-US"/>
          </a:p>
        </p:txBody>
      </p:sp>
    </p:spTree>
  </p:cSld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Your</a:t>
            </a:r>
            <a:r>
              <a:rPr/>
              <a:t> </a:t>
            </a:r>
            <a:r>
              <a:rPr/>
              <a:t>screen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something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imported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correctly.</a:t>
            </a:r>
            <a:r>
              <a:rPr/>
              <a:t> </a:t>
            </a:r>
            <a:r>
              <a:rPr/>
              <a:t>Click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sheet1</a:t>
            </a:r>
            <a:r>
              <a:rPr/>
              <a:t> </a:t>
            </a:r>
            <a:r>
              <a:rPr/>
              <a:t>tab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lower</a:t>
            </a:r>
            <a:r>
              <a:rPr/>
              <a:t> </a:t>
            </a:r>
            <a:r>
              <a:rPr/>
              <a:t>left</a:t>
            </a:r>
            <a:r>
              <a:rPr/>
              <a:t> </a:t>
            </a:r>
            <a:r>
              <a:rPr/>
              <a:t>corner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open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blank</a:t>
            </a:r>
            <a:r>
              <a:rPr/>
              <a:t> </a:t>
            </a:r>
            <a:r>
              <a:rPr/>
              <a:t>visualization</a:t>
            </a:r>
            <a:r>
              <a:rPr/>
              <a:t> </a:t>
            </a:r>
            <a:r>
              <a:rPr/>
              <a:t>page.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15</a:t>
            </a:fld>
            <a:endParaRPr lang="en-US"/>
          </a:p>
        </p:txBody>
      </p:sp>
    </p:spTree>
  </p:cSld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Tableau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try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classify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measures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dimensions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try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decide</a:t>
            </a:r>
            <a:r>
              <a:rPr/>
              <a:t> </a:t>
            </a:r>
            <a:r>
              <a:rPr/>
              <a:t>whether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categorical</a:t>
            </a:r>
            <a:r>
              <a:rPr/>
              <a:t> </a:t>
            </a:r>
            <a:r>
              <a:rPr/>
              <a:t>(designated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blue</a:t>
            </a:r>
            <a:r>
              <a:rPr/>
              <a:t> </a:t>
            </a:r>
            <a:r>
              <a:rPr/>
              <a:t>tags)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continuous</a:t>
            </a:r>
            <a:r>
              <a:rPr/>
              <a:t> </a:t>
            </a:r>
            <a:r>
              <a:rPr/>
              <a:t>(designated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green</a:t>
            </a:r>
            <a:r>
              <a:rPr/>
              <a:t> </a:t>
            </a:r>
            <a:r>
              <a:rPr/>
              <a:t>tags).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worry</a:t>
            </a:r>
            <a:r>
              <a:rPr/>
              <a:t> </a:t>
            </a:r>
            <a:r>
              <a:rPr/>
              <a:t>too</a:t>
            </a:r>
            <a:r>
              <a:rPr/>
              <a:t> </a:t>
            </a:r>
            <a:r>
              <a:rPr/>
              <a:t>much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now,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note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changing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designations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Tableau</a:t>
            </a:r>
            <a:r>
              <a:rPr/>
              <a:t> </a:t>
            </a:r>
            <a:r>
              <a:rPr/>
              <a:t>makes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visualize</a:t>
            </a:r>
            <a:r>
              <a:rPr/>
              <a:t> </a:t>
            </a:r>
            <a:r>
              <a:rPr/>
              <a:t>things.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Drag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Age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Columns</a:t>
            </a:r>
            <a:r>
              <a:rPr/>
              <a:t> </a:t>
            </a:r>
            <a:r>
              <a:rPr/>
              <a:t>field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drag</a:t>
            </a:r>
            <a:r>
              <a:rPr/>
              <a:t> </a:t>
            </a:r>
            <a:r>
              <a:rPr/>
              <a:t>Price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Rows</a:t>
            </a:r>
            <a:r>
              <a:rPr/>
              <a:t> </a:t>
            </a:r>
            <a:r>
              <a:rPr/>
              <a:t>field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16</a:t>
            </a:fld>
            <a:endParaRPr lang="en-US"/>
          </a:p>
        </p:txBody>
      </p:sp>
    </p:spTree>
  </p:cSld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Tableau</a:t>
            </a:r>
            <a:r>
              <a:rPr/>
              <a:t> </a:t>
            </a:r>
            <a:r>
              <a:rPr/>
              <a:t>makes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educated</a:t>
            </a:r>
            <a:r>
              <a:rPr/>
              <a:t> </a:t>
            </a:r>
            <a:r>
              <a:rPr/>
              <a:t>guesses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want.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thinks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interested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aggregating</a:t>
            </a:r>
            <a:r>
              <a:rPr/>
              <a:t> </a:t>
            </a:r>
            <a:r>
              <a:rPr/>
              <a:t>age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price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plots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single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point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sum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ages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houses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X</a:t>
            </a:r>
            <a:r>
              <a:rPr/>
              <a:t> </a:t>
            </a:r>
            <a:r>
              <a:rPr/>
              <a:t>axis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sum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prices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Y</a:t>
            </a:r>
            <a:r>
              <a:rPr/>
              <a:t> </a:t>
            </a:r>
            <a:r>
              <a:rPr/>
              <a:t>axis.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want,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that’s</a:t>
            </a:r>
            <a:r>
              <a:rPr/>
              <a:t> </a:t>
            </a:r>
            <a:r>
              <a:rPr/>
              <a:t>okay.</a:t>
            </a:r>
            <a:r>
              <a:rPr/>
              <a:t> </a:t>
            </a:r>
            <a:r>
              <a:rPr/>
              <a:t>Better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wrong</a:t>
            </a:r>
            <a:r>
              <a:rPr/>
              <a:t> </a:t>
            </a:r>
            <a:r>
              <a:rPr/>
              <a:t>guess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correct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guess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all.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17</a:t>
            </a:fld>
            <a:endParaRPr lang="en-US"/>
          </a:p>
        </p:txBody>
      </p:sp>
    </p:spTree>
  </p:cSld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Click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green</a:t>
            </a:r>
            <a:r>
              <a:rPr/>
              <a:t> </a:t>
            </a:r>
            <a:r>
              <a:rPr/>
              <a:t>Sum(Age)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Measure(Sum)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Dimension.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freak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graph</a:t>
            </a:r>
            <a:r>
              <a:rPr/>
              <a:t> </a:t>
            </a:r>
            <a:r>
              <a:rPr/>
              <a:t>goes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bonkers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you.</a:t>
            </a:r>
            <a:r>
              <a:rPr/>
              <a:t> </a:t>
            </a:r>
            <a:r>
              <a:rPr/>
              <a:t>Click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green</a:t>
            </a:r>
            <a:r>
              <a:rPr/>
              <a:t> </a:t>
            </a:r>
            <a:r>
              <a:rPr/>
              <a:t>Sum(Price)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thing.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you’ll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nice</a:t>
            </a:r>
            <a:r>
              <a:rPr/>
              <a:t> </a:t>
            </a:r>
            <a:r>
              <a:rPr/>
              <a:t>basic</a:t>
            </a:r>
            <a:r>
              <a:rPr/>
              <a:t> </a:t>
            </a:r>
            <a:r>
              <a:rPr/>
              <a:t>scatterplot.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18</a:t>
            </a:fld>
            <a:endParaRPr lang="en-US"/>
          </a:p>
        </p:txBody>
      </p:sp>
    </p:spTree>
  </p:cSld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Did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something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looks</a:t>
            </a:r>
            <a:r>
              <a:rPr/>
              <a:t> </a:t>
            </a:r>
            <a:r>
              <a:rPr/>
              <a:t>roughly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this?</a:t>
            </a:r>
            <a:r>
              <a:rPr/>
              <a:t> </a:t>
            </a:r>
            <a:r>
              <a:rPr/>
              <a:t>Pat</a:t>
            </a:r>
            <a:r>
              <a:rPr/>
              <a:t> </a:t>
            </a:r>
            <a:r>
              <a:rPr/>
              <a:t>yourself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back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job</a:t>
            </a:r>
            <a:r>
              <a:rPr/>
              <a:t> </a:t>
            </a:r>
            <a:r>
              <a:rPr/>
              <a:t>well</a:t>
            </a:r>
            <a:r>
              <a:rPr/>
              <a:t> </a:t>
            </a:r>
            <a:r>
              <a:rPr/>
              <a:t>done.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19</a:t>
            </a:fld>
            <a:endParaRPr lang="en-US"/>
          </a:p>
        </p:txBody>
      </p:sp>
    </p:spTree>
  </p:cSld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following</a:t>
            </a:r>
            <a:r>
              <a:rPr/>
              <a:t> </a:t>
            </a:r>
            <a:r>
              <a:rPr/>
              <a:t>images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taken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various</a:t>
            </a:r>
            <a:r>
              <a:rPr/>
              <a:t> </a:t>
            </a:r>
            <a:r>
              <a:rPr/>
              <a:t>newspaper</a:t>
            </a:r>
            <a:r>
              <a:rPr/>
              <a:t> </a:t>
            </a:r>
            <a:r>
              <a:rPr/>
              <a:t>articles.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graph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read/skim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article.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20</a:t>
            </a:fld>
            <a:endParaRPr lang="en-US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Each</a:t>
            </a:r>
            <a:r>
              <a:rPr/>
              <a:t> </a:t>
            </a:r>
            <a:r>
              <a:rPr/>
              <a:t>module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start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basic</a:t>
            </a:r>
            <a:r>
              <a:rPr/>
              <a:t> </a:t>
            </a:r>
            <a:r>
              <a:rPr/>
              <a:t>preparations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before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class</a:t>
            </a:r>
            <a:r>
              <a:rPr/>
              <a:t> </a:t>
            </a:r>
            <a:r>
              <a:rPr/>
              <a:t>starts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beginning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class..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review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visualizations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appeats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newpspaper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web</a:t>
            </a:r>
            <a:r>
              <a:rPr/>
              <a:t> </a:t>
            </a:r>
            <a:r>
              <a:rPr/>
              <a:t>articles.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goal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identify</a:t>
            </a:r>
            <a:r>
              <a:rPr/>
              <a:t> </a:t>
            </a:r>
            <a:r>
              <a:rPr/>
              <a:t>(in</a:t>
            </a:r>
            <a:r>
              <a:rPr/>
              <a:t> </a:t>
            </a:r>
            <a:r>
              <a:rPr/>
              <a:t>25</a:t>
            </a:r>
            <a:r>
              <a:rPr/>
              <a:t> </a:t>
            </a:r>
            <a:r>
              <a:rPr/>
              <a:t>words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less)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message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visualization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trying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convey.</a:t>
            </a:r>
            <a:r>
              <a:rPr/>
              <a:t> </a:t>
            </a:r>
            <a:r>
              <a:rPr/>
              <a:t>The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Each</a:t>
            </a:r>
            <a:r>
              <a:rPr/>
              <a:t> </a:t>
            </a:r>
            <a:r>
              <a:rPr/>
              <a:t>module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include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tutorial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perceptual</a:t>
            </a:r>
            <a:r>
              <a:rPr/>
              <a:t> </a:t>
            </a:r>
            <a:r>
              <a:rPr/>
              <a:t>issues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understand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order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design</a:t>
            </a:r>
            <a:r>
              <a:rPr/>
              <a:t> </a:t>
            </a:r>
            <a:r>
              <a:rPr/>
              <a:t>effective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visulalizations.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review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fundamental</a:t>
            </a:r>
            <a:r>
              <a:rPr/>
              <a:t> </a:t>
            </a:r>
            <a:r>
              <a:rPr/>
              <a:t>commands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know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draw</a:t>
            </a:r>
            <a:r>
              <a:rPr/>
              <a:t> </a:t>
            </a:r>
            <a:r>
              <a:rPr/>
              <a:t>basic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visualizations.</a:t>
            </a:r>
            <a:r>
              <a:rPr/>
              <a:t> </a:t>
            </a:r>
            <a:r>
              <a:rPr/>
              <a:t>Warning: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visualizations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asked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produce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terribly</a:t>
            </a:r>
            <a:r>
              <a:rPr/>
              <a:t> </a:t>
            </a:r>
            <a:r>
              <a:rPr/>
              <a:t>ugly.</a:t>
            </a:r>
            <a:r>
              <a:rPr/>
              <a:t> </a:t>
            </a:r>
            <a:r>
              <a:rPr/>
              <a:t>That’s</a:t>
            </a:r>
            <a:r>
              <a:rPr/>
              <a:t> </a:t>
            </a:r>
            <a:r>
              <a:rPr/>
              <a:t>okay.</a:t>
            </a:r>
            <a:r>
              <a:rPr/>
              <a:t> </a:t>
            </a:r>
            <a:r>
              <a:rPr/>
              <a:t>You’re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learning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basic</a:t>
            </a:r>
            <a:r>
              <a:rPr/>
              <a:t> </a:t>
            </a:r>
            <a:r>
              <a:rPr/>
              <a:t>programming</a:t>
            </a:r>
            <a:r>
              <a:rPr/>
              <a:t> </a:t>
            </a:r>
            <a:r>
              <a:rPr/>
              <a:t>steps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now.</a:t>
            </a:r>
            <a:r>
              <a:rPr/>
              <a:t> </a:t>
            </a:r>
            <a:r>
              <a:rPr/>
              <a:t>Later,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apply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steps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better</a:t>
            </a:r>
            <a:r>
              <a:rPr/>
              <a:t> </a:t>
            </a:r>
            <a:r>
              <a:rPr/>
              <a:t>looking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effective</a:t>
            </a:r>
            <a:r>
              <a:rPr/>
              <a:t> </a:t>
            </a:r>
            <a:r>
              <a:rPr/>
              <a:t>visualizations.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learn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general</a:t>
            </a:r>
            <a:r>
              <a:rPr/>
              <a:t> </a:t>
            </a:r>
            <a:r>
              <a:rPr/>
              <a:t>recommendations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produce</a:t>
            </a:r>
            <a:r>
              <a:rPr/>
              <a:t> </a:t>
            </a:r>
            <a:r>
              <a:rPr/>
              <a:t>effective</a:t>
            </a:r>
            <a:r>
              <a:rPr/>
              <a:t> </a:t>
            </a:r>
            <a:r>
              <a:rPr/>
              <a:t>visualizations.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return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newspaper</a:t>
            </a:r>
            <a:r>
              <a:rPr/>
              <a:t> </a:t>
            </a:r>
            <a:r>
              <a:rPr/>
              <a:t>articles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relate</a:t>
            </a:r>
            <a:r>
              <a:rPr/>
              <a:t> </a:t>
            </a:r>
            <a:r>
              <a:rPr/>
              <a:t>features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visualizations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concepts</a:t>
            </a:r>
            <a:r>
              <a:rPr/>
              <a:t> </a:t>
            </a:r>
            <a:r>
              <a:rPr/>
              <a:t>discussed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previous</a:t>
            </a:r>
            <a:r>
              <a:rPr/>
              <a:t> </a:t>
            </a:r>
            <a:r>
              <a:rPr/>
              <a:t>lecture.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answer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short</a:t>
            </a:r>
            <a:r>
              <a:rPr/>
              <a:t> </a:t>
            </a:r>
            <a:r>
              <a:rPr/>
              <a:t>quiz,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grade,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reinforce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important</a:t>
            </a:r>
            <a:r>
              <a:rPr/>
              <a:t> </a:t>
            </a:r>
            <a:r>
              <a:rPr/>
              <a:t>points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module.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Finally,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own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set,</a:t>
            </a:r>
            <a:r>
              <a:rPr/>
              <a:t> </a:t>
            </a:r>
            <a:r>
              <a:rPr/>
              <a:t>trying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create</a:t>
            </a:r>
            <a:r>
              <a:rPr/>
              <a:t> </a:t>
            </a:r>
            <a:r>
              <a:rPr/>
              <a:t>effective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visualizations</a:t>
            </a:r>
            <a:r>
              <a:rPr/>
              <a:t> </a:t>
            </a:r>
            <a:r>
              <a:rPr/>
              <a:t>similar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ones</a:t>
            </a:r>
            <a:r>
              <a:rPr/>
              <a:t> </a:t>
            </a:r>
            <a:r>
              <a:rPr/>
              <a:t>presented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module.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</a:t>
            </a:fld>
            <a:endParaRPr lang="en-US"/>
          </a:p>
        </p:txBody>
      </p:sp>
    </p:spTree>
  </p:cSld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image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found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newpaper</a:t>
            </a:r>
            <a:r>
              <a:rPr/>
              <a:t> </a:t>
            </a:r>
            <a:r>
              <a:rPr/>
              <a:t>article,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Popvich,</a:t>
            </a:r>
            <a:r>
              <a:rPr/>
              <a:t> </a:t>
            </a:r>
            <a:r>
              <a:rPr/>
              <a:t>N.,</a:t>
            </a:r>
            <a:r>
              <a:rPr/>
              <a:t> </a:t>
            </a:r>
            <a:r>
              <a:rPr/>
              <a:t>Fountain,</a:t>
            </a:r>
            <a:r>
              <a:rPr/>
              <a:t> </a:t>
            </a:r>
            <a:r>
              <a:rPr/>
              <a:t>H.,</a:t>
            </a:r>
            <a:r>
              <a:rPr/>
              <a:t> </a:t>
            </a:r>
            <a:r>
              <a:rPr/>
              <a:t>&amp;</a:t>
            </a:r>
            <a:r>
              <a:rPr/>
              <a:t> </a:t>
            </a:r>
            <a:r>
              <a:rPr/>
              <a:t>Pearce,</a:t>
            </a:r>
            <a:r>
              <a:rPr/>
              <a:t> </a:t>
            </a:r>
            <a:r>
              <a:rPr/>
              <a:t>A.</a:t>
            </a:r>
            <a:r>
              <a:rPr/>
              <a:t> </a:t>
            </a:r>
            <a:r>
              <a:rPr/>
              <a:t>(2017,</a:t>
            </a:r>
            <a:r>
              <a:rPr/>
              <a:t> </a:t>
            </a:r>
            <a:r>
              <a:rPr/>
              <a:t>September</a:t>
            </a:r>
            <a:r>
              <a:rPr/>
              <a:t> </a:t>
            </a:r>
            <a:r>
              <a:rPr/>
              <a:t>22).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Charted</a:t>
            </a:r>
            <a:r>
              <a:rPr/>
              <a:t> </a:t>
            </a:r>
            <a:r>
              <a:rPr/>
              <a:t>Arctic</a:t>
            </a:r>
            <a:r>
              <a:rPr/>
              <a:t> </a:t>
            </a:r>
            <a:r>
              <a:rPr/>
              <a:t>Sea</a:t>
            </a:r>
            <a:r>
              <a:rPr/>
              <a:t> </a:t>
            </a:r>
            <a:r>
              <a:rPr/>
              <a:t>Ice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Nearly</a:t>
            </a:r>
            <a:r>
              <a:rPr/>
              <a:t> </a:t>
            </a:r>
            <a:r>
              <a:rPr/>
              <a:t>Every</a:t>
            </a:r>
            <a:r>
              <a:rPr/>
              <a:t> </a:t>
            </a:r>
            <a:r>
              <a:rPr/>
              <a:t>Day</a:t>
            </a:r>
            <a:r>
              <a:rPr/>
              <a:t> </a:t>
            </a:r>
            <a:r>
              <a:rPr/>
              <a:t>Since</a:t>
            </a:r>
            <a:r>
              <a:rPr/>
              <a:t> </a:t>
            </a:r>
            <a:r>
              <a:rPr/>
              <a:t>1979.</a:t>
            </a:r>
            <a:r>
              <a:rPr/>
              <a:t> </a:t>
            </a:r>
            <a:r>
              <a:rPr/>
              <a:t>You’ll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Trend.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New</a:t>
            </a:r>
            <a:r>
              <a:rPr/>
              <a:t> </a:t>
            </a:r>
            <a:r>
              <a:rPr/>
              <a:t>York</a:t>
            </a:r>
            <a:r>
              <a:rPr/>
              <a:t> </a:t>
            </a:r>
            <a:r>
              <a:rPr/>
              <a:t>Times.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New</a:t>
            </a:r>
            <a:r>
              <a:rPr/>
              <a:t> </a:t>
            </a:r>
            <a:r>
              <a:rPr/>
              <a:t>York</a:t>
            </a:r>
            <a:r>
              <a:rPr/>
              <a:t> </a:t>
            </a:r>
            <a:r>
              <a:rPr/>
              <a:t>Times.</a:t>
            </a:r>
            <a:r>
              <a:rPr/>
              <a:t> </a:t>
            </a:r>
            <a:r>
              <a:rPr/>
              <a:t>Retrieved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https://www.nytimes.com/interactive/2017/09/22/climate/arctic-sea-ice-shrinking-trend-watch.html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21</a:t>
            </a:fld>
            <a:endParaRPr lang="en-US"/>
          </a:p>
        </p:txBody>
      </p:sp>
    </p:spTree>
  </p:cSld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image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found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newpaper</a:t>
            </a:r>
            <a:r>
              <a:rPr/>
              <a:t> </a:t>
            </a:r>
            <a:r>
              <a:rPr/>
              <a:t>article,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Kevin</a:t>
            </a:r>
            <a:r>
              <a:rPr/>
              <a:t> </a:t>
            </a:r>
            <a:r>
              <a:rPr/>
              <a:t>Litman-Navarro.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Read</a:t>
            </a:r>
            <a:r>
              <a:rPr/>
              <a:t> </a:t>
            </a:r>
            <a:r>
              <a:rPr/>
              <a:t>150</a:t>
            </a:r>
            <a:r>
              <a:rPr/>
              <a:t> </a:t>
            </a:r>
            <a:r>
              <a:rPr/>
              <a:t>Privacy</a:t>
            </a:r>
            <a:r>
              <a:rPr/>
              <a:t> </a:t>
            </a:r>
            <a:r>
              <a:rPr/>
              <a:t>Policies.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Were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Incomprehensible</a:t>
            </a:r>
            <a:r>
              <a:rPr/>
              <a:t> </a:t>
            </a:r>
            <a:r>
              <a:rPr/>
              <a:t>Disaster.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New</a:t>
            </a:r>
            <a:r>
              <a:rPr/>
              <a:t> </a:t>
            </a:r>
            <a:r>
              <a:rPr/>
              <a:t>York</a:t>
            </a:r>
            <a:r>
              <a:rPr/>
              <a:t> </a:t>
            </a:r>
            <a:r>
              <a:rPr/>
              <a:t>Times.</a:t>
            </a:r>
            <a:r>
              <a:rPr/>
              <a:t> </a:t>
            </a:r>
            <a:r>
              <a:rPr/>
              <a:t>Retrieved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https://www.nytimes.com/interactive/2019/06/12/opinion/facebook-google-privacy-policies.html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22</a:t>
            </a:fld>
            <a:endParaRPr lang="en-US"/>
          </a:p>
        </p:txBody>
      </p:sp>
    </p:spTree>
  </p:cSld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image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found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newpaper</a:t>
            </a:r>
            <a:r>
              <a:rPr/>
              <a:t> </a:t>
            </a:r>
            <a:r>
              <a:rPr/>
              <a:t>article,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Claire</a:t>
            </a:r>
            <a:r>
              <a:rPr/>
              <a:t> </a:t>
            </a:r>
            <a:r>
              <a:rPr/>
              <a:t>Cain</a:t>
            </a:r>
            <a:r>
              <a:rPr/>
              <a:t> </a:t>
            </a:r>
            <a:r>
              <a:rPr/>
              <a:t>Miller</a:t>
            </a:r>
            <a:r>
              <a:rPr/>
              <a:t> </a:t>
            </a:r>
            <a:r>
              <a:rPr/>
              <a:t>(2019,</a:t>
            </a:r>
            <a:r>
              <a:rPr/>
              <a:t> </a:t>
            </a:r>
            <a:r>
              <a:rPr/>
              <a:t>August</a:t>
            </a:r>
            <a:r>
              <a:rPr/>
              <a:t> </a:t>
            </a:r>
            <a:r>
              <a:rPr/>
              <a:t>21).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Medicine</a:t>
            </a:r>
            <a:r>
              <a:rPr/>
              <a:t> </a:t>
            </a:r>
            <a:r>
              <a:rPr/>
              <a:t>Became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Stealth</a:t>
            </a:r>
            <a:r>
              <a:rPr/>
              <a:t> </a:t>
            </a:r>
            <a:r>
              <a:rPr/>
              <a:t>Family</a:t>
            </a:r>
            <a:r>
              <a:rPr/>
              <a:t> </a:t>
            </a:r>
            <a:r>
              <a:rPr/>
              <a:t>Friendly</a:t>
            </a:r>
            <a:r>
              <a:rPr/>
              <a:t> </a:t>
            </a:r>
            <a:r>
              <a:rPr/>
              <a:t>Profession.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New</a:t>
            </a:r>
            <a:r>
              <a:rPr/>
              <a:t> </a:t>
            </a:r>
            <a:r>
              <a:rPr/>
              <a:t>York</a:t>
            </a:r>
            <a:r>
              <a:rPr/>
              <a:t> </a:t>
            </a:r>
            <a:r>
              <a:rPr/>
              <a:t>Times.</a:t>
            </a:r>
            <a:r>
              <a:rPr/>
              <a:t> </a:t>
            </a:r>
            <a:r>
              <a:rPr/>
              <a:t>Retrieved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https://nytimes.com/2019/08/21/upshot/medicine-family-friendly-profession-women.html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23</a:t>
            </a:fld>
            <a:endParaRPr lang="en-US"/>
          </a:p>
        </p:txBody>
      </p:sp>
    </p:spTree>
  </p:cSld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following</a:t>
            </a:r>
            <a:r>
              <a:rPr/>
              <a:t> </a:t>
            </a:r>
            <a:r>
              <a:rPr/>
              <a:t>images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taken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various</a:t>
            </a:r>
            <a:r>
              <a:rPr/>
              <a:t> </a:t>
            </a:r>
            <a:r>
              <a:rPr/>
              <a:t>newspaper</a:t>
            </a:r>
            <a:r>
              <a:rPr/>
              <a:t> </a:t>
            </a:r>
            <a:r>
              <a:rPr/>
              <a:t>articles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press</a:t>
            </a:r>
            <a:r>
              <a:rPr/>
              <a:t> </a:t>
            </a:r>
            <a:r>
              <a:rPr/>
              <a:t>releases.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graph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read/skim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article.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What</a:t>
            </a:r>
            <a:r>
              <a:rPr/>
              <a:t> </a:t>
            </a:r>
            <a:r>
              <a:rPr/>
              <a:t>message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think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journalist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trying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convey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graph.</a:t>
            </a:r>
            <a:r>
              <a:rPr/>
              <a:t> </a:t>
            </a:r>
            <a:r>
              <a:rPr/>
              <a:t>Summarize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message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25</a:t>
            </a:r>
            <a:r>
              <a:rPr/>
              <a:t> </a:t>
            </a:r>
            <a:r>
              <a:rPr/>
              <a:t>words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less.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24</a:t>
            </a:fld>
            <a:endParaRPr lang="en-US"/>
          </a:p>
        </p:txBody>
      </p:sp>
    </p:spTree>
  </p:cSld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Here’s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dispaying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counts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people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four</a:t>
            </a:r>
            <a:r>
              <a:rPr/>
              <a:t> </a:t>
            </a:r>
            <a:r>
              <a:rPr/>
              <a:t>categories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marital</a:t>
            </a:r>
            <a:r>
              <a:rPr/>
              <a:t> </a:t>
            </a:r>
            <a:r>
              <a:rPr/>
              <a:t>status,</a:t>
            </a:r>
            <a:r>
              <a:rPr/>
              <a:t> </a:t>
            </a:r>
            <a:r>
              <a:rPr/>
              <a:t>divorced,</a:t>
            </a:r>
            <a:r>
              <a:rPr/>
              <a:t> </a:t>
            </a:r>
            <a:r>
              <a:rPr/>
              <a:t>married,</a:t>
            </a:r>
            <a:r>
              <a:rPr/>
              <a:t> </a:t>
            </a:r>
            <a:r>
              <a:rPr/>
              <a:t>single,</a:t>
            </a:r>
            <a:r>
              <a:rPr/>
              <a:t> </a:t>
            </a:r>
            <a:r>
              <a:rPr/>
              <a:t>widowed.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25</a:t>
            </a:fld>
            <a:endParaRPr lang="en-US"/>
          </a:p>
        </p:txBody>
      </p:sp>
    </p:spTree>
  </p:cSld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Here’s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data,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bars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now</a:t>
            </a:r>
            <a:r>
              <a:rPr/>
              <a:t> </a:t>
            </a:r>
            <a:r>
              <a:rPr/>
              <a:t>stacked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single</a:t>
            </a:r>
            <a:r>
              <a:rPr/>
              <a:t> </a:t>
            </a:r>
            <a:r>
              <a:rPr/>
              <a:t>column.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26</a:t>
            </a:fld>
            <a:endParaRPr lang="en-US"/>
          </a:p>
        </p:txBody>
      </p:sp>
    </p:spTree>
  </p:cSld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There’s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obvious</a:t>
            </a:r>
            <a:r>
              <a:rPr/>
              <a:t> </a:t>
            </a:r>
            <a:r>
              <a:rPr/>
              <a:t>choice.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display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counts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pie</a:t>
            </a:r>
            <a:r>
              <a:rPr/>
              <a:t> </a:t>
            </a:r>
            <a:r>
              <a:rPr/>
              <a:t>chart.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27</a:t>
            </a:fld>
            <a:endParaRPr lang="en-US"/>
          </a:p>
        </p:txBody>
      </p:sp>
    </p:spTree>
  </p:cSld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answer</a:t>
            </a:r>
            <a:r>
              <a:rPr/>
              <a:t> </a:t>
            </a:r>
            <a:r>
              <a:rPr/>
              <a:t>really</a:t>
            </a:r>
            <a:r>
              <a:rPr/>
              <a:t> </a:t>
            </a:r>
            <a:r>
              <a:rPr/>
              <a:t>depends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question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asking.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variety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questions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ask.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experiment</a:t>
            </a:r>
            <a:r>
              <a:rPr/>
              <a:t> </a:t>
            </a:r>
            <a:r>
              <a:rPr/>
              <a:t>(people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done</a:t>
            </a:r>
            <a:r>
              <a:rPr/>
              <a:t> </a:t>
            </a:r>
            <a:r>
              <a:rPr/>
              <a:t>this)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randomize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show</a:t>
            </a:r>
            <a:r>
              <a:rPr/>
              <a:t> </a:t>
            </a:r>
            <a:r>
              <a:rPr/>
              <a:t>half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them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half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them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pie</a:t>
            </a:r>
            <a:r>
              <a:rPr/>
              <a:t> </a:t>
            </a:r>
            <a:r>
              <a:rPr/>
              <a:t>chart.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ask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question.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note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speed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accuracy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response.</a:t>
            </a:r>
            <a:r>
              <a:rPr/>
              <a:t> </a:t>
            </a:r>
            <a:r>
              <a:rPr/>
              <a:t>Depending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question,</a:t>
            </a:r>
            <a:r>
              <a:rPr/>
              <a:t> </a:t>
            </a:r>
            <a:r>
              <a:rPr/>
              <a:t>sometimes</a:t>
            </a:r>
            <a:r>
              <a:rPr/>
              <a:t> </a:t>
            </a:r>
            <a:r>
              <a:rPr/>
              <a:t>pie</a:t>
            </a:r>
            <a:r>
              <a:rPr/>
              <a:t> </a:t>
            </a:r>
            <a:r>
              <a:rPr/>
              <a:t>charts</a:t>
            </a:r>
            <a:r>
              <a:rPr/>
              <a:t> </a:t>
            </a:r>
            <a:r>
              <a:rPr/>
              <a:t>give</a:t>
            </a:r>
            <a:r>
              <a:rPr/>
              <a:t> </a:t>
            </a:r>
            <a:r>
              <a:rPr/>
              <a:t>faster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accurate</a:t>
            </a:r>
            <a:r>
              <a:rPr/>
              <a:t> </a:t>
            </a:r>
            <a:r>
              <a:rPr/>
              <a:t>answers.</a:t>
            </a:r>
            <a:r>
              <a:rPr/>
              <a:t> </a:t>
            </a:r>
            <a:r>
              <a:rPr/>
              <a:t>Sometimes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charts</a:t>
            </a:r>
            <a:r>
              <a:rPr/>
              <a:t> </a:t>
            </a:r>
            <a:r>
              <a:rPr/>
              <a:t>give</a:t>
            </a:r>
            <a:r>
              <a:rPr/>
              <a:t> </a:t>
            </a:r>
            <a:r>
              <a:rPr/>
              <a:t>faster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accurate</a:t>
            </a:r>
            <a:r>
              <a:rPr/>
              <a:t> </a:t>
            </a:r>
            <a:r>
              <a:rPr/>
              <a:t>answers.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turns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results</a:t>
            </a:r>
            <a:r>
              <a:rPr/>
              <a:t> </a:t>
            </a:r>
            <a:r>
              <a:rPr/>
              <a:t>match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nicely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know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psychology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perception.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28</a:t>
            </a:fld>
            <a:endParaRPr lang="en-US"/>
          </a:p>
        </p:txBody>
      </p:sp>
    </p:spTree>
  </p:cSld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ask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question,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percentage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larger,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percentage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single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percentage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divorced/separated,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winner,</a:t>
            </a:r>
            <a:r>
              <a:rPr/>
              <a:t> </a:t>
            </a:r>
            <a:r>
              <a:rPr/>
              <a:t>hands-down.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comparison</a:t>
            </a:r>
            <a:r>
              <a:rPr/>
              <a:t> </a:t>
            </a:r>
            <a:r>
              <a:rPr/>
              <a:t>involves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simple</a:t>
            </a:r>
            <a:r>
              <a:rPr/>
              <a:t> </a:t>
            </a:r>
            <a:r>
              <a:rPr/>
              <a:t>horizontal</a:t>
            </a:r>
            <a:r>
              <a:rPr/>
              <a:t> </a:t>
            </a:r>
            <a:r>
              <a:rPr/>
              <a:t>projection.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quickly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accurately.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29</a:t>
            </a:fld>
            <a:endParaRPr lang="en-US"/>
          </a:p>
        </p:txBody>
      </p:sp>
    </p:spTree>
  </p:cSld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second</a:t>
            </a:r>
            <a:r>
              <a:rPr/>
              <a:t> </a:t>
            </a:r>
            <a:r>
              <a:rPr/>
              <a:t>best</a:t>
            </a:r>
            <a:r>
              <a:rPr/>
              <a:t> </a:t>
            </a:r>
            <a:r>
              <a:rPr/>
              <a:t>choice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answering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question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stacked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chart.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compare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lengths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bars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aligned.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takes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bit</a:t>
            </a:r>
            <a:r>
              <a:rPr/>
              <a:t> </a:t>
            </a:r>
            <a:r>
              <a:rPr/>
              <a:t>longer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judgement,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harder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provide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accurate</a:t>
            </a:r>
            <a:r>
              <a:rPr/>
              <a:t> </a:t>
            </a:r>
            <a:r>
              <a:rPr/>
              <a:t>answer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bars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similar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length.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still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too</a:t>
            </a:r>
            <a:r>
              <a:rPr/>
              <a:t> </a:t>
            </a:r>
            <a:r>
              <a:rPr/>
              <a:t>difficult.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30</a:t>
            </a:fld>
            <a:endParaRPr lang="en-US"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</a:t>
            </a:r>
            <a:r>
              <a:rPr/>
              <a:t> </a:t>
            </a:r>
            <a:r>
              <a:rPr/>
              <a:t>am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big</a:t>
            </a:r>
            <a:r>
              <a:rPr/>
              <a:t> </a:t>
            </a:r>
            <a:r>
              <a:rPr/>
              <a:t>believer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software</a:t>
            </a:r>
            <a:r>
              <a:rPr/>
              <a:t> </a:t>
            </a:r>
            <a:r>
              <a:rPr/>
              <a:t>agnosticism.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means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teach</a:t>
            </a:r>
            <a:r>
              <a:rPr/>
              <a:t> </a:t>
            </a:r>
            <a:r>
              <a:rPr/>
              <a:t>something,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teach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expectation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software</a:t>
            </a:r>
            <a:r>
              <a:rPr/>
              <a:t> </a:t>
            </a:r>
            <a:r>
              <a:rPr/>
              <a:t>used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assignments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software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choosing.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my</a:t>
            </a:r>
            <a:r>
              <a:rPr/>
              <a:t> </a:t>
            </a:r>
            <a:r>
              <a:rPr/>
              <a:t>own</a:t>
            </a:r>
            <a:r>
              <a:rPr/>
              <a:t> </a:t>
            </a:r>
            <a:r>
              <a:rPr/>
              <a:t>preferences,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those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preferences.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It’s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lot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teach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course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dependent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particular</a:t>
            </a:r>
            <a:r>
              <a:rPr/>
              <a:t> </a:t>
            </a:r>
            <a:r>
              <a:rPr/>
              <a:t>software</a:t>
            </a:r>
            <a:r>
              <a:rPr/>
              <a:t> </a:t>
            </a:r>
            <a:r>
              <a:rPr/>
              <a:t>system,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know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best</a:t>
            </a:r>
            <a:r>
              <a:rPr/>
              <a:t> </a:t>
            </a:r>
            <a:r>
              <a:rPr/>
              <a:t>software</a:t>
            </a:r>
            <a:r>
              <a:rPr/>
              <a:t> </a:t>
            </a:r>
            <a:r>
              <a:rPr/>
              <a:t>choice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you.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class,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try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show</a:t>
            </a:r>
            <a:r>
              <a:rPr/>
              <a:t> </a:t>
            </a:r>
            <a:r>
              <a:rPr/>
              <a:t>examples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Python,</a:t>
            </a:r>
            <a:r>
              <a:rPr/>
              <a:t> </a:t>
            </a:r>
            <a:r>
              <a:rPr/>
              <a:t>R,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Tableau.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realize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good</a:t>
            </a:r>
            <a:r>
              <a:rPr/>
              <a:t> </a:t>
            </a:r>
            <a:r>
              <a:rPr/>
              <a:t>choice,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I’m</a:t>
            </a:r>
            <a:r>
              <a:rPr/>
              <a:t> </a:t>
            </a:r>
            <a:r>
              <a:rPr/>
              <a:t>hoping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happy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choices.</a:t>
            </a:r>
            <a:r>
              <a:rPr/>
              <a:t> </a:t>
            </a:r>
            <a:r>
              <a:rPr/>
              <a:t>Within</a:t>
            </a:r>
            <a:r>
              <a:rPr/>
              <a:t> </a:t>
            </a:r>
            <a:r>
              <a:rPr/>
              <a:t>Python,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altair</a:t>
            </a:r>
            <a:r>
              <a:rPr/>
              <a:t> </a:t>
            </a:r>
            <a:r>
              <a:rPr/>
              <a:t>package.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R,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ggplot2.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realize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graphics</a:t>
            </a:r>
            <a:r>
              <a:rPr/>
              <a:t> </a:t>
            </a:r>
            <a:r>
              <a:rPr/>
              <a:t>packages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languages,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altair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ggplot2</a:t>
            </a:r>
            <a:r>
              <a:rPr/>
              <a:t> </a:t>
            </a:r>
            <a:r>
              <a:rPr/>
              <a:t>rely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modern</a:t>
            </a:r>
            <a:r>
              <a:rPr/>
              <a:t> </a:t>
            </a:r>
            <a:r>
              <a:rPr/>
              <a:t>graphics</a:t>
            </a:r>
            <a:r>
              <a:rPr/>
              <a:t> </a:t>
            </a:r>
            <a:r>
              <a:rPr/>
              <a:t>principles,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restrict</a:t>
            </a:r>
            <a:r>
              <a:rPr/>
              <a:t> </a:t>
            </a:r>
            <a:r>
              <a:rPr/>
              <a:t>my</a:t>
            </a:r>
            <a:r>
              <a:rPr/>
              <a:t> </a:t>
            </a:r>
            <a:r>
              <a:rPr/>
              <a:t>attention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packages.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Tableau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commercial</a:t>
            </a:r>
            <a:r>
              <a:rPr/>
              <a:t> </a:t>
            </a:r>
            <a:r>
              <a:rPr/>
              <a:t>product.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currently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access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Tableau,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company</a:t>
            </a:r>
            <a:r>
              <a:rPr/>
              <a:t> </a:t>
            </a:r>
            <a:r>
              <a:rPr/>
              <a:t>offers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free</a:t>
            </a:r>
            <a:r>
              <a:rPr/>
              <a:t> </a:t>
            </a:r>
            <a:r>
              <a:rPr/>
              <a:t>version,</a:t>
            </a:r>
            <a:r>
              <a:rPr/>
              <a:t> </a:t>
            </a:r>
            <a:r>
              <a:rPr/>
              <a:t>Tableau</a:t>
            </a:r>
            <a:r>
              <a:rPr/>
              <a:t> </a:t>
            </a:r>
            <a:r>
              <a:rPr/>
              <a:t>Public.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features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Tableau,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store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visualizations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public</a:t>
            </a:r>
            <a:r>
              <a:rPr/>
              <a:t> </a:t>
            </a:r>
            <a:r>
              <a:rPr/>
              <a:t>server.</a:t>
            </a:r>
            <a:r>
              <a:rPr/>
              <a:t> </a:t>
            </a:r>
            <a:r>
              <a:rPr/>
              <a:t>That’s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fine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someone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me</a:t>
            </a:r>
            <a:r>
              <a:rPr/>
              <a:t> </a:t>
            </a:r>
            <a:r>
              <a:rPr/>
              <a:t>who</a:t>
            </a:r>
            <a:r>
              <a:rPr/>
              <a:t> </a:t>
            </a:r>
            <a:r>
              <a:rPr/>
              <a:t>uses</a:t>
            </a:r>
            <a:r>
              <a:rPr/>
              <a:t> </a:t>
            </a:r>
            <a:r>
              <a:rPr/>
              <a:t>teaching</a:t>
            </a:r>
            <a:r>
              <a:rPr/>
              <a:t> </a:t>
            </a:r>
            <a:r>
              <a:rPr/>
              <a:t>examples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publicly</a:t>
            </a:r>
            <a:r>
              <a:rPr/>
              <a:t> </a:t>
            </a:r>
            <a:r>
              <a:rPr/>
              <a:t>available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sets.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private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proprietary</a:t>
            </a:r>
            <a:r>
              <a:rPr/>
              <a:t> </a:t>
            </a:r>
            <a:r>
              <a:rPr/>
              <a:t>data,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pay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money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commercial</a:t>
            </a:r>
            <a:r>
              <a:rPr/>
              <a:t> </a:t>
            </a:r>
            <a:r>
              <a:rPr/>
              <a:t>version.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</a:t>
            </a:fld>
            <a:endParaRPr lang="en-US"/>
          </a:p>
        </p:txBody>
      </p:sp>
    </p:spTree>
  </p:cSld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pie</a:t>
            </a:r>
            <a:r>
              <a:rPr/>
              <a:t> </a:t>
            </a:r>
            <a:r>
              <a:rPr/>
              <a:t>chart,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judge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wedge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pie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bigger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looking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area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wedges,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actually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people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assessments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pie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looking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interior</a:t>
            </a:r>
            <a:r>
              <a:rPr/>
              <a:t> </a:t>
            </a:r>
            <a:r>
              <a:rPr/>
              <a:t>angle.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interior</a:t>
            </a:r>
            <a:r>
              <a:rPr/>
              <a:t> </a:t>
            </a:r>
            <a:r>
              <a:rPr/>
              <a:t>angle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bigger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single</a:t>
            </a:r>
            <a:r>
              <a:rPr/>
              <a:t> </a:t>
            </a:r>
            <a:r>
              <a:rPr/>
              <a:t>group,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harder</a:t>
            </a:r>
            <a:r>
              <a:rPr/>
              <a:t> </a:t>
            </a:r>
            <a:r>
              <a:rPr/>
              <a:t>judgement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quickly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harder</a:t>
            </a:r>
            <a:r>
              <a:rPr/>
              <a:t> </a:t>
            </a:r>
            <a:r>
              <a:rPr/>
              <a:t>judgement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accurately.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Now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note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my</a:t>
            </a:r>
            <a:r>
              <a:rPr/>
              <a:t> </a:t>
            </a:r>
            <a:r>
              <a:rPr/>
              <a:t>opinion.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fact</a:t>
            </a:r>
            <a:r>
              <a:rPr/>
              <a:t> </a:t>
            </a:r>
            <a:r>
              <a:rPr/>
              <a:t>established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empirical</a:t>
            </a:r>
            <a:r>
              <a:rPr/>
              <a:t> </a:t>
            </a:r>
            <a:r>
              <a:rPr/>
              <a:t>study.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chart,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allows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comparisons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relative</a:t>
            </a:r>
            <a:r>
              <a:rPr/>
              <a:t> </a:t>
            </a:r>
            <a:r>
              <a:rPr/>
              <a:t>position,</a:t>
            </a:r>
            <a:r>
              <a:rPr/>
              <a:t> </a:t>
            </a:r>
            <a:r>
              <a:rPr/>
              <a:t>produces</a:t>
            </a:r>
            <a:r>
              <a:rPr/>
              <a:t> </a:t>
            </a:r>
            <a:r>
              <a:rPr/>
              <a:t>faster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accurate</a:t>
            </a:r>
            <a:r>
              <a:rPr/>
              <a:t> </a:t>
            </a:r>
            <a:r>
              <a:rPr/>
              <a:t>answers.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31</a:t>
            </a:fld>
            <a:endParaRPr lang="en-US"/>
          </a:p>
        </p:txBody>
      </p:sp>
    </p:spTree>
  </p:cSld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But</a:t>
            </a:r>
            <a:r>
              <a:rPr/>
              <a:t> </a:t>
            </a:r>
            <a:r>
              <a:rPr/>
              <a:t>wait!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ask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question,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percentage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people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sample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single,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pie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does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best.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interior</a:t>
            </a:r>
            <a:r>
              <a:rPr/>
              <a:t> </a:t>
            </a:r>
            <a:r>
              <a:rPr/>
              <a:t>angle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single</a:t>
            </a:r>
            <a:r>
              <a:rPr/>
              <a:t> </a:t>
            </a:r>
            <a:r>
              <a:rPr/>
              <a:t>wedge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bit</a:t>
            </a:r>
            <a:r>
              <a:rPr/>
              <a:t> </a:t>
            </a:r>
            <a:r>
              <a:rPr/>
              <a:t>under</a:t>
            </a:r>
            <a:r>
              <a:rPr/>
              <a:t> </a:t>
            </a:r>
            <a:r>
              <a:rPr/>
              <a:t>90</a:t>
            </a:r>
            <a:r>
              <a:rPr/>
              <a:t> </a:t>
            </a:r>
            <a:r>
              <a:rPr/>
              <a:t>degrees,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tells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quickly,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fairly</a:t>
            </a:r>
            <a:r>
              <a:rPr/>
              <a:t> </a:t>
            </a:r>
            <a:r>
              <a:rPr/>
              <a:t>accurately,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percentage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bit</a:t>
            </a:r>
            <a:r>
              <a:rPr/>
              <a:t> </a:t>
            </a:r>
            <a:r>
              <a:rPr/>
              <a:t>under</a:t>
            </a:r>
            <a:r>
              <a:rPr/>
              <a:t> </a:t>
            </a:r>
            <a:r>
              <a:rPr/>
              <a:t>25%.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32</a:t>
            </a:fld>
            <a:endParaRPr lang="en-US"/>
          </a:p>
        </p:txBody>
      </p:sp>
    </p:spTree>
  </p:cSld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ask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question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stacked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chart,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take</a:t>
            </a:r>
            <a:r>
              <a:rPr/>
              <a:t> </a:t>
            </a:r>
            <a:r>
              <a:rPr/>
              <a:t>longer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less</a:t>
            </a:r>
            <a:r>
              <a:rPr/>
              <a:t> </a:t>
            </a:r>
            <a:r>
              <a:rPr/>
              <a:t>accurate.</a:t>
            </a:r>
            <a:r>
              <a:rPr/>
              <a:t> </a:t>
            </a:r>
            <a:r>
              <a:rPr/>
              <a:t>It’s</a:t>
            </a:r>
            <a:r>
              <a:rPr/>
              <a:t> </a:t>
            </a:r>
            <a:r>
              <a:rPr/>
              <a:t>easy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split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half,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much</a:t>
            </a:r>
            <a:r>
              <a:rPr/>
              <a:t> </a:t>
            </a:r>
            <a:r>
              <a:rPr/>
              <a:t>harder</a:t>
            </a:r>
            <a:r>
              <a:rPr/>
              <a:t> </a:t>
            </a:r>
            <a:r>
              <a:rPr/>
              <a:t>perceptual</a:t>
            </a:r>
            <a:r>
              <a:rPr/>
              <a:t> </a:t>
            </a:r>
            <a:r>
              <a:rPr/>
              <a:t>task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split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quarters.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deciding</a:t>
            </a:r>
            <a:r>
              <a:rPr/>
              <a:t> </a:t>
            </a:r>
            <a:r>
              <a:rPr/>
              <a:t>whether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single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bit</a:t>
            </a:r>
            <a:r>
              <a:rPr/>
              <a:t> </a:t>
            </a:r>
            <a:r>
              <a:rPr/>
              <a:t>less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25%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bit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25%</a:t>
            </a:r>
            <a:r>
              <a:rPr/>
              <a:t> </a:t>
            </a:r>
            <a:r>
              <a:rPr/>
              <a:t>can’t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done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well.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33</a:t>
            </a:fld>
            <a:endParaRPr lang="en-US"/>
          </a:p>
        </p:txBody>
      </p:sp>
    </p:spTree>
  </p:cSld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Trying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answer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percentage</a:t>
            </a:r>
            <a:r>
              <a:rPr/>
              <a:t> </a:t>
            </a:r>
            <a:r>
              <a:rPr/>
              <a:t>question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side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side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pretty</a:t>
            </a:r>
            <a:r>
              <a:rPr/>
              <a:t> </a:t>
            </a:r>
            <a:r>
              <a:rPr/>
              <a:t>much</a:t>
            </a:r>
            <a:r>
              <a:rPr/>
              <a:t> </a:t>
            </a:r>
            <a:r>
              <a:rPr/>
              <a:t>hopeless.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visually</a:t>
            </a:r>
            <a:r>
              <a:rPr/>
              <a:t> </a:t>
            </a:r>
            <a:r>
              <a:rPr/>
              <a:t>stack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bars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divide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bars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quarters.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When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ask</a:t>
            </a:r>
            <a:r>
              <a:rPr/>
              <a:t> </a:t>
            </a:r>
            <a:r>
              <a:rPr/>
              <a:t>percentage</a:t>
            </a:r>
            <a:r>
              <a:rPr/>
              <a:t> </a:t>
            </a:r>
            <a:r>
              <a:rPr/>
              <a:t>questions,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methods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pretty</a:t>
            </a:r>
            <a:r>
              <a:rPr/>
              <a:t> </a:t>
            </a:r>
            <a:r>
              <a:rPr/>
              <a:t>well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percentages</a:t>
            </a:r>
            <a:r>
              <a:rPr/>
              <a:t> </a:t>
            </a:r>
            <a:r>
              <a:rPr/>
              <a:t>near</a:t>
            </a:r>
            <a:r>
              <a:rPr/>
              <a:t> </a:t>
            </a:r>
            <a:r>
              <a:rPr/>
              <a:t>0%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100%.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methods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well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percentages</a:t>
            </a:r>
            <a:r>
              <a:rPr/>
              <a:t> </a:t>
            </a:r>
            <a:r>
              <a:rPr/>
              <a:t>around</a:t>
            </a:r>
            <a:r>
              <a:rPr/>
              <a:t> </a:t>
            </a:r>
            <a:r>
              <a:rPr/>
              <a:t>half,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50%.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pie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does</a:t>
            </a:r>
            <a:r>
              <a:rPr/>
              <a:t> </a:t>
            </a:r>
            <a:r>
              <a:rPr/>
              <a:t>well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percentages</a:t>
            </a:r>
            <a:r>
              <a:rPr/>
              <a:t> </a:t>
            </a:r>
            <a:r>
              <a:rPr/>
              <a:t>close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25%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75%.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easy</a:t>
            </a:r>
            <a:r>
              <a:rPr/>
              <a:t> </a:t>
            </a:r>
            <a:r>
              <a:rPr/>
              <a:t>visually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split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pie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four</a:t>
            </a:r>
            <a:r>
              <a:rPr/>
              <a:t> </a:t>
            </a:r>
            <a:r>
              <a:rPr/>
              <a:t>equal</a:t>
            </a:r>
            <a:r>
              <a:rPr/>
              <a:t> </a:t>
            </a:r>
            <a:r>
              <a:rPr/>
              <a:t>pieces.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90</a:t>
            </a:r>
            <a:r>
              <a:rPr/>
              <a:t> </a:t>
            </a:r>
            <a:r>
              <a:rPr/>
              <a:t>degree</a:t>
            </a:r>
            <a:r>
              <a:rPr/>
              <a:t> </a:t>
            </a:r>
            <a:r>
              <a:rPr/>
              <a:t>angles.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empirical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supports</a:t>
            </a:r>
            <a:r>
              <a:rPr/>
              <a:t> </a:t>
            </a:r>
            <a:r>
              <a:rPr/>
              <a:t>this.</a:t>
            </a:r>
            <a:r>
              <a:rPr/>
              <a:t> </a:t>
            </a:r>
            <a:r>
              <a:rPr/>
              <a:t>Speed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accuracy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percentage</a:t>
            </a:r>
            <a:r>
              <a:rPr/>
              <a:t> </a:t>
            </a:r>
            <a:r>
              <a:rPr/>
              <a:t>judgements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charts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pie</a:t>
            </a:r>
            <a:r>
              <a:rPr/>
              <a:t> </a:t>
            </a:r>
            <a:r>
              <a:rPr/>
              <a:t>charts,</a:t>
            </a:r>
            <a:r>
              <a:rPr/>
              <a:t> </a:t>
            </a:r>
            <a:r>
              <a:rPr/>
              <a:t>except</a:t>
            </a:r>
            <a:r>
              <a:rPr/>
              <a:t> </a:t>
            </a:r>
            <a:r>
              <a:rPr/>
              <a:t>around</a:t>
            </a:r>
            <a:r>
              <a:rPr/>
              <a:t> </a:t>
            </a:r>
            <a:r>
              <a:rPr/>
              <a:t>25%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75%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pie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markedly</a:t>
            </a:r>
            <a:r>
              <a:rPr/>
              <a:t> </a:t>
            </a:r>
            <a:r>
              <a:rPr/>
              <a:t>superior.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34</a:t>
            </a:fld>
            <a:endParaRPr lang="en-US"/>
          </a:p>
        </p:txBody>
      </p:sp>
    </p:spTree>
  </p:cSld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Things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never</a:t>
            </a:r>
            <a:r>
              <a:rPr/>
              <a:t> </a:t>
            </a:r>
            <a:r>
              <a:rPr/>
              <a:t>totally</a:t>
            </a:r>
            <a:r>
              <a:rPr/>
              <a:t> </a:t>
            </a:r>
            <a:r>
              <a:rPr/>
              <a:t>hopeless,</a:t>
            </a:r>
            <a:r>
              <a:rPr/>
              <a:t> </a:t>
            </a:r>
            <a:r>
              <a:rPr/>
              <a:t>however.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goal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simplify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estimation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percentage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sample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single/never</a:t>
            </a:r>
            <a:r>
              <a:rPr/>
              <a:t> </a:t>
            </a:r>
            <a:r>
              <a:rPr/>
              <a:t>married</a:t>
            </a:r>
            <a:r>
              <a:rPr/>
              <a:t> </a:t>
            </a:r>
            <a:r>
              <a:rPr/>
              <a:t>category,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y</a:t>
            </a:r>
            <a:r>
              <a:rPr/>
              <a:t> </a:t>
            </a:r>
            <a:r>
              <a:rPr/>
              <a:t>axis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counts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percentages.</a:t>
            </a:r>
            <a:r>
              <a:rPr/>
              <a:t> </a:t>
            </a:r>
            <a:r>
              <a:rPr/>
              <a:t>Also,</a:t>
            </a:r>
            <a:r>
              <a:rPr/>
              <a:t> </a:t>
            </a:r>
            <a:r>
              <a:rPr/>
              <a:t>place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important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closest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Y</a:t>
            </a:r>
            <a:r>
              <a:rPr/>
              <a:t> </a:t>
            </a:r>
            <a:r>
              <a:rPr/>
              <a:t>axis.</a:t>
            </a:r>
            <a:r>
              <a:rPr/>
              <a:t> </a:t>
            </a:r>
            <a:r>
              <a:rPr/>
              <a:t>Horizontal</a:t>
            </a:r>
            <a:r>
              <a:rPr/>
              <a:t> </a:t>
            </a:r>
            <a:r>
              <a:rPr/>
              <a:t>projections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easiest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distances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project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short.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There’s</a:t>
            </a:r>
            <a:r>
              <a:rPr/>
              <a:t> </a:t>
            </a:r>
            <a:r>
              <a:rPr/>
              <a:t>lots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little</a:t>
            </a:r>
            <a:r>
              <a:rPr/>
              <a:t> </a:t>
            </a:r>
            <a:r>
              <a:rPr/>
              <a:t>things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do.</a:t>
            </a:r>
            <a:r>
              <a:rPr/>
              <a:t> </a:t>
            </a:r>
            <a:r>
              <a:rPr/>
              <a:t>We’ll</a:t>
            </a:r>
            <a:r>
              <a:rPr/>
              <a:t> </a:t>
            </a:r>
            <a:r>
              <a:rPr/>
              <a:t>talk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lot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bars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second</a:t>
            </a:r>
            <a:r>
              <a:rPr/>
              <a:t> </a:t>
            </a:r>
            <a:r>
              <a:rPr/>
              <a:t>part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workshop.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35</a:t>
            </a:fld>
            <a:endParaRPr lang="en-US"/>
          </a:p>
        </p:txBody>
      </p:sp>
    </p:spTree>
  </p:cSld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way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judge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effectiveness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graph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speed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accuracy.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quickly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answer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question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graph,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accurate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answer</a:t>
            </a:r>
            <a:r>
              <a:rPr/>
              <a:t> </a:t>
            </a:r>
            <a:r>
              <a:rPr/>
              <a:t>is.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best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comparing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another,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estimate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percentage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whole,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pie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better,</a:t>
            </a:r>
            <a:r>
              <a:rPr/>
              <a:t> </a:t>
            </a:r>
            <a:r>
              <a:rPr/>
              <a:t>particularly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percentages</a:t>
            </a:r>
            <a:r>
              <a:rPr/>
              <a:t> </a:t>
            </a:r>
            <a:r>
              <a:rPr/>
              <a:t>around</a:t>
            </a:r>
            <a:r>
              <a:rPr/>
              <a:t> </a:t>
            </a:r>
            <a:r>
              <a:rPr/>
              <a:t>25%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75%.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Even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bad</a:t>
            </a:r>
            <a:r>
              <a:rPr/>
              <a:t> </a:t>
            </a:r>
            <a:r>
              <a:rPr/>
              <a:t>graph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often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improved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minor</a:t>
            </a:r>
            <a:r>
              <a:rPr/>
              <a:t> </a:t>
            </a:r>
            <a:r>
              <a:rPr/>
              <a:t>changes.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36</a:t>
            </a:fld>
            <a:endParaRPr lang="en-US"/>
          </a:p>
        </p:txBody>
      </p:sp>
    </p:spTree>
  </p:cSld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Most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current</a:t>
            </a:r>
            <a:r>
              <a:rPr/>
              <a:t> </a:t>
            </a:r>
            <a:r>
              <a:rPr/>
              <a:t>designers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visualization</a:t>
            </a:r>
            <a:r>
              <a:rPr/>
              <a:t> </a:t>
            </a:r>
            <a:r>
              <a:rPr/>
              <a:t>software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based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theoretical</a:t>
            </a:r>
            <a:r>
              <a:rPr/>
              <a:t> </a:t>
            </a:r>
            <a:r>
              <a:rPr/>
              <a:t>foundations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Leland</a:t>
            </a:r>
            <a:r>
              <a:rPr/>
              <a:t> </a:t>
            </a:r>
            <a:r>
              <a:rPr/>
              <a:t>Wilkinson.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includes</a:t>
            </a:r>
            <a:r>
              <a:rPr/>
              <a:t> </a:t>
            </a:r>
            <a:r>
              <a:rPr/>
              <a:t>ggplot2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r,</a:t>
            </a:r>
            <a:r>
              <a:rPr/>
              <a:t> </a:t>
            </a:r>
            <a:r>
              <a:rPr/>
              <a:t>altair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Python,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Tableau,</a:t>
            </a:r>
            <a:r>
              <a:rPr/>
              <a:t> </a:t>
            </a:r>
            <a:r>
              <a:rPr/>
              <a:t>among</a:t>
            </a:r>
            <a:r>
              <a:rPr/>
              <a:t> </a:t>
            </a:r>
            <a:r>
              <a:rPr/>
              <a:t>others.</a:t>
            </a:r>
            <a:r>
              <a:rPr/>
              <a:t> </a:t>
            </a:r>
            <a:r>
              <a:rPr/>
              <a:t>Dr. Wilkinson</a:t>
            </a:r>
            <a:r>
              <a:rPr/>
              <a:t> </a:t>
            </a:r>
            <a:r>
              <a:rPr/>
              <a:t>wrote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book,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Grammar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Graphics,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1999</a:t>
            </a:r>
            <a:r>
              <a:rPr/>
              <a:t> </a:t>
            </a:r>
            <a:r>
              <a:rPr/>
              <a:t>(second</a:t>
            </a:r>
            <a:r>
              <a:rPr/>
              <a:t> </a:t>
            </a:r>
            <a:r>
              <a:rPr/>
              <a:t>edition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2006)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laid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principles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development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pretty</a:t>
            </a:r>
            <a:r>
              <a:rPr/>
              <a:t> </a:t>
            </a:r>
            <a:r>
              <a:rPr/>
              <a:t>much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visualizaton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could</a:t>
            </a:r>
            <a:r>
              <a:rPr/>
              <a:t> </a:t>
            </a:r>
            <a:r>
              <a:rPr/>
              <a:t>imagine.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mathematically</a:t>
            </a:r>
            <a:r>
              <a:rPr/>
              <a:t> </a:t>
            </a:r>
            <a:r>
              <a:rPr/>
              <a:t>rigorous,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recommend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read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book</a:t>
            </a:r>
            <a:r>
              <a:rPr/>
              <a:t> </a:t>
            </a:r>
            <a:r>
              <a:rPr/>
              <a:t>unless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enjoy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sort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thing.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highlight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few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fundamental</a:t>
            </a:r>
            <a:r>
              <a:rPr/>
              <a:t> </a:t>
            </a:r>
            <a:r>
              <a:rPr/>
              <a:t>ideas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book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37</a:t>
            </a:fld>
            <a:endParaRPr lang="en-US"/>
          </a:p>
        </p:txBody>
      </p:sp>
    </p:spTree>
  </p:cSld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I’m</a:t>
            </a:r>
            <a:r>
              <a:rPr/>
              <a:t> </a:t>
            </a:r>
            <a:r>
              <a:rPr/>
              <a:t>going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those</a:t>
            </a:r>
            <a:r>
              <a:rPr/>
              <a:t> </a:t>
            </a:r>
            <a:r>
              <a:rPr/>
              <a:t>bad</a:t>
            </a:r>
            <a:r>
              <a:rPr/>
              <a:t> </a:t>
            </a:r>
            <a:r>
              <a:rPr/>
              <a:t>things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presenter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never</a:t>
            </a:r>
            <a:r>
              <a:rPr/>
              <a:t> </a:t>
            </a:r>
            <a:r>
              <a:rPr/>
              <a:t>do.</a:t>
            </a:r>
            <a:r>
              <a:rPr/>
              <a:t> </a:t>
            </a:r>
            <a:r>
              <a:rPr/>
              <a:t>I’m</a:t>
            </a:r>
            <a:r>
              <a:rPr/>
              <a:t> </a:t>
            </a:r>
            <a:r>
              <a:rPr/>
              <a:t>going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show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series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slides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intended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create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sense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confusion.</a:t>
            </a:r>
            <a:r>
              <a:rPr/>
              <a:t> </a:t>
            </a:r>
            <a:r>
              <a:rPr/>
              <a:t>I’m</a:t>
            </a:r>
            <a:r>
              <a:rPr/>
              <a:t> </a:t>
            </a:r>
            <a:r>
              <a:rPr/>
              <a:t>doing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appreciate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bad</a:t>
            </a:r>
            <a:r>
              <a:rPr/>
              <a:t> </a:t>
            </a:r>
            <a:r>
              <a:rPr/>
              <a:t>things</a:t>
            </a:r>
            <a:r>
              <a:rPr/>
              <a:t> </a:t>
            </a:r>
            <a:r>
              <a:rPr/>
              <a:t>were</a:t>
            </a:r>
            <a:r>
              <a:rPr/>
              <a:t> </a:t>
            </a:r>
            <a:r>
              <a:rPr/>
              <a:t>before</a:t>
            </a:r>
            <a:r>
              <a:rPr/>
              <a:t> </a:t>
            </a:r>
            <a:r>
              <a:rPr/>
              <a:t>Leland</a:t>
            </a:r>
            <a:r>
              <a:rPr/>
              <a:t> </a:t>
            </a:r>
            <a:r>
              <a:rPr/>
              <a:t>Wilkinson</a:t>
            </a:r>
            <a:r>
              <a:rPr/>
              <a:t> </a:t>
            </a:r>
            <a:r>
              <a:rPr/>
              <a:t>came</a:t>
            </a:r>
            <a:r>
              <a:rPr/>
              <a:t> </a:t>
            </a:r>
            <a:r>
              <a:rPr/>
              <a:t>along.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There’s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saying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camel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horse</a:t>
            </a:r>
            <a:r>
              <a:rPr/>
              <a:t> </a:t>
            </a:r>
            <a:r>
              <a:rPr/>
              <a:t>designed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committee.</a:t>
            </a:r>
            <a:r>
              <a:rPr/>
              <a:t> </a:t>
            </a:r>
            <a:r>
              <a:rPr/>
              <a:t>Well,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slide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next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slides</a:t>
            </a:r>
            <a:r>
              <a:rPr/>
              <a:t> </a:t>
            </a:r>
            <a:r>
              <a:rPr/>
              <a:t>represent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ugly</a:t>
            </a:r>
            <a:r>
              <a:rPr/>
              <a:t> </a:t>
            </a:r>
            <a:r>
              <a:rPr/>
              <a:t>looking</a:t>
            </a:r>
            <a:r>
              <a:rPr/>
              <a:t> </a:t>
            </a:r>
            <a:r>
              <a:rPr/>
              <a:t>camels.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Here’s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help</a:t>
            </a:r>
            <a:r>
              <a:rPr/>
              <a:t> </a:t>
            </a:r>
            <a:r>
              <a:rPr/>
              <a:t>function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program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barplot</a:t>
            </a:r>
            <a:r>
              <a:rPr/>
              <a:t> </a:t>
            </a:r>
            <a:r>
              <a:rPr/>
              <a:t>function.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function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following</a:t>
            </a:r>
            <a:r>
              <a:rPr/>
              <a:t> </a:t>
            </a:r>
            <a:r>
              <a:rPr/>
              <a:t>were</a:t>
            </a:r>
            <a:r>
              <a:rPr/>
              <a:t> </a:t>
            </a:r>
            <a:r>
              <a:rPr/>
              <a:t>developed</a:t>
            </a:r>
            <a:r>
              <a:rPr/>
              <a:t> </a:t>
            </a:r>
            <a:r>
              <a:rPr/>
              <a:t>before</a:t>
            </a:r>
            <a:r>
              <a:rPr/>
              <a:t> </a:t>
            </a:r>
            <a:r>
              <a:rPr/>
              <a:t>Wilkinson’s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show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problem</a:t>
            </a:r>
            <a:r>
              <a:rPr/>
              <a:t> </a:t>
            </a:r>
            <a:r>
              <a:rPr/>
              <a:t>without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his</a:t>
            </a:r>
            <a:r>
              <a:rPr/>
              <a:t> </a:t>
            </a:r>
            <a:r>
              <a:rPr/>
              <a:t>framework.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study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help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closely.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emphasize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points.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First,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dizzying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options,</a:t>
            </a:r>
            <a:r>
              <a:rPr/>
              <a:t> </a:t>
            </a:r>
            <a:r>
              <a:rPr/>
              <a:t>30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barplot.</a:t>
            </a:r>
            <a:r>
              <a:rPr/>
              <a:t> </a:t>
            </a:r>
            <a:r>
              <a:rPr/>
              <a:t>Maybe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unavoidable.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follows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next</a:t>
            </a:r>
            <a:r>
              <a:rPr/>
              <a:t> </a:t>
            </a:r>
            <a:r>
              <a:rPr/>
              <a:t>help</a:t>
            </a:r>
            <a:r>
              <a:rPr/>
              <a:t> </a:t>
            </a:r>
            <a:r>
              <a:rPr/>
              <a:t>function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real</a:t>
            </a:r>
            <a:r>
              <a:rPr/>
              <a:t> </a:t>
            </a:r>
            <a:r>
              <a:rPr/>
              <a:t>problem.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When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switch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function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another,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visualization</a:t>
            </a:r>
            <a:r>
              <a:rPr/>
              <a:t> </a:t>
            </a:r>
            <a:r>
              <a:rPr/>
              <a:t>method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another,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options</a:t>
            </a:r>
            <a:r>
              <a:rPr/>
              <a:t> </a:t>
            </a:r>
            <a:r>
              <a:rPr/>
              <a:t>change.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bad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makes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harder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learn</a:t>
            </a:r>
            <a:r>
              <a:rPr/>
              <a:t> </a:t>
            </a:r>
            <a:r>
              <a:rPr/>
              <a:t>new</a:t>
            </a:r>
            <a:r>
              <a:rPr/>
              <a:t> </a:t>
            </a:r>
            <a:r>
              <a:rPr/>
              <a:t>graphical</a:t>
            </a:r>
            <a:r>
              <a:rPr/>
              <a:t> </a:t>
            </a:r>
            <a:r>
              <a:rPr/>
              <a:t>display</a:t>
            </a:r>
            <a:r>
              <a:rPr/>
              <a:t> </a:t>
            </a:r>
            <a:r>
              <a:rPr/>
              <a:t>methods.</a:t>
            </a:r>
            <a:r>
              <a:rPr/>
              <a:t> </a:t>
            </a:r>
            <a:r>
              <a:rPr/>
              <a:t>Even</a:t>
            </a:r>
            <a:r>
              <a:rPr/>
              <a:t> </a:t>
            </a:r>
            <a:r>
              <a:rPr/>
              <a:t>after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learn</a:t>
            </a:r>
            <a:r>
              <a:rPr/>
              <a:t> </a:t>
            </a:r>
            <a:r>
              <a:rPr/>
              <a:t>them,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difficult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remembering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options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defaults</a:t>
            </a:r>
            <a:r>
              <a:rPr/>
              <a:t> </a:t>
            </a:r>
            <a:r>
              <a:rPr/>
              <a:t>go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graphical</a:t>
            </a:r>
            <a:r>
              <a:rPr/>
              <a:t> </a:t>
            </a:r>
            <a:r>
              <a:rPr/>
              <a:t>displays.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38</a:t>
            </a:fld>
            <a:endParaRPr lang="en-US"/>
          </a:p>
        </p:txBody>
      </p:sp>
    </p:spTree>
  </p:cSld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Here’s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help</a:t>
            </a:r>
            <a:r>
              <a:rPr/>
              <a:t> </a:t>
            </a:r>
            <a:r>
              <a:rPr/>
              <a:t>function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program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hist</a:t>
            </a:r>
            <a:r>
              <a:rPr/>
              <a:t> </a:t>
            </a:r>
            <a:r>
              <a:rPr/>
              <a:t>function.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default</a:t>
            </a:r>
            <a:r>
              <a:rPr/>
              <a:t> </a:t>
            </a:r>
            <a:r>
              <a:rPr/>
              <a:t>option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borders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bars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barplot</a:t>
            </a:r>
            <a:r>
              <a:rPr/>
              <a:t> </a:t>
            </a:r>
            <a:r>
              <a:rPr/>
              <a:t>differ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option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borders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bars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histogram.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makes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sense.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histogram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chart,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much</a:t>
            </a:r>
            <a:r>
              <a:rPr/>
              <a:t> </a:t>
            </a:r>
            <a:r>
              <a:rPr/>
              <a:t>different.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way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determine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limits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x-axis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y-axis</a:t>
            </a:r>
            <a:r>
              <a:rPr/>
              <a:t> </a:t>
            </a:r>
            <a:r>
              <a:rPr/>
              <a:t>differ.</a:t>
            </a:r>
            <a:r>
              <a:rPr/>
              <a:t> </a:t>
            </a:r>
            <a:r>
              <a:rPr/>
              <a:t>Again,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histogram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much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barplot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methods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deciding</a:t>
            </a:r>
            <a:r>
              <a:rPr/>
              <a:t> </a:t>
            </a:r>
            <a:r>
              <a:rPr/>
              <a:t>something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this?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39</a:t>
            </a:fld>
            <a:endParaRPr lang="en-US"/>
          </a:p>
        </p:txBody>
      </p:sp>
    </p:spTree>
  </p:cSld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isn’t</a:t>
            </a:r>
            <a:r>
              <a:rPr/>
              <a:t> </a:t>
            </a:r>
            <a:r>
              <a:rPr/>
              <a:t>confusing</a:t>
            </a:r>
            <a:r>
              <a:rPr/>
              <a:t> </a:t>
            </a:r>
            <a:r>
              <a:rPr/>
              <a:t>enough,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help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boxplot.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It’s</a:t>
            </a:r>
            <a:r>
              <a:rPr/>
              <a:t> </a:t>
            </a:r>
            <a:r>
              <a:rPr/>
              <a:t>pure</a:t>
            </a:r>
            <a:r>
              <a:rPr/>
              <a:t> </a:t>
            </a:r>
            <a:r>
              <a:rPr/>
              <a:t>chaos.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function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set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arguments,</a:t>
            </a:r>
            <a:r>
              <a:rPr/>
              <a:t> </a:t>
            </a:r>
            <a:r>
              <a:rPr/>
              <a:t>listed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order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default</a:t>
            </a:r>
            <a:r>
              <a:rPr/>
              <a:t> </a:t>
            </a:r>
            <a:r>
              <a:rPr/>
              <a:t>options.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continues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help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pie</a:t>
            </a:r>
            <a:r>
              <a:rPr/>
              <a:t> </a:t>
            </a:r>
            <a:r>
              <a:rPr/>
              <a:t>function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pie</a:t>
            </a:r>
            <a:r>
              <a:rPr/>
              <a:t> </a:t>
            </a:r>
            <a:r>
              <a:rPr/>
              <a:t>charts,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contour</a:t>
            </a:r>
            <a:r>
              <a:rPr/>
              <a:t> </a:t>
            </a:r>
            <a:r>
              <a:rPr/>
              <a:t>function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contour</a:t>
            </a:r>
            <a:r>
              <a:rPr/>
              <a:t> </a:t>
            </a:r>
            <a:r>
              <a:rPr/>
              <a:t>plots,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persp3d</a:t>
            </a:r>
            <a:r>
              <a:rPr/>
              <a:t> </a:t>
            </a:r>
            <a:r>
              <a:rPr/>
              <a:t>function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dimensional</a:t>
            </a:r>
            <a:r>
              <a:rPr/>
              <a:t> </a:t>
            </a:r>
            <a:r>
              <a:rPr/>
              <a:t>surfaces,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stem</a:t>
            </a:r>
            <a:r>
              <a:rPr/>
              <a:t> </a:t>
            </a:r>
            <a:r>
              <a:rPr/>
              <a:t>function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stem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leaf</a:t>
            </a:r>
            <a:r>
              <a:rPr/>
              <a:t> </a:t>
            </a:r>
            <a:r>
              <a:rPr/>
              <a:t>diagrams,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many</a:t>
            </a:r>
            <a:r>
              <a:rPr/>
              <a:t> </a:t>
            </a:r>
            <a:r>
              <a:rPr/>
              <a:t>others.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Adopting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framework</a:t>
            </a:r>
            <a:r>
              <a:rPr/>
              <a:t> </a:t>
            </a:r>
            <a:r>
              <a:rPr/>
              <a:t>developed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Grammar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Graphics</a:t>
            </a:r>
            <a:r>
              <a:rPr/>
              <a:t> </a:t>
            </a:r>
            <a:r>
              <a:rPr/>
              <a:t>provides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stop</a:t>
            </a:r>
            <a:r>
              <a:rPr/>
              <a:t> </a:t>
            </a:r>
            <a:r>
              <a:rPr/>
              <a:t>shopping.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bit</a:t>
            </a:r>
            <a:r>
              <a:rPr/>
              <a:t> </a:t>
            </a:r>
            <a:r>
              <a:rPr/>
              <a:t>daunting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first,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includes</a:t>
            </a:r>
            <a:r>
              <a:rPr/>
              <a:t> </a:t>
            </a:r>
            <a:r>
              <a:rPr/>
              <a:t>everything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kitchen</a:t>
            </a:r>
            <a:r>
              <a:rPr/>
              <a:t> </a:t>
            </a:r>
            <a:r>
              <a:rPr/>
              <a:t>sink.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once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comfortable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it,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find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new</a:t>
            </a:r>
            <a:r>
              <a:rPr/>
              <a:t> </a:t>
            </a:r>
            <a:r>
              <a:rPr/>
              <a:t>visualization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try</a:t>
            </a:r>
            <a:r>
              <a:rPr/>
              <a:t> </a:t>
            </a:r>
            <a:r>
              <a:rPr/>
              <a:t>uses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syntax,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less.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40</a:t>
            </a:fld>
            <a:endParaRPr lang="en-US"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sure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software</a:t>
            </a:r>
            <a:r>
              <a:rPr/>
              <a:t> </a:t>
            </a:r>
            <a:r>
              <a:rPr/>
              <a:t>package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class,</a:t>
            </a:r>
            <a:r>
              <a:rPr/>
              <a:t> </a:t>
            </a:r>
            <a:r>
              <a:rPr/>
              <a:t>let</a:t>
            </a:r>
            <a:r>
              <a:rPr/>
              <a:t> </a:t>
            </a:r>
            <a:r>
              <a:rPr/>
              <a:t>me</a:t>
            </a:r>
            <a:r>
              <a:rPr/>
              <a:t> </a:t>
            </a:r>
            <a:r>
              <a:rPr/>
              <a:t>offer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few</a:t>
            </a:r>
            <a:r>
              <a:rPr/>
              <a:t> </a:t>
            </a:r>
            <a:r>
              <a:rPr/>
              <a:t>suggestions.</a:t>
            </a:r>
            <a:r>
              <a:rPr/>
              <a:t> </a:t>
            </a:r>
            <a:r>
              <a:rPr/>
              <a:t>First,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boss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strong</a:t>
            </a:r>
            <a:r>
              <a:rPr/>
              <a:t> </a:t>
            </a:r>
            <a:r>
              <a:rPr/>
              <a:t>opinion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software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use.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go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boss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say</a:t>
            </a:r>
            <a:r>
              <a:rPr/>
              <a:t> </a:t>
            </a:r>
            <a:r>
              <a:rPr/>
              <a:t>“</a:t>
            </a:r>
            <a:r>
              <a:rPr/>
              <a:t>My</a:t>
            </a:r>
            <a:r>
              <a:rPr/>
              <a:t> </a:t>
            </a:r>
            <a:r>
              <a:rPr/>
              <a:t>teacher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really</a:t>
            </a:r>
            <a:r>
              <a:rPr/>
              <a:t> </a:t>
            </a:r>
            <a:r>
              <a:rPr/>
              <a:t>smart</a:t>
            </a:r>
            <a:r>
              <a:rPr/>
              <a:t> </a:t>
            </a:r>
            <a:r>
              <a:rPr/>
              <a:t>guy</a:t>
            </a:r>
            <a:r>
              <a:rPr/>
              <a:t> </a:t>
            </a:r>
            <a:r>
              <a:rPr/>
              <a:t>says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_____</a:t>
            </a:r>
            <a:r>
              <a:rPr/>
              <a:t> </a:t>
            </a:r>
            <a:r>
              <a:rPr/>
              <a:t>package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_____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best</a:t>
            </a:r>
            <a:r>
              <a:rPr/>
              <a:t> </a:t>
            </a:r>
            <a:r>
              <a:rPr/>
              <a:t>choice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visualization.</a:t>
            </a:r>
            <a:r>
              <a:rPr/>
              <a:t>”</a:t>
            </a:r>
            <a:r>
              <a:rPr/>
              <a:t> </a:t>
            </a:r>
            <a:r>
              <a:rPr/>
              <a:t>Try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happens.</a:t>
            </a:r>
            <a:r>
              <a:rPr/>
              <a:t> </a:t>
            </a:r>
            <a:r>
              <a:rPr/>
              <a:t>Nothing,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suspect.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great</a:t>
            </a:r>
            <a:r>
              <a:rPr/>
              <a:t> </a:t>
            </a:r>
            <a:r>
              <a:rPr/>
              <a:t>tragedies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life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wise</a:t>
            </a:r>
            <a:r>
              <a:rPr/>
              <a:t> </a:t>
            </a:r>
            <a:r>
              <a:rPr/>
              <a:t>advice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class</a:t>
            </a:r>
            <a:r>
              <a:rPr/>
              <a:t> </a:t>
            </a:r>
            <a:r>
              <a:rPr/>
              <a:t>carries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little</a:t>
            </a:r>
            <a:r>
              <a:rPr/>
              <a:t> </a:t>
            </a:r>
            <a:r>
              <a:rPr/>
              <a:t>weight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real</a:t>
            </a:r>
            <a:r>
              <a:rPr/>
              <a:t> </a:t>
            </a:r>
            <a:r>
              <a:rPr/>
              <a:t>world.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boss</a:t>
            </a:r>
            <a:r>
              <a:rPr/>
              <a:t> </a:t>
            </a:r>
            <a:r>
              <a:rPr/>
              <a:t>doesn’t</a:t>
            </a:r>
            <a:r>
              <a:rPr/>
              <a:t> </a:t>
            </a:r>
            <a:r>
              <a:rPr/>
              <a:t>care,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co-workers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using.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smart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am</a:t>
            </a:r>
            <a:r>
              <a:rPr/>
              <a:t> </a:t>
            </a:r>
            <a:r>
              <a:rPr/>
              <a:t>(put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false</a:t>
            </a:r>
            <a:r>
              <a:rPr/>
              <a:t> </a:t>
            </a:r>
            <a:r>
              <a:rPr/>
              <a:t>air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pride</a:t>
            </a:r>
            <a:r>
              <a:rPr/>
              <a:t> </a:t>
            </a:r>
            <a:r>
              <a:rPr/>
              <a:t>here)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lot</a:t>
            </a:r>
            <a:r>
              <a:rPr/>
              <a:t> </a:t>
            </a:r>
            <a:r>
              <a:rPr/>
              <a:t>closer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cubicle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workshop</a:t>
            </a:r>
            <a:r>
              <a:rPr/>
              <a:t> </a:t>
            </a:r>
            <a:r>
              <a:rPr/>
              <a:t>ends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find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quick</a:t>
            </a:r>
            <a:r>
              <a:rPr/>
              <a:t> </a:t>
            </a:r>
            <a:r>
              <a:rPr/>
              <a:t>answer.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There’s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comfort</a:t>
            </a:r>
            <a:r>
              <a:rPr/>
              <a:t> </a:t>
            </a:r>
            <a:r>
              <a:rPr/>
              <a:t>level</a:t>
            </a:r>
            <a:r>
              <a:rPr/>
              <a:t> </a:t>
            </a:r>
            <a:r>
              <a:rPr/>
              <a:t>here.</a:t>
            </a:r>
            <a:r>
              <a:rPr/>
              <a:t> </a:t>
            </a:r>
            <a:r>
              <a:rPr/>
              <a:t>Tableau</a:t>
            </a:r>
            <a:r>
              <a:rPr/>
              <a:t> </a:t>
            </a:r>
            <a:r>
              <a:rPr/>
              <a:t>develops</a:t>
            </a:r>
            <a:r>
              <a:rPr/>
              <a:t> </a:t>
            </a:r>
            <a:r>
              <a:rPr/>
              <a:t>its</a:t>
            </a:r>
            <a:r>
              <a:rPr/>
              <a:t> </a:t>
            </a:r>
            <a:r>
              <a:rPr/>
              <a:t>visualizations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graphical</a:t>
            </a:r>
            <a:r>
              <a:rPr/>
              <a:t> </a:t>
            </a:r>
            <a:r>
              <a:rPr/>
              <a:t>user</a:t>
            </a:r>
            <a:r>
              <a:rPr/>
              <a:t> </a:t>
            </a:r>
            <a:r>
              <a:rPr/>
              <a:t>interface.</a:t>
            </a:r>
            <a:r>
              <a:rPr/>
              <a:t> </a:t>
            </a:r>
            <a:r>
              <a:rPr/>
              <a:t>Python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programming</a:t>
            </a:r>
            <a:r>
              <a:rPr/>
              <a:t> </a:t>
            </a:r>
            <a:r>
              <a:rPr/>
              <a:t>languages.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graphical</a:t>
            </a:r>
            <a:r>
              <a:rPr/>
              <a:t> </a:t>
            </a:r>
            <a:r>
              <a:rPr/>
              <a:t>interface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great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getting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done</a:t>
            </a:r>
            <a:r>
              <a:rPr/>
              <a:t> </a:t>
            </a:r>
            <a:r>
              <a:rPr/>
              <a:t>quickly.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programming</a:t>
            </a:r>
            <a:r>
              <a:rPr/>
              <a:t> </a:t>
            </a:r>
            <a:r>
              <a:rPr/>
              <a:t>language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great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reproducibility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reusability.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fits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working</a:t>
            </a:r>
            <a:r>
              <a:rPr/>
              <a:t> </a:t>
            </a:r>
            <a:r>
              <a:rPr/>
              <a:t>style</a:t>
            </a:r>
            <a:r>
              <a:rPr/>
              <a:t> </a:t>
            </a:r>
            <a:r>
              <a:rPr/>
              <a:t>better?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know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arrogant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me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presumption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know.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One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consideration.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class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“</a:t>
            </a:r>
            <a:r>
              <a:rPr/>
              <a:t>ringers.</a:t>
            </a:r>
            <a:r>
              <a:rPr/>
              <a:t>”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already</a:t>
            </a:r>
            <a:r>
              <a:rPr/>
              <a:t> </a:t>
            </a:r>
            <a:r>
              <a:rPr/>
              <a:t>know</a:t>
            </a:r>
            <a:r>
              <a:rPr/>
              <a:t> </a:t>
            </a:r>
            <a:r>
              <a:rPr/>
              <a:t>visualization</a:t>
            </a:r>
            <a:r>
              <a:rPr/>
              <a:t> </a:t>
            </a:r>
            <a:r>
              <a:rPr/>
              <a:t>better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you’ve</a:t>
            </a:r>
            <a:r>
              <a:rPr/>
              <a:t> </a:t>
            </a:r>
            <a:r>
              <a:rPr/>
              <a:t>been</a:t>
            </a:r>
            <a:r>
              <a:rPr/>
              <a:t> </a:t>
            </a:r>
            <a:r>
              <a:rPr/>
              <a:t>doing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longer,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bigger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complex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sets.</a:t>
            </a:r>
            <a:r>
              <a:rPr/>
              <a:t> </a:t>
            </a:r>
            <a:r>
              <a:rPr/>
              <a:t>You’re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here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know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things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already</a:t>
            </a:r>
            <a:r>
              <a:rPr/>
              <a:t> </a:t>
            </a:r>
            <a:r>
              <a:rPr/>
              <a:t>know.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you’re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ringer,</a:t>
            </a:r>
            <a:r>
              <a:rPr/>
              <a:t> </a:t>
            </a:r>
            <a:r>
              <a:rPr/>
              <a:t>take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challenge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learning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new</a:t>
            </a:r>
            <a:r>
              <a:rPr/>
              <a:t> </a:t>
            </a:r>
            <a:r>
              <a:rPr/>
              <a:t>software</a:t>
            </a:r>
            <a:r>
              <a:rPr/>
              <a:t> </a:t>
            </a:r>
            <a:r>
              <a:rPr/>
              <a:t>system.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keep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getting</a:t>
            </a:r>
            <a:r>
              <a:rPr/>
              <a:t> </a:t>
            </a:r>
            <a:r>
              <a:rPr/>
              <a:t>too</a:t>
            </a:r>
            <a:r>
              <a:rPr/>
              <a:t> </a:t>
            </a:r>
            <a:r>
              <a:rPr/>
              <a:t>bored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talk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things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already</a:t>
            </a:r>
            <a:r>
              <a:rPr/>
              <a:t> </a:t>
            </a:r>
            <a:r>
              <a:rPr/>
              <a:t>know</a:t>
            </a:r>
            <a:r>
              <a:rPr/>
              <a:t> </a:t>
            </a:r>
            <a:r>
              <a:rPr/>
              <a:t>better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do.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</a:t>
            </a:fld>
            <a:endParaRPr lang="en-US"/>
          </a:p>
        </p:txBody>
      </p:sp>
    </p:spTree>
  </p:cSld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section,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am</a:t>
            </a:r>
            <a:r>
              <a:rPr/>
              <a:t> </a:t>
            </a:r>
            <a:r>
              <a:rPr/>
              <a:t>going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borrow</a:t>
            </a:r>
            <a:r>
              <a:rPr/>
              <a:t> </a:t>
            </a:r>
            <a:r>
              <a:rPr/>
              <a:t>heavily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short</a:t>
            </a:r>
            <a:r>
              <a:rPr/>
              <a:t> </a:t>
            </a:r>
            <a:r>
              <a:rPr/>
              <a:t>course</a:t>
            </a:r>
            <a:r>
              <a:rPr/>
              <a:t> </a:t>
            </a:r>
            <a:r>
              <a:rPr/>
              <a:t>presented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2019</a:t>
            </a:r>
            <a:r>
              <a:rPr/>
              <a:t> </a:t>
            </a:r>
            <a:r>
              <a:rPr/>
              <a:t>Symposium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Statistics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Science.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presenters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nice</a:t>
            </a:r>
            <a:r>
              <a:rPr/>
              <a:t> </a:t>
            </a:r>
            <a:r>
              <a:rPr/>
              <a:t>enough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share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materials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github</a:t>
            </a:r>
            <a:r>
              <a:rPr/>
              <a:t> </a:t>
            </a:r>
            <a:r>
              <a:rPr/>
              <a:t>site.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find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easily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google</a:t>
            </a:r>
            <a:r>
              <a:rPr/>
              <a:t> </a:t>
            </a:r>
            <a:r>
              <a:rPr/>
              <a:t>search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bergen</a:t>
            </a:r>
            <a:r>
              <a:rPr/>
              <a:t> </a:t>
            </a:r>
            <a:r>
              <a:rPr/>
              <a:t>iverson</a:t>
            </a:r>
            <a:r>
              <a:rPr/>
              <a:t> </a:t>
            </a:r>
            <a:r>
              <a:rPr/>
              <a:t>sdss2019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visualization.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41</a:t>
            </a:fld>
            <a:endParaRPr lang="en-US"/>
          </a:p>
        </p:txBody>
      </p:sp>
    </p:spTree>
  </p:cSld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definition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visualization,</a:t>
            </a:r>
            <a:r>
              <a:rPr/>
              <a:t> </a:t>
            </a:r>
            <a:r>
              <a:rPr/>
              <a:t>based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Grammar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Graphics</a:t>
            </a:r>
            <a:r>
              <a:rPr/>
              <a:t> </a:t>
            </a:r>
            <a:r>
              <a:rPr/>
              <a:t>framework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provided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Bergan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Iverson</a:t>
            </a:r>
            <a:r>
              <a:rPr/>
              <a:t> </a:t>
            </a:r>
            <a:r>
              <a:rPr/>
              <a:t>presentation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mentioned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previous</a:t>
            </a:r>
            <a:r>
              <a:rPr/>
              <a:t> </a:t>
            </a:r>
            <a:r>
              <a:rPr/>
              <a:t>slide.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four</a:t>
            </a:r>
            <a:r>
              <a:rPr/>
              <a:t> </a:t>
            </a:r>
            <a:r>
              <a:rPr/>
              <a:t>nouns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definition.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Data.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hope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define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say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interesting</a:t>
            </a:r>
            <a:r>
              <a:rPr/>
              <a:t> </a:t>
            </a:r>
            <a:r>
              <a:rPr/>
              <a:t>set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numbers.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won’t</a:t>
            </a:r>
            <a:r>
              <a:rPr/>
              <a:t> </a:t>
            </a:r>
            <a:r>
              <a:rPr/>
              <a:t>talk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non-numeric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text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workshop.</a:t>
            </a:r>
            <a:r>
              <a:rPr/>
              <a:t> </a:t>
            </a:r>
            <a:r>
              <a:rPr/>
              <a:t>Ideally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numbers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enough</a:t>
            </a:r>
            <a:r>
              <a:rPr/>
              <a:t> </a:t>
            </a:r>
            <a:r>
              <a:rPr/>
              <a:t>structure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put</a:t>
            </a:r>
            <a:r>
              <a:rPr/>
              <a:t> </a:t>
            </a:r>
            <a:r>
              <a:rPr/>
              <a:t>them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rectangular</a:t>
            </a:r>
            <a:r>
              <a:rPr/>
              <a:t> </a:t>
            </a:r>
            <a:r>
              <a:rPr/>
              <a:t>grid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spreadsheet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database</a:t>
            </a:r>
            <a:r>
              <a:rPr/>
              <a:t> </a:t>
            </a:r>
            <a:r>
              <a:rPr/>
              <a:t>table.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Aesthetics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Dr. Wilkinson</a:t>
            </a:r>
            <a:r>
              <a:rPr/>
              <a:t> </a:t>
            </a:r>
            <a:r>
              <a:rPr/>
              <a:t>likes,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I’m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sure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care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it.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aesthetic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visual</a:t>
            </a:r>
            <a:r>
              <a:rPr/>
              <a:t> </a:t>
            </a:r>
            <a:r>
              <a:rPr/>
              <a:t>feature.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compound</a:t>
            </a:r>
            <a:r>
              <a:rPr/>
              <a:t> </a:t>
            </a:r>
            <a:r>
              <a:rPr/>
              <a:t>noun</a:t>
            </a:r>
            <a:r>
              <a:rPr/>
              <a:t> </a:t>
            </a:r>
            <a:r>
              <a:rPr/>
              <a:t>geometries/marks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deliberate</a:t>
            </a:r>
            <a:r>
              <a:rPr/>
              <a:t> </a:t>
            </a:r>
            <a:r>
              <a:rPr/>
              <a:t>choice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Bergen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Iverson.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ggplot2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R,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comfortable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noun</a:t>
            </a:r>
            <a:r>
              <a:rPr/>
              <a:t> </a:t>
            </a:r>
            <a:r>
              <a:rPr/>
              <a:t>geometries.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altair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Python,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Tableau,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comfortable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noun</a:t>
            </a:r>
            <a:r>
              <a:rPr/>
              <a:t> </a:t>
            </a:r>
            <a:r>
              <a:rPr/>
              <a:t>marks.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Mapping</a:t>
            </a:r>
            <a:r>
              <a:rPr/>
              <a:t> </a:t>
            </a:r>
            <a:r>
              <a:rPr/>
              <a:t>means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transformation.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taking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converting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various</a:t>
            </a:r>
            <a:r>
              <a:rPr/>
              <a:t> </a:t>
            </a:r>
            <a:r>
              <a:rPr/>
              <a:t>visual</a:t>
            </a:r>
            <a:r>
              <a:rPr/>
              <a:t> </a:t>
            </a:r>
            <a:r>
              <a:rPr/>
              <a:t>features.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It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help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examples.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42</a:t>
            </a:fld>
            <a:endParaRPr lang="en-US"/>
          </a:p>
        </p:txBody>
      </p:sp>
    </p:spTree>
  </p:cSld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Think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geometries/marks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ink</a:t>
            </a:r>
            <a:r>
              <a:rPr/>
              <a:t> </a:t>
            </a:r>
            <a:r>
              <a:rPr/>
              <a:t>placed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sheet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paper.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could</a:t>
            </a:r>
            <a:r>
              <a:rPr/>
              <a:t> </a:t>
            </a:r>
            <a:r>
              <a:rPr/>
              <a:t>represent</a:t>
            </a:r>
            <a:r>
              <a:rPr/>
              <a:t> </a:t>
            </a:r>
            <a:r>
              <a:rPr/>
              <a:t>points,</a:t>
            </a:r>
            <a:r>
              <a:rPr/>
              <a:t> </a:t>
            </a:r>
            <a:r>
              <a:rPr/>
              <a:t>lines,</a:t>
            </a:r>
            <a:r>
              <a:rPr/>
              <a:t> </a:t>
            </a:r>
            <a:r>
              <a:rPr/>
              <a:t>bars,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text,</a:t>
            </a:r>
            <a:r>
              <a:rPr/>
              <a:t> </a:t>
            </a:r>
            <a:r>
              <a:rPr/>
              <a:t>among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things.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four</a:t>
            </a:r>
            <a:r>
              <a:rPr/>
              <a:t> </a:t>
            </a:r>
            <a:r>
              <a:rPr/>
              <a:t>(more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less)</a:t>
            </a:r>
            <a:r>
              <a:rPr/>
              <a:t> </a:t>
            </a:r>
            <a:r>
              <a:rPr/>
              <a:t>major</a:t>
            </a:r>
            <a:r>
              <a:rPr/>
              <a:t> </a:t>
            </a:r>
            <a:r>
              <a:rPr/>
              <a:t>visual</a:t>
            </a:r>
            <a:r>
              <a:rPr/>
              <a:t> </a:t>
            </a:r>
            <a:r>
              <a:rPr/>
              <a:t>properties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points,</a:t>
            </a:r>
            <a:r>
              <a:rPr/>
              <a:t> </a:t>
            </a:r>
            <a:r>
              <a:rPr/>
              <a:t>lines,</a:t>
            </a:r>
            <a:r>
              <a:rPr/>
              <a:t> </a:t>
            </a:r>
            <a:r>
              <a:rPr/>
              <a:t>bars,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text.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aesthetics</a:t>
            </a:r>
            <a:r>
              <a:rPr/>
              <a:t> </a:t>
            </a:r>
            <a:r>
              <a:rPr/>
              <a:t>fall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five</a:t>
            </a:r>
            <a:r>
              <a:rPr/>
              <a:t> </a:t>
            </a:r>
            <a:r>
              <a:rPr/>
              <a:t>major</a:t>
            </a:r>
            <a:r>
              <a:rPr/>
              <a:t> </a:t>
            </a:r>
            <a:r>
              <a:rPr/>
              <a:t>classes:</a:t>
            </a:r>
            <a:r>
              <a:rPr/>
              <a:t> </a:t>
            </a:r>
            <a:r>
              <a:rPr/>
              <a:t>position,</a:t>
            </a:r>
            <a:r>
              <a:rPr/>
              <a:t> </a:t>
            </a:r>
            <a:r>
              <a:rPr/>
              <a:t>shape,</a:t>
            </a:r>
            <a:r>
              <a:rPr/>
              <a:t> </a:t>
            </a:r>
            <a:r>
              <a:rPr/>
              <a:t>size,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color.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Not</a:t>
            </a:r>
            <a:r>
              <a:rPr/>
              <a:t> </a:t>
            </a:r>
            <a:r>
              <a:rPr/>
              <a:t>every</a:t>
            </a:r>
            <a:r>
              <a:rPr/>
              <a:t> </a:t>
            </a:r>
            <a:r>
              <a:rPr/>
              <a:t>geometry/mark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every</a:t>
            </a:r>
            <a:r>
              <a:rPr/>
              <a:t> </a:t>
            </a:r>
            <a:r>
              <a:rPr/>
              <a:t>possible</a:t>
            </a:r>
            <a:r>
              <a:rPr/>
              <a:t> </a:t>
            </a:r>
            <a:r>
              <a:rPr/>
              <a:t>aesthetic.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aesthetics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combined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great</a:t>
            </a:r>
            <a:r>
              <a:rPr/>
              <a:t> </a:t>
            </a:r>
            <a:r>
              <a:rPr/>
              <a:t>effect,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sometimes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antagonistically.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consider</a:t>
            </a:r>
            <a:r>
              <a:rPr/>
              <a:t> </a:t>
            </a:r>
            <a:r>
              <a:rPr/>
              <a:t>every</a:t>
            </a:r>
            <a:r>
              <a:rPr/>
              <a:t> </a:t>
            </a:r>
            <a:r>
              <a:rPr/>
              <a:t>possible</a:t>
            </a:r>
            <a:r>
              <a:rPr/>
              <a:t> </a:t>
            </a:r>
            <a:r>
              <a:rPr/>
              <a:t>aesthetic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graph,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intentionally</a:t>
            </a:r>
            <a:r>
              <a:rPr/>
              <a:t> </a:t>
            </a:r>
            <a:r>
              <a:rPr/>
              <a:t>ignoring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aesthetic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sometimes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advantage.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aesthetics</a:t>
            </a:r>
            <a:r>
              <a:rPr/>
              <a:t> </a:t>
            </a:r>
            <a:r>
              <a:rPr/>
              <a:t>map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nicely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continuous</a:t>
            </a:r>
            <a:r>
              <a:rPr/>
              <a:t> </a:t>
            </a:r>
            <a:r>
              <a:rPr/>
              <a:t>data,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others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well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categorical</a:t>
            </a:r>
            <a:r>
              <a:rPr/>
              <a:t> </a:t>
            </a:r>
            <a:r>
              <a:rPr/>
              <a:t>data.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43</a:t>
            </a:fld>
            <a:endParaRPr lang="en-US"/>
          </a:p>
        </p:txBody>
      </p:sp>
    </p:spTree>
  </p:cSld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specify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type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geometry/mark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Python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range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mark</a:t>
            </a:r>
            <a:r>
              <a:rPr/>
              <a:t> </a:t>
            </a:r>
            <a:r>
              <a:rPr/>
              <a:t>functions.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44</a:t>
            </a:fld>
            <a:endParaRPr lang="en-US"/>
          </a:p>
        </p:txBody>
      </p:sp>
    </p:spTree>
  </p:cSld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specify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type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geometry/marks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range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geom</a:t>
            </a:r>
            <a:r>
              <a:rPr/>
              <a:t> </a:t>
            </a:r>
            <a:r>
              <a:rPr/>
              <a:t>functions.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45</a:t>
            </a:fld>
            <a:endParaRPr lang="en-US"/>
          </a:p>
        </p:txBody>
      </p:sp>
    </p:spTree>
  </p:cSld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Tableau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try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guess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type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marks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use,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guesses</a:t>
            </a:r>
            <a:r>
              <a:rPr/>
              <a:t> </a:t>
            </a:r>
            <a:r>
              <a:rPr/>
              <a:t>wrong,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correct</a:t>
            </a:r>
            <a:r>
              <a:rPr/>
              <a:t> </a:t>
            </a:r>
            <a:r>
              <a:rPr/>
              <a:t>things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Marks</a:t>
            </a:r>
            <a:r>
              <a:rPr/>
              <a:t> </a:t>
            </a:r>
            <a:r>
              <a:rPr/>
              <a:t>pull</a:t>
            </a:r>
            <a:r>
              <a:rPr/>
              <a:t> </a:t>
            </a:r>
            <a:r>
              <a:rPr/>
              <a:t>down</a:t>
            </a:r>
            <a:r>
              <a:rPr/>
              <a:t> </a:t>
            </a:r>
            <a:r>
              <a:rPr/>
              <a:t>menu.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menu</a:t>
            </a:r>
            <a:r>
              <a:rPr/>
              <a:t> </a:t>
            </a:r>
            <a:r>
              <a:rPr/>
              <a:t>gives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options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(among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things)</a:t>
            </a:r>
            <a:r>
              <a:rPr/>
              <a:t> </a:t>
            </a:r>
            <a:r>
              <a:rPr/>
              <a:t>Bar,</a:t>
            </a:r>
            <a:r>
              <a:rPr/>
              <a:t> </a:t>
            </a:r>
            <a:r>
              <a:rPr/>
              <a:t>Line,</a:t>
            </a:r>
            <a:r>
              <a:rPr/>
              <a:t> </a:t>
            </a:r>
            <a:r>
              <a:rPr/>
              <a:t>Shape</a:t>
            </a:r>
            <a:r>
              <a:rPr/>
              <a:t> </a:t>
            </a:r>
            <a:r>
              <a:rPr/>
              <a:t>(scatterplot),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Text.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46</a:t>
            </a:fld>
            <a:endParaRPr lang="en-US"/>
          </a:p>
        </p:txBody>
      </p:sp>
    </p:spTree>
  </p:cSld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</a:t>
            </a:r>
            <a:r>
              <a:rPr/>
              <a:t> </a:t>
            </a:r>
            <a:r>
              <a:rPr/>
              <a:t>Python,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mapping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done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encode</a:t>
            </a:r>
            <a:r>
              <a:rPr/>
              <a:t> </a:t>
            </a:r>
            <a:r>
              <a:rPr/>
              <a:t>function.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location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represented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x=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y=</a:t>
            </a:r>
            <a:r>
              <a:rPr/>
              <a:t> </a:t>
            </a:r>
            <a:r>
              <a:rPr/>
              <a:t>arguments.</a:t>
            </a:r>
            <a:r>
              <a:rPr/>
              <a:t> </a:t>
            </a:r>
            <a:r>
              <a:rPr/>
              <a:t>Size,</a:t>
            </a:r>
            <a:r>
              <a:rPr/>
              <a:t> </a:t>
            </a:r>
            <a:r>
              <a:rPr/>
              <a:t>shape,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color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mapped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size=,</a:t>
            </a:r>
            <a:r>
              <a:rPr/>
              <a:t> </a:t>
            </a:r>
            <a:r>
              <a:rPr/>
              <a:t>shape=,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color=</a:t>
            </a:r>
            <a:r>
              <a:rPr/>
              <a:t> </a:t>
            </a:r>
            <a:r>
              <a:rPr/>
              <a:t>arguments.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Here’s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example.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age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price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home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mapped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x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y</a:t>
            </a:r>
            <a:r>
              <a:rPr/>
              <a:t> </a:t>
            </a:r>
            <a:r>
              <a:rPr/>
              <a:t>locations.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acreage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land</a:t>
            </a:r>
            <a:r>
              <a:rPr/>
              <a:t> </a:t>
            </a:r>
            <a:r>
              <a:rPr/>
              <a:t>maps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size.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bedrooms</a:t>
            </a:r>
            <a:r>
              <a:rPr/>
              <a:t> </a:t>
            </a:r>
            <a:r>
              <a:rPr/>
              <a:t>maps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shape,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bathrooms</a:t>
            </a:r>
            <a:r>
              <a:rPr/>
              <a:t> </a:t>
            </a:r>
            <a:r>
              <a:rPr/>
              <a:t>maps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color.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47</a:t>
            </a:fld>
            <a:endParaRPr lang="en-US"/>
          </a:p>
        </p:txBody>
      </p:sp>
    </p:spTree>
  </p:cSld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</a:t>
            </a:r>
            <a:r>
              <a:rPr/>
              <a:t> </a:t>
            </a:r>
            <a:r>
              <a:rPr/>
              <a:t>R,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mapping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done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aes</a:t>
            </a:r>
            <a:r>
              <a:rPr/>
              <a:t> </a:t>
            </a:r>
            <a:r>
              <a:rPr/>
              <a:t>(short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aesthetics)</a:t>
            </a:r>
            <a:r>
              <a:rPr/>
              <a:t> </a:t>
            </a:r>
            <a:r>
              <a:rPr/>
              <a:t>function.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location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represented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x=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y=</a:t>
            </a:r>
            <a:r>
              <a:rPr/>
              <a:t> </a:t>
            </a:r>
            <a:r>
              <a:rPr/>
              <a:t>arguments.</a:t>
            </a:r>
            <a:r>
              <a:rPr/>
              <a:t> </a:t>
            </a:r>
            <a:r>
              <a:rPr/>
              <a:t>Size,</a:t>
            </a:r>
            <a:r>
              <a:rPr/>
              <a:t> </a:t>
            </a:r>
            <a:r>
              <a:rPr/>
              <a:t>shape,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color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mapped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size=,</a:t>
            </a:r>
            <a:r>
              <a:rPr/>
              <a:t> </a:t>
            </a:r>
            <a:r>
              <a:rPr/>
              <a:t>shape=,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color=</a:t>
            </a:r>
            <a:r>
              <a:rPr/>
              <a:t> </a:t>
            </a:r>
            <a:r>
              <a:rPr/>
              <a:t>arguments.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Here’s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example.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age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price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home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mapped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x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y</a:t>
            </a:r>
            <a:r>
              <a:rPr/>
              <a:t> </a:t>
            </a:r>
            <a:r>
              <a:rPr/>
              <a:t>locations.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acreage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land</a:t>
            </a:r>
            <a:r>
              <a:rPr/>
              <a:t> </a:t>
            </a:r>
            <a:r>
              <a:rPr/>
              <a:t>maps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size.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bedrooms</a:t>
            </a:r>
            <a:r>
              <a:rPr/>
              <a:t> </a:t>
            </a:r>
            <a:r>
              <a:rPr/>
              <a:t>maps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shape,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bathrooms</a:t>
            </a:r>
            <a:r>
              <a:rPr/>
              <a:t> </a:t>
            </a:r>
            <a:r>
              <a:rPr/>
              <a:t>maps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color.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48</a:t>
            </a:fld>
            <a:endParaRPr lang="en-US"/>
          </a:p>
        </p:txBody>
      </p:sp>
    </p:spTree>
  </p:cSld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Tableau</a:t>
            </a:r>
            <a:r>
              <a:rPr/>
              <a:t> </a:t>
            </a:r>
            <a:r>
              <a:rPr/>
              <a:t>accomplishes</a:t>
            </a:r>
            <a:r>
              <a:rPr/>
              <a:t> </a:t>
            </a:r>
            <a:r>
              <a:rPr/>
              <a:t>mapping</a:t>
            </a:r>
            <a:r>
              <a:rPr/>
              <a:t> </a:t>
            </a:r>
            <a:r>
              <a:rPr/>
              <a:t>through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drag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drop</a:t>
            </a:r>
            <a:r>
              <a:rPr/>
              <a:t> </a:t>
            </a:r>
            <a:r>
              <a:rPr/>
              <a:t>interface.</a:t>
            </a:r>
            <a:r>
              <a:rPr/>
              <a:t> </a:t>
            </a:r>
            <a:r>
              <a:rPr/>
              <a:t>Drag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Columns</a:t>
            </a:r>
            <a:r>
              <a:rPr/>
              <a:t> </a:t>
            </a:r>
            <a:r>
              <a:rPr/>
              <a:t>field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second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Rows</a:t>
            </a:r>
            <a:r>
              <a:rPr/>
              <a:t> </a:t>
            </a:r>
            <a:r>
              <a:rPr/>
              <a:t>field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specify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x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y</a:t>
            </a:r>
            <a:r>
              <a:rPr/>
              <a:t> </a:t>
            </a:r>
            <a:r>
              <a:rPr/>
              <a:t>locations.</a:t>
            </a:r>
            <a:r>
              <a:rPr/>
              <a:t> </a:t>
            </a:r>
            <a:r>
              <a:rPr/>
              <a:t>Drag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top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size,</a:t>
            </a:r>
            <a:r>
              <a:rPr/>
              <a:t> </a:t>
            </a:r>
            <a:r>
              <a:rPr/>
              <a:t>shape,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color</a:t>
            </a:r>
            <a:r>
              <a:rPr/>
              <a:t> </a:t>
            </a:r>
            <a:r>
              <a:rPr/>
              <a:t>icons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map</a:t>
            </a:r>
            <a:r>
              <a:rPr/>
              <a:t> </a:t>
            </a:r>
            <a:r>
              <a:rPr/>
              <a:t>those</a:t>
            </a:r>
            <a:r>
              <a:rPr/>
              <a:t> </a:t>
            </a:r>
            <a:r>
              <a:rPr/>
              <a:t>variables</a:t>
            </a:r>
            <a:r>
              <a:rPr/>
              <a:t> </a:t>
            </a:r>
            <a:r>
              <a:rPr/>
              <a:t>appropriately.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49</a:t>
            </a:fld>
            <a:endParaRPr lang="en-US"/>
          </a:p>
        </p:txBody>
      </p:sp>
    </p:spTree>
  </p:cSld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All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graphic</a:t>
            </a:r>
            <a:r>
              <a:rPr/>
              <a:t> </a:t>
            </a:r>
            <a:r>
              <a:rPr/>
              <a:t>packages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assumptions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represents,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set</a:t>
            </a:r>
            <a:r>
              <a:rPr/>
              <a:t> </a:t>
            </a:r>
            <a:r>
              <a:rPr/>
              <a:t>certain</a:t>
            </a:r>
            <a:r>
              <a:rPr/>
              <a:t> </a:t>
            </a:r>
            <a:r>
              <a:rPr/>
              <a:t>default</a:t>
            </a:r>
            <a:r>
              <a:rPr/>
              <a:t> </a:t>
            </a:r>
            <a:r>
              <a:rPr/>
              <a:t>graphic</a:t>
            </a:r>
            <a:r>
              <a:rPr/>
              <a:t> </a:t>
            </a:r>
            <a:r>
              <a:rPr/>
              <a:t>types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basis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guesses.</a:t>
            </a:r>
            <a:r>
              <a:rPr/>
              <a:t> </a:t>
            </a:r>
            <a:r>
              <a:rPr/>
              <a:t>Those</a:t>
            </a:r>
            <a:r>
              <a:rPr/>
              <a:t> </a:t>
            </a:r>
            <a:r>
              <a:rPr/>
              <a:t>choices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usally</a:t>
            </a:r>
            <a:r>
              <a:rPr/>
              <a:t> </a:t>
            </a:r>
            <a:r>
              <a:rPr/>
              <a:t>good,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not,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override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guesses.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In</a:t>
            </a:r>
            <a:r>
              <a:rPr/>
              <a:t> </a:t>
            </a:r>
            <a:r>
              <a:rPr/>
              <a:t>Altair/Python,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letter</a:t>
            </a:r>
            <a:r>
              <a:rPr/>
              <a:t> </a:t>
            </a:r>
            <a:r>
              <a:rPr/>
              <a:t>codes.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letter</a:t>
            </a:r>
            <a:r>
              <a:rPr/>
              <a:t> </a:t>
            </a:r>
            <a:r>
              <a:rPr/>
              <a:t>Q</a:t>
            </a:r>
            <a:r>
              <a:rPr/>
              <a:t> </a:t>
            </a:r>
            <a:r>
              <a:rPr/>
              <a:t>(quantitative)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tell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system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treat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continuous.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letter</a:t>
            </a:r>
            <a:r>
              <a:rPr/>
              <a:t> </a:t>
            </a:r>
            <a:r>
              <a:rPr/>
              <a:t>O</a:t>
            </a:r>
            <a:r>
              <a:rPr/>
              <a:t> </a:t>
            </a:r>
            <a:r>
              <a:rPr/>
              <a:t>(Ordinal)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tell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system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treat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ordered</a:t>
            </a:r>
            <a:r>
              <a:rPr/>
              <a:t> </a:t>
            </a:r>
            <a:r>
              <a:rPr/>
              <a:t>categories.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letter</a:t>
            </a:r>
            <a:r>
              <a:rPr/>
              <a:t> </a:t>
            </a:r>
            <a:r>
              <a:rPr/>
              <a:t>N</a:t>
            </a:r>
            <a:r>
              <a:rPr/>
              <a:t> </a:t>
            </a:r>
            <a:r>
              <a:rPr/>
              <a:t>(Nomina)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tell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system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treat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unordered</a:t>
            </a:r>
            <a:r>
              <a:rPr/>
              <a:t> </a:t>
            </a:r>
            <a:r>
              <a:rPr/>
              <a:t>categories.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letter</a:t>
            </a:r>
            <a:r>
              <a:rPr/>
              <a:t> </a:t>
            </a:r>
            <a:r>
              <a:rPr/>
              <a:t>T</a:t>
            </a:r>
            <a:r>
              <a:rPr/>
              <a:t> </a:t>
            </a:r>
            <a:r>
              <a:rPr/>
              <a:t>(Temporal)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tell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system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treat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measure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time.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50</a:t>
            </a:fld>
            <a:endParaRPr lang="en-US"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DASL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acronym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Story</a:t>
            </a:r>
            <a:r>
              <a:rPr/>
              <a:t> </a:t>
            </a:r>
            <a:r>
              <a:rPr/>
              <a:t>Library.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used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sit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website,</a:t>
            </a:r>
            <a:r>
              <a:rPr/>
              <a:t> </a:t>
            </a:r>
            <a:r>
              <a:rPr/>
              <a:t>Statlib,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Carnegie</a:t>
            </a:r>
            <a:r>
              <a:rPr/>
              <a:t> </a:t>
            </a:r>
            <a:r>
              <a:rPr/>
              <a:t>Mellon,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company,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Description,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makes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analysis</a:t>
            </a:r>
            <a:r>
              <a:rPr/>
              <a:t> </a:t>
            </a:r>
            <a:r>
              <a:rPr/>
              <a:t>program,</a:t>
            </a:r>
            <a:r>
              <a:rPr/>
              <a:t> </a:t>
            </a:r>
            <a:r>
              <a:rPr/>
              <a:t>DataDesk,</a:t>
            </a:r>
            <a:r>
              <a:rPr/>
              <a:t> </a:t>
            </a:r>
            <a:r>
              <a:rPr/>
              <a:t>took</a:t>
            </a:r>
            <a:r>
              <a:rPr/>
              <a:t> </a:t>
            </a:r>
            <a:r>
              <a:rPr/>
              <a:t>over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Statlib</a:t>
            </a:r>
            <a:r>
              <a:rPr/>
              <a:t> </a:t>
            </a:r>
            <a:r>
              <a:rPr/>
              <a:t>site</a:t>
            </a:r>
            <a:r>
              <a:rPr/>
              <a:t> </a:t>
            </a:r>
            <a:r>
              <a:rPr/>
              <a:t>went</a:t>
            </a:r>
            <a:r>
              <a:rPr/>
              <a:t> </a:t>
            </a:r>
            <a:r>
              <a:rPr/>
              <a:t>dark.</a:t>
            </a:r>
            <a:r>
              <a:rPr/>
              <a:t> </a:t>
            </a:r>
            <a:r>
              <a:rPr/>
              <a:t>It’s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nice</a:t>
            </a:r>
            <a:r>
              <a:rPr/>
              <a:t> </a:t>
            </a:r>
            <a:r>
              <a:rPr/>
              <a:t>site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small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sets</a:t>
            </a:r>
            <a:r>
              <a:rPr/>
              <a:t> </a:t>
            </a:r>
            <a:r>
              <a:rPr/>
              <a:t>useful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teaching.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housing</a:t>
            </a:r>
            <a:r>
              <a:rPr/>
              <a:t> </a:t>
            </a:r>
            <a:r>
              <a:rPr/>
              <a:t>prices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Saratoga,</a:t>
            </a:r>
            <a:r>
              <a:rPr/>
              <a:t> </a:t>
            </a:r>
            <a:r>
              <a:rPr/>
              <a:t>New</a:t>
            </a:r>
            <a:r>
              <a:rPr/>
              <a:t> </a:t>
            </a:r>
            <a:r>
              <a:rPr/>
              <a:t>York,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find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through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search</a:t>
            </a:r>
            <a:r>
              <a:rPr/>
              <a:t> </a:t>
            </a:r>
            <a:r>
              <a:rPr/>
              <a:t>function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main</a:t>
            </a:r>
            <a:r>
              <a:rPr/>
              <a:t> </a:t>
            </a:r>
            <a:r>
              <a:rPr/>
              <a:t>page.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housing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Saratoga,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you’ll</a:t>
            </a:r>
            <a:r>
              <a:rPr/>
              <a:t> </a:t>
            </a:r>
            <a:r>
              <a:rPr/>
              <a:t>find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pretty</a:t>
            </a:r>
            <a:r>
              <a:rPr/>
              <a:t> </a:t>
            </a:r>
            <a:r>
              <a:rPr/>
              <a:t>quickly.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6</a:t>
            </a:fld>
            <a:endParaRPr lang="en-US"/>
          </a:p>
        </p:txBody>
      </p:sp>
    </p:spTree>
  </p:cSld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lots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conversion</a:t>
            </a:r>
            <a:r>
              <a:rPr/>
              <a:t> </a:t>
            </a:r>
            <a:r>
              <a:rPr/>
              <a:t>functions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R,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beyond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scope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class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cover</a:t>
            </a:r>
            <a:r>
              <a:rPr/>
              <a:t> </a:t>
            </a:r>
            <a:r>
              <a:rPr/>
              <a:t>them.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sometimes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find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convert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type</a:t>
            </a:r>
            <a:r>
              <a:rPr/>
              <a:t> </a:t>
            </a:r>
            <a:r>
              <a:rPr/>
              <a:t>before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certain</a:t>
            </a:r>
            <a:r>
              <a:rPr/>
              <a:t> </a:t>
            </a:r>
            <a:r>
              <a:rPr/>
              <a:t>analyses.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represent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continuous,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as.numeric</a:t>
            </a:r>
            <a:r>
              <a:rPr/>
              <a:t> </a:t>
            </a:r>
            <a:r>
              <a:rPr/>
              <a:t>function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often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trick.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represent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categorical,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try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as.character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as.factor</a:t>
            </a:r>
            <a:r>
              <a:rPr/>
              <a:t> </a:t>
            </a:r>
            <a:r>
              <a:rPr/>
              <a:t>functions.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temporal</a:t>
            </a:r>
            <a:r>
              <a:rPr/>
              <a:t> </a:t>
            </a:r>
            <a:r>
              <a:rPr/>
              <a:t>data,</a:t>
            </a:r>
            <a:r>
              <a:rPr/>
              <a:t> </a:t>
            </a:r>
            <a:r>
              <a:rPr/>
              <a:t>try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as.Date</a:t>
            </a:r>
            <a:r>
              <a:rPr/>
              <a:t> </a:t>
            </a:r>
            <a:r>
              <a:rPr/>
              <a:t>function.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51</a:t>
            </a:fld>
            <a:endParaRPr lang="en-US"/>
          </a:p>
        </p:txBody>
      </p:sp>
    </p:spTree>
  </p:cSld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</a:t>
            </a:r>
            <a:r>
              <a:rPr/>
              <a:t> </a:t>
            </a:r>
            <a:r>
              <a:rPr/>
              <a:t>Tableau,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Dimension</a:t>
            </a:r>
            <a:r>
              <a:rPr/>
              <a:t> </a:t>
            </a:r>
            <a:r>
              <a:rPr/>
              <a:t>Discrete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designate</a:t>
            </a:r>
            <a:r>
              <a:rPr/>
              <a:t> </a:t>
            </a:r>
            <a:r>
              <a:rPr/>
              <a:t>catergorical</a:t>
            </a:r>
            <a:r>
              <a:rPr/>
              <a:t> </a:t>
            </a:r>
            <a:r>
              <a:rPr/>
              <a:t>data.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color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“</a:t>
            </a:r>
            <a:r>
              <a:rPr/>
              <a:t>pill</a:t>
            </a:r>
            <a:r>
              <a:rPr/>
              <a:t>”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blue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choice.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Dimension</a:t>
            </a:r>
            <a:r>
              <a:rPr/>
              <a:t> </a:t>
            </a:r>
            <a:r>
              <a:rPr/>
              <a:t>Continuous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continuous</a:t>
            </a:r>
            <a:r>
              <a:rPr/>
              <a:t> </a:t>
            </a:r>
            <a:r>
              <a:rPr/>
              <a:t>data.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color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“</a:t>
            </a:r>
            <a:r>
              <a:rPr/>
              <a:t>pill</a:t>
            </a:r>
            <a:r>
              <a:rPr/>
              <a:t>”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green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choice.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Use</a:t>
            </a:r>
            <a:r>
              <a:rPr/>
              <a:t> </a:t>
            </a:r>
            <a:r>
              <a:rPr/>
              <a:t>Measure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display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invidual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within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rather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aggregate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summary</a:t>
            </a:r>
            <a:r>
              <a:rPr/>
              <a:t> </a:t>
            </a:r>
            <a:r>
              <a:rPr/>
              <a:t>statistic,</a:t>
            </a:r>
            <a:r>
              <a:rPr/>
              <a:t> </a:t>
            </a:r>
            <a:r>
              <a:rPr/>
              <a:t>such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mean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count.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52</a:t>
            </a:fld>
            <a:endParaRPr lang="en-US"/>
          </a:p>
        </p:txBody>
      </p:sp>
    </p:spTree>
  </p:cSld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image</a:t>
            </a:r>
            <a:r>
              <a:rPr/>
              <a:t> </a:t>
            </a:r>
            <a:r>
              <a:rPr/>
              <a:t>shows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pull</a:t>
            </a:r>
            <a:r>
              <a:rPr/>
              <a:t> </a:t>
            </a:r>
            <a:r>
              <a:rPr/>
              <a:t>down</a:t>
            </a:r>
            <a:r>
              <a:rPr/>
              <a:t> </a:t>
            </a:r>
            <a:r>
              <a:rPr/>
              <a:t>menu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choices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get.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53</a:t>
            </a:fld>
            <a:endParaRPr lang="en-US"/>
          </a:p>
        </p:txBody>
      </p:sp>
    </p:spTree>
  </p:cSld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Data</a:t>
            </a:r>
            <a:r>
              <a:rPr/>
              <a:t> </a:t>
            </a:r>
            <a:r>
              <a:rPr/>
              <a:t>visualization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mapping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data.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Geometries/marks</a:t>
            </a:r>
            <a:r>
              <a:rPr/>
              <a:t> </a:t>
            </a:r>
            <a:r>
              <a:rPr/>
              <a:t>include</a:t>
            </a:r>
            <a:r>
              <a:rPr/>
              <a:t> </a:t>
            </a:r>
            <a:r>
              <a:rPr/>
              <a:t>points,</a:t>
            </a:r>
            <a:r>
              <a:rPr/>
              <a:t> </a:t>
            </a:r>
            <a:r>
              <a:rPr/>
              <a:t>bars,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lines.</a:t>
            </a:r>
            <a:r>
              <a:rPr/>
              <a:t> </a:t>
            </a:r>
            <a:r>
              <a:rPr/>
              <a:t>Aesthetics</a:t>
            </a:r>
            <a:r>
              <a:rPr/>
              <a:t> </a:t>
            </a:r>
            <a:r>
              <a:rPr/>
              <a:t>include</a:t>
            </a:r>
            <a:r>
              <a:rPr/>
              <a:t> </a:t>
            </a:r>
            <a:r>
              <a:rPr/>
              <a:t>location,</a:t>
            </a:r>
            <a:r>
              <a:rPr/>
              <a:t> </a:t>
            </a:r>
            <a:r>
              <a:rPr/>
              <a:t>size,</a:t>
            </a:r>
            <a:r>
              <a:rPr/>
              <a:t> </a:t>
            </a:r>
            <a:r>
              <a:rPr/>
              <a:t>shape,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color.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These</a:t>
            </a:r>
            <a:r>
              <a:rPr/>
              <a:t> </a:t>
            </a:r>
            <a:r>
              <a:rPr/>
              <a:t>ideas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implemented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(ggplot2),</a:t>
            </a:r>
            <a:r>
              <a:rPr/>
              <a:t> </a:t>
            </a:r>
            <a:r>
              <a:rPr/>
              <a:t>Python</a:t>
            </a:r>
            <a:r>
              <a:rPr/>
              <a:t> </a:t>
            </a:r>
            <a:r>
              <a:rPr/>
              <a:t>(Altair),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Tableau.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54</a:t>
            </a:fld>
            <a:endParaRPr lang="en-US"/>
          </a:p>
        </p:txBody>
      </p:sp>
    </p:spTree>
  </p:cSld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You’ve</a:t>
            </a:r>
            <a:r>
              <a:rPr/>
              <a:t> </a:t>
            </a:r>
            <a:r>
              <a:rPr/>
              <a:t>already</a:t>
            </a:r>
            <a:r>
              <a:rPr/>
              <a:t> </a:t>
            </a:r>
            <a:r>
              <a:rPr/>
              <a:t>drawn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basic</a:t>
            </a:r>
            <a:r>
              <a:rPr/>
              <a:t> </a:t>
            </a:r>
            <a:r>
              <a:rPr/>
              <a:t>scatterplot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Python,</a:t>
            </a:r>
            <a:r>
              <a:rPr/>
              <a:t> </a:t>
            </a:r>
            <a:r>
              <a:rPr/>
              <a:t>R,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Tableau.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systems</a:t>
            </a:r>
            <a:r>
              <a:rPr/>
              <a:t> </a:t>
            </a:r>
            <a:r>
              <a:rPr/>
              <a:t>choose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slightly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visualization,</a:t>
            </a:r>
            <a:r>
              <a:rPr/>
              <a:t> </a:t>
            </a:r>
            <a:r>
              <a:rPr/>
              <a:t>but,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part,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graphs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fairly</a:t>
            </a:r>
            <a:r>
              <a:rPr/>
              <a:t> </a:t>
            </a:r>
            <a:r>
              <a:rPr/>
              <a:t>nice.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those</a:t>
            </a:r>
            <a:r>
              <a:rPr/>
              <a:t> </a:t>
            </a:r>
            <a:r>
              <a:rPr/>
              <a:t>default</a:t>
            </a:r>
            <a:r>
              <a:rPr/>
              <a:t> </a:t>
            </a:r>
            <a:r>
              <a:rPr/>
              <a:t>options.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55</a:t>
            </a:fld>
            <a:endParaRPr lang="en-US"/>
          </a:p>
        </p:txBody>
      </p:sp>
    </p:spTree>
  </p:cSld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</a:t>
            </a:r>
            <a:r>
              <a:rPr/>
              <a:t> </a:t>
            </a:r>
            <a:r>
              <a:rPr/>
              <a:t>Python,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default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every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point</a:t>
            </a:r>
            <a:r>
              <a:rPr/>
              <a:t> </a:t>
            </a:r>
            <a:r>
              <a:rPr/>
              <a:t>inside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mark_point</a:t>
            </a:r>
            <a:r>
              <a:rPr/>
              <a:t> </a:t>
            </a:r>
            <a:r>
              <a:rPr/>
              <a:t>function.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R,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inside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geom_point</a:t>
            </a:r>
            <a:r>
              <a:rPr/>
              <a:t> </a:t>
            </a:r>
            <a:r>
              <a:rPr/>
              <a:t>function.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Tableau,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click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color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shape</a:t>
            </a:r>
            <a:r>
              <a:rPr/>
              <a:t> </a:t>
            </a:r>
            <a:r>
              <a:rPr/>
              <a:t>buttons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defaults.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Note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color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shape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points.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done</a:t>
            </a:r>
            <a:r>
              <a:rPr/>
              <a:t> </a:t>
            </a:r>
            <a:r>
              <a:rPr/>
              <a:t>inside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encode</a:t>
            </a:r>
            <a:r>
              <a:rPr/>
              <a:t> </a:t>
            </a:r>
            <a:r>
              <a:rPr/>
              <a:t>function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Altair/Python.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R,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done</a:t>
            </a:r>
            <a:r>
              <a:rPr/>
              <a:t> </a:t>
            </a:r>
            <a:r>
              <a:rPr/>
              <a:t>inside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aes</a:t>
            </a:r>
            <a:r>
              <a:rPr/>
              <a:t> </a:t>
            </a:r>
            <a:r>
              <a:rPr/>
              <a:t>function.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Tableau,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drag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drop</a:t>
            </a:r>
            <a:r>
              <a:rPr/>
              <a:t> </a:t>
            </a:r>
            <a:r>
              <a:rPr/>
              <a:t>certain</a:t>
            </a:r>
            <a:r>
              <a:rPr/>
              <a:t> </a:t>
            </a:r>
            <a:r>
              <a:rPr/>
              <a:t>variables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top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buttons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color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shape.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56</a:t>
            </a:fld>
            <a:endParaRPr lang="en-US"/>
          </a:p>
        </p:txBody>
      </p:sp>
    </p:spTree>
  </p:cSld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Take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scatterplot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already</a:t>
            </a:r>
            <a:r>
              <a:rPr/>
              <a:t> </a:t>
            </a:r>
            <a:r>
              <a:rPr/>
              <a:t>drawn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color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points.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color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fine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long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default</a:t>
            </a:r>
            <a:r>
              <a:rPr/>
              <a:t> </a:t>
            </a:r>
            <a:r>
              <a:rPr/>
              <a:t>color.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shape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points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well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shape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want.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57</a:t>
            </a:fld>
            <a:endParaRPr lang="en-US"/>
          </a:p>
        </p:txBody>
      </p:sp>
    </p:spTree>
  </p:cSld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</a:t>
            </a:r>
            <a:r>
              <a:rPr/>
              <a:t> </a:t>
            </a:r>
            <a:r>
              <a:rPr/>
              <a:t>Python,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defaults</a:t>
            </a:r>
            <a:r>
              <a:rPr/>
              <a:t> </a:t>
            </a:r>
            <a:r>
              <a:rPr/>
              <a:t>inside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mark_point</a:t>
            </a:r>
            <a:r>
              <a:rPr/>
              <a:t> </a:t>
            </a:r>
            <a:r>
              <a:rPr/>
              <a:t>function.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58</a:t>
            </a:fld>
            <a:endParaRPr lang="en-US"/>
          </a:p>
        </p:txBody>
      </p:sp>
    </p:spTree>
  </p:cSld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Here’s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my</a:t>
            </a:r>
            <a:r>
              <a:rPr/>
              <a:t> </a:t>
            </a:r>
            <a:r>
              <a:rPr/>
              <a:t>output</a:t>
            </a:r>
            <a:r>
              <a:rPr/>
              <a:t> </a:t>
            </a:r>
            <a:r>
              <a:rPr/>
              <a:t>looks</a:t>
            </a:r>
            <a:r>
              <a:rPr/>
              <a:t> </a:t>
            </a:r>
            <a:r>
              <a:rPr/>
              <a:t>like.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welcome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experiment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colors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shapes.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59</a:t>
            </a:fld>
            <a:endParaRPr lang="en-US"/>
          </a:p>
        </p:txBody>
      </p:sp>
    </p:spTree>
  </p:cSld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default</a:t>
            </a:r>
            <a:r>
              <a:rPr/>
              <a:t> </a:t>
            </a:r>
            <a:r>
              <a:rPr/>
              <a:t>shape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color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found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geom_point</a:t>
            </a:r>
            <a:r>
              <a:rPr/>
              <a:t> </a:t>
            </a:r>
            <a:r>
              <a:rPr/>
              <a:t>function.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60</a:t>
            </a:fld>
            <a:endParaRPr lang="en-US"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files</a:t>
            </a:r>
            <a:r>
              <a:rPr/>
              <a:t> </a:t>
            </a:r>
            <a:r>
              <a:rPr/>
              <a:t>actually,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similar.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“</a:t>
            </a:r>
            <a:r>
              <a:rPr/>
              <a:t>Saratoga</a:t>
            </a:r>
            <a:r>
              <a:rPr/>
              <a:t> </a:t>
            </a:r>
            <a:r>
              <a:rPr/>
              <a:t>House</a:t>
            </a:r>
            <a:r>
              <a:rPr/>
              <a:t> </a:t>
            </a:r>
            <a:r>
              <a:rPr/>
              <a:t>Prices</a:t>
            </a:r>
            <a:r>
              <a:rPr/>
              <a:t>”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called</a:t>
            </a:r>
            <a:r>
              <a:rPr/>
              <a:t> </a:t>
            </a:r>
            <a:r>
              <a:rPr/>
              <a:t>“</a:t>
            </a:r>
            <a:r>
              <a:rPr/>
              <a:t>Saratoga</a:t>
            </a:r>
            <a:r>
              <a:rPr/>
              <a:t> </a:t>
            </a:r>
            <a:r>
              <a:rPr/>
              <a:t>Houses</a:t>
            </a:r>
            <a:r>
              <a:rPr/>
              <a:t>”</a:t>
            </a:r>
            <a:r>
              <a:rPr/>
              <a:t>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Saratoga</a:t>
            </a:r>
            <a:r>
              <a:rPr/>
              <a:t> </a:t>
            </a:r>
            <a:r>
              <a:rPr/>
              <a:t>House</a:t>
            </a:r>
            <a:r>
              <a:rPr/>
              <a:t> </a:t>
            </a:r>
            <a:r>
              <a:rPr/>
              <a:t>Prices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1063</a:t>
            </a:r>
            <a:r>
              <a:rPr/>
              <a:t> </a:t>
            </a:r>
            <a:r>
              <a:rPr/>
              <a:t>records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variables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Price,</a:t>
            </a:r>
            <a:r>
              <a:rPr/>
              <a:t> </a:t>
            </a:r>
            <a:r>
              <a:rPr/>
              <a:t>Living.Area,</a:t>
            </a:r>
            <a:r>
              <a:rPr/>
              <a:t> </a:t>
            </a:r>
            <a:r>
              <a:rPr/>
              <a:t>Bathrooms,</a:t>
            </a:r>
            <a:r>
              <a:rPr/>
              <a:t> </a:t>
            </a:r>
            <a:r>
              <a:rPr/>
              <a:t>Bedrooms,</a:t>
            </a:r>
            <a:r>
              <a:rPr/>
              <a:t> </a:t>
            </a:r>
            <a:r>
              <a:rPr/>
              <a:t>Fireplaces,</a:t>
            </a:r>
            <a:r>
              <a:rPr/>
              <a:t> </a:t>
            </a:r>
            <a:r>
              <a:rPr/>
              <a:t>Lot.Size,</a:t>
            </a:r>
            <a:r>
              <a:rPr/>
              <a:t> </a:t>
            </a:r>
            <a:r>
              <a:rPr/>
              <a:t>Age,</a:t>
            </a:r>
            <a:r>
              <a:rPr/>
              <a:t> </a:t>
            </a:r>
            <a:r>
              <a:rPr/>
              <a:t>Fireplace.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download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scatterplot.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7</a:t>
            </a:fld>
            <a:endParaRPr lang="en-US"/>
          </a:p>
        </p:txBody>
      </p:sp>
    </p:spTree>
  </p:cSld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output.</a:t>
            </a:r>
            <a:r>
              <a:rPr/>
              <a:t> </a:t>
            </a:r>
            <a:r>
              <a:rPr/>
              <a:t>Try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options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time.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61</a:t>
            </a:fld>
            <a:endParaRPr lang="en-US"/>
          </a:p>
        </p:txBody>
      </p:sp>
    </p:spTree>
  </p:cSld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plot</a:t>
            </a:r>
            <a:r>
              <a:rPr/>
              <a:t> </a:t>
            </a:r>
            <a:r>
              <a:rPr/>
              <a:t>show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points,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labeled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age,</a:t>
            </a:r>
            <a:r>
              <a:rPr/>
              <a:t> </a:t>
            </a:r>
            <a:r>
              <a:rPr/>
              <a:t>corresponding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X</a:t>
            </a:r>
            <a:r>
              <a:rPr/>
              <a:t> </a:t>
            </a:r>
            <a:r>
              <a:rPr/>
              <a:t>location.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point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left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young</a:t>
            </a:r>
            <a:r>
              <a:rPr/>
              <a:t> </a:t>
            </a:r>
            <a:r>
              <a:rPr/>
              <a:t>house,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14</a:t>
            </a:r>
            <a:r>
              <a:rPr/>
              <a:t> </a:t>
            </a:r>
            <a:r>
              <a:rPr/>
              <a:t>years</a:t>
            </a:r>
            <a:r>
              <a:rPr/>
              <a:t> </a:t>
            </a:r>
            <a:r>
              <a:rPr/>
              <a:t>old.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point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right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old</a:t>
            </a:r>
            <a:r>
              <a:rPr/>
              <a:t> </a:t>
            </a:r>
            <a:r>
              <a:rPr/>
              <a:t>house,</a:t>
            </a:r>
            <a:r>
              <a:rPr/>
              <a:t> </a:t>
            </a:r>
            <a:r>
              <a:rPr/>
              <a:t>233</a:t>
            </a:r>
            <a:r>
              <a:rPr/>
              <a:t> </a:t>
            </a:r>
            <a:r>
              <a:rPr/>
              <a:t>years</a:t>
            </a:r>
            <a:r>
              <a:rPr/>
              <a:t> </a:t>
            </a:r>
            <a:r>
              <a:rPr/>
              <a:t>old.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63</a:t>
            </a:fld>
            <a:endParaRPr lang="en-US"/>
          </a:p>
        </p:txBody>
      </p:sp>
    </p:spTree>
  </p:cSld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plot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labeled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Price,</a:t>
            </a:r>
            <a:r>
              <a:rPr/>
              <a:t> </a:t>
            </a:r>
            <a:r>
              <a:rPr/>
              <a:t>corresponding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Y</a:t>
            </a:r>
            <a:r>
              <a:rPr/>
              <a:t> </a:t>
            </a:r>
            <a:r>
              <a:rPr/>
              <a:t>location.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point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high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expensive</a:t>
            </a:r>
            <a:r>
              <a:rPr/>
              <a:t> </a:t>
            </a:r>
            <a:r>
              <a:rPr/>
              <a:t>house,</a:t>
            </a:r>
            <a:r>
              <a:rPr/>
              <a:t> </a:t>
            </a:r>
            <a:r>
              <a:rPr/>
              <a:t>over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half</a:t>
            </a:r>
            <a:r>
              <a:rPr/>
              <a:t> </a:t>
            </a:r>
            <a:r>
              <a:rPr/>
              <a:t>million</a:t>
            </a:r>
            <a:r>
              <a:rPr/>
              <a:t> </a:t>
            </a:r>
            <a:r>
              <a:rPr/>
              <a:t>dollars.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point</a:t>
            </a:r>
            <a:r>
              <a:rPr/>
              <a:t> </a:t>
            </a:r>
            <a:r>
              <a:rPr/>
              <a:t>down</a:t>
            </a:r>
            <a:r>
              <a:rPr/>
              <a:t> </a:t>
            </a:r>
            <a:r>
              <a:rPr/>
              <a:t>low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cheap</a:t>
            </a:r>
            <a:r>
              <a:rPr/>
              <a:t> </a:t>
            </a:r>
            <a:r>
              <a:rPr/>
              <a:t>house,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one-tenth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price.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64</a:t>
            </a:fld>
            <a:endParaRPr lang="en-US"/>
          </a:p>
        </p:txBody>
      </p:sp>
    </p:spTree>
  </p:cSld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Go</a:t>
            </a:r>
            <a:r>
              <a:rPr/>
              <a:t> </a:t>
            </a:r>
            <a:r>
              <a:rPr/>
              <a:t>back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plot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drew.</a:t>
            </a:r>
            <a:r>
              <a:rPr/>
              <a:t> </a:t>
            </a:r>
            <a:r>
              <a:rPr/>
              <a:t>Modify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x</a:t>
            </a:r>
            <a:r>
              <a:rPr/>
              <a:t> </a:t>
            </a:r>
            <a:r>
              <a:rPr/>
              <a:t>location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Bedrooms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Age.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65</a:t>
            </a:fld>
            <a:endParaRPr lang="en-US"/>
          </a:p>
        </p:txBody>
      </p:sp>
    </p:spTree>
  </p:cSld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specify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x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y</a:t>
            </a:r>
            <a:r>
              <a:rPr/>
              <a:t> </a:t>
            </a:r>
            <a:r>
              <a:rPr/>
              <a:t>locations</a:t>
            </a:r>
            <a:r>
              <a:rPr/>
              <a:t> </a:t>
            </a:r>
            <a:r>
              <a:rPr/>
              <a:t>inside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encode</a:t>
            </a:r>
            <a:r>
              <a:rPr/>
              <a:t> </a:t>
            </a:r>
            <a:r>
              <a:rPr/>
              <a:t>function.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66</a:t>
            </a:fld>
            <a:endParaRPr lang="en-US"/>
          </a:p>
        </p:txBody>
      </p:sp>
    </p:spTree>
  </p:cSld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Python</a:t>
            </a:r>
            <a:r>
              <a:rPr/>
              <a:t> </a:t>
            </a:r>
            <a:r>
              <a:rPr/>
              <a:t>graph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like.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general</a:t>
            </a:r>
            <a:r>
              <a:rPr/>
              <a:t> </a:t>
            </a:r>
            <a:r>
              <a:rPr/>
              <a:t>upward</a:t>
            </a:r>
            <a:r>
              <a:rPr/>
              <a:t> </a:t>
            </a:r>
            <a:r>
              <a:rPr/>
              <a:t>trend.</a:t>
            </a:r>
            <a:r>
              <a:rPr/>
              <a:t> </a:t>
            </a:r>
            <a:r>
              <a:rPr/>
              <a:t>Houses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bedrooms</a:t>
            </a:r>
            <a:r>
              <a:rPr/>
              <a:t> </a:t>
            </a:r>
            <a:r>
              <a:rPr/>
              <a:t>tend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cost</a:t>
            </a:r>
            <a:r>
              <a:rPr/>
              <a:t> </a:t>
            </a:r>
            <a:r>
              <a:rPr/>
              <a:t>more.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67</a:t>
            </a:fld>
            <a:endParaRPr lang="en-US"/>
          </a:p>
        </p:txBody>
      </p:sp>
    </p:spTree>
  </p:cSld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</a:t>
            </a:r>
            <a:r>
              <a:rPr/>
              <a:t> </a:t>
            </a:r>
            <a:r>
              <a:rPr/>
              <a:t>R,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X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Y</a:t>
            </a:r>
            <a:r>
              <a:rPr/>
              <a:t> </a:t>
            </a:r>
            <a:r>
              <a:rPr/>
              <a:t>locations</a:t>
            </a:r>
            <a:r>
              <a:rPr/>
              <a:t> </a:t>
            </a:r>
            <a:r>
              <a:rPr/>
              <a:t>go</a:t>
            </a:r>
            <a:r>
              <a:rPr/>
              <a:t> </a:t>
            </a:r>
            <a:r>
              <a:rPr/>
              <a:t>inside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aes</a:t>
            </a:r>
            <a:r>
              <a:rPr/>
              <a:t> </a:t>
            </a:r>
            <a:r>
              <a:rPr/>
              <a:t>function.</a:t>
            </a:r>
            <a:r>
              <a:rPr/>
              <a:t> </a:t>
            </a:r>
            <a:r>
              <a:rPr/>
              <a:t>Normally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aes</a:t>
            </a:r>
            <a:r>
              <a:rPr/>
              <a:t> </a:t>
            </a:r>
            <a:r>
              <a:rPr/>
              <a:t>function</a:t>
            </a:r>
            <a:r>
              <a:rPr/>
              <a:t> </a:t>
            </a:r>
            <a:r>
              <a:rPr/>
              <a:t>sits</a:t>
            </a:r>
            <a:r>
              <a:rPr/>
              <a:t> </a:t>
            </a:r>
            <a:r>
              <a:rPr/>
              <a:t>insider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ggplot</a:t>
            </a:r>
            <a:r>
              <a:rPr/>
              <a:t> </a:t>
            </a:r>
            <a:r>
              <a:rPr/>
              <a:t>function.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68</a:t>
            </a:fld>
            <a:endParaRPr lang="en-US"/>
          </a:p>
        </p:txBody>
      </p:sp>
    </p:spTree>
  </p:cSld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plot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R.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shows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general</a:t>
            </a:r>
            <a:r>
              <a:rPr/>
              <a:t> </a:t>
            </a:r>
            <a:r>
              <a:rPr/>
              <a:t>upward</a:t>
            </a:r>
            <a:r>
              <a:rPr/>
              <a:t> </a:t>
            </a:r>
            <a:r>
              <a:rPr/>
              <a:t>trend.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69</a:t>
            </a:fld>
            <a:endParaRPr lang="en-US"/>
          </a:p>
        </p:txBody>
      </p:sp>
    </p:spTree>
  </p:cSld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</a:t>
            </a:r>
            <a:r>
              <a:rPr/>
              <a:t> </a:t>
            </a:r>
            <a:r>
              <a:rPr/>
              <a:t>Tableau,</a:t>
            </a:r>
            <a:r>
              <a:rPr/>
              <a:t> </a:t>
            </a:r>
            <a:r>
              <a:rPr/>
              <a:t>click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Age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Columns</a:t>
            </a:r>
            <a:r>
              <a:rPr/>
              <a:t> </a:t>
            </a:r>
            <a:r>
              <a:rPr/>
              <a:t>field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choose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remove</a:t>
            </a:r>
            <a:r>
              <a:rPr/>
              <a:t> </a:t>
            </a:r>
            <a:r>
              <a:rPr/>
              <a:t>option.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graph</a:t>
            </a:r>
            <a:r>
              <a:rPr/>
              <a:t> </a:t>
            </a:r>
            <a:r>
              <a:rPr/>
              <a:t>looks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bit</a:t>
            </a:r>
            <a:r>
              <a:rPr/>
              <a:t> </a:t>
            </a:r>
            <a:r>
              <a:rPr/>
              <a:t>weird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columns,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ignore</a:t>
            </a:r>
            <a:r>
              <a:rPr/>
              <a:t> </a:t>
            </a:r>
            <a:r>
              <a:rPr/>
              <a:t>it.</a:t>
            </a:r>
            <a:r>
              <a:rPr/>
              <a:t> </a:t>
            </a:r>
            <a:r>
              <a:rPr/>
              <a:t>Drag</a:t>
            </a:r>
            <a:r>
              <a:rPr/>
              <a:t> </a:t>
            </a:r>
            <a:r>
              <a:rPr/>
              <a:t>Bedrooms</a:t>
            </a:r>
            <a:r>
              <a:rPr/>
              <a:t> </a:t>
            </a:r>
            <a:r>
              <a:rPr/>
              <a:t>over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Columns</a:t>
            </a:r>
            <a:r>
              <a:rPr/>
              <a:t> </a:t>
            </a:r>
            <a:r>
              <a:rPr/>
              <a:t>field.</a:t>
            </a:r>
            <a:r>
              <a:rPr/>
              <a:t> </a:t>
            </a:r>
            <a:r>
              <a:rPr/>
              <a:t>Tableau</a:t>
            </a:r>
            <a:r>
              <a:rPr/>
              <a:t> </a:t>
            </a:r>
            <a:r>
              <a:rPr/>
              <a:t>wants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sum,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individual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points.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click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SUM(Bedrooms)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Dimension.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70</a:t>
            </a:fld>
            <a:endParaRPr lang="en-US"/>
          </a:p>
        </p:txBody>
      </p:sp>
    </p:spTree>
  </p:cSld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house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upper</a:t>
            </a:r>
            <a:r>
              <a:rPr/>
              <a:t> </a:t>
            </a:r>
            <a:r>
              <a:rPr/>
              <a:t>left</a:t>
            </a:r>
            <a:r>
              <a:rPr/>
              <a:t> </a:t>
            </a:r>
            <a:r>
              <a:rPr/>
              <a:t>corner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four</a:t>
            </a:r>
            <a:r>
              <a:rPr/>
              <a:t> </a:t>
            </a:r>
            <a:r>
              <a:rPr/>
              <a:t>bedrooms,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house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lower</a:t>
            </a:r>
            <a:r>
              <a:rPr/>
              <a:t> </a:t>
            </a:r>
            <a:r>
              <a:rPr/>
              <a:t>right</a:t>
            </a:r>
            <a:r>
              <a:rPr/>
              <a:t> </a:t>
            </a:r>
            <a:r>
              <a:rPr/>
              <a:t>corner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five</a:t>
            </a:r>
            <a:r>
              <a:rPr/>
              <a:t> </a:t>
            </a:r>
            <a:r>
              <a:rPr/>
              <a:t>bedrooms.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circles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triangles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designate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legend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right</a:t>
            </a:r>
            <a:r>
              <a:rPr/>
              <a:t> </a:t>
            </a:r>
            <a:r>
              <a:rPr/>
              <a:t>hand</a:t>
            </a:r>
            <a:r>
              <a:rPr/>
              <a:t> </a:t>
            </a:r>
            <a:r>
              <a:rPr/>
              <a:t>side</a:t>
            </a:r>
            <a:r>
              <a:rPr/>
              <a:t> </a:t>
            </a:r>
            <a:r>
              <a:rPr/>
              <a:t>tells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decipher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symbols.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note</a:t>
            </a:r>
            <a:r>
              <a:rPr/>
              <a:t> </a:t>
            </a:r>
            <a:r>
              <a:rPr/>
              <a:t>here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plot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effectively</a:t>
            </a:r>
            <a:r>
              <a:rPr/>
              <a:t> </a:t>
            </a:r>
            <a:r>
              <a:rPr/>
              <a:t>showing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dimensions,</a:t>
            </a:r>
            <a:r>
              <a:rPr/>
              <a:t> </a:t>
            </a:r>
            <a:r>
              <a:rPr/>
              <a:t>Age,</a:t>
            </a:r>
            <a:r>
              <a:rPr/>
              <a:t> </a:t>
            </a:r>
            <a:r>
              <a:rPr/>
              <a:t>Price,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Bedrooms,</a:t>
            </a:r>
            <a:r>
              <a:rPr/>
              <a:t> </a:t>
            </a:r>
            <a:r>
              <a:rPr/>
              <a:t>even</a:t>
            </a:r>
            <a:r>
              <a:rPr/>
              <a:t> </a:t>
            </a:r>
            <a:r>
              <a:rPr/>
              <a:t>though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restricted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dimensional</a:t>
            </a:r>
            <a:r>
              <a:rPr/>
              <a:t> </a:t>
            </a:r>
            <a:r>
              <a:rPr/>
              <a:t>screen.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point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best</a:t>
            </a:r>
            <a:r>
              <a:rPr/>
              <a:t> </a:t>
            </a:r>
            <a:r>
              <a:rPr/>
              <a:t>way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visualize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relationship</a:t>
            </a:r>
            <a:r>
              <a:rPr/>
              <a:t> </a:t>
            </a:r>
            <a:r>
              <a:rPr/>
              <a:t>among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variables.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71</a:t>
            </a:fld>
            <a:endParaRPr lang="en-US"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These</a:t>
            </a:r>
            <a:r>
              <a:rPr/>
              <a:t> </a:t>
            </a:r>
            <a:r>
              <a:rPr/>
              <a:t>things</a:t>
            </a:r>
            <a:r>
              <a:rPr/>
              <a:t> </a:t>
            </a:r>
            <a:r>
              <a:rPr/>
              <a:t>never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right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time.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computers</a:t>
            </a:r>
            <a:r>
              <a:rPr/>
              <a:t> </a:t>
            </a:r>
            <a:r>
              <a:rPr/>
              <a:t>worked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every</a:t>
            </a:r>
            <a:r>
              <a:rPr/>
              <a:t> </a:t>
            </a:r>
            <a:r>
              <a:rPr/>
              <a:t>time,</a:t>
            </a:r>
            <a:r>
              <a:rPr/>
              <a:t> </a:t>
            </a:r>
            <a:r>
              <a:rPr/>
              <a:t>we’d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getting</a:t>
            </a:r>
            <a:r>
              <a:rPr/>
              <a:t> </a:t>
            </a:r>
            <a:r>
              <a:rPr/>
              <a:t>paid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minimum</a:t>
            </a:r>
            <a:r>
              <a:rPr/>
              <a:t> </a:t>
            </a:r>
            <a:r>
              <a:rPr/>
              <a:t>wage.</a:t>
            </a:r>
            <a:r>
              <a:rPr/>
              <a:t> </a:t>
            </a:r>
            <a:r>
              <a:rPr/>
              <a:t>I’m</a:t>
            </a:r>
            <a:r>
              <a:rPr/>
              <a:t> </a:t>
            </a:r>
            <a:r>
              <a:rPr/>
              <a:t>glad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help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problems</a:t>
            </a:r>
            <a:r>
              <a:rPr/>
              <a:t> </a:t>
            </a:r>
            <a:r>
              <a:rPr/>
              <a:t>importing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files,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general</a:t>
            </a:r>
            <a:r>
              <a:rPr/>
              <a:t> </a:t>
            </a:r>
            <a:r>
              <a:rPr/>
              <a:t>advice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try</a:t>
            </a:r>
            <a:r>
              <a:rPr/>
              <a:t> </a:t>
            </a:r>
            <a:r>
              <a:rPr/>
              <a:t>first.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Some</a:t>
            </a:r>
            <a:r>
              <a:rPr/>
              <a:t> </a:t>
            </a:r>
            <a:r>
              <a:rPr/>
              <a:t>software</a:t>
            </a:r>
            <a:r>
              <a:rPr/>
              <a:t> </a:t>
            </a:r>
            <a:r>
              <a:rPr/>
              <a:t>systems</a:t>
            </a:r>
            <a:r>
              <a:rPr/>
              <a:t> </a:t>
            </a:r>
            <a:r>
              <a:rPr/>
              <a:t>allow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download</a:t>
            </a:r>
            <a:r>
              <a:rPr/>
              <a:t> </a:t>
            </a:r>
            <a:r>
              <a:rPr/>
              <a:t>directly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web.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fast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easy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convenient,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doesn’t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download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import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directly.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doesn’t</a:t>
            </a:r>
            <a:r>
              <a:rPr/>
              <a:t> </a:t>
            </a:r>
            <a:r>
              <a:rPr/>
              <a:t>work,</a:t>
            </a:r>
            <a:r>
              <a:rPr/>
              <a:t> </a:t>
            </a:r>
            <a:r>
              <a:rPr/>
              <a:t>open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text</a:t>
            </a:r>
            <a:r>
              <a:rPr/>
              <a:t> </a:t>
            </a:r>
            <a:r>
              <a:rPr/>
              <a:t>editing</a:t>
            </a:r>
            <a:r>
              <a:rPr/>
              <a:t> </a:t>
            </a:r>
            <a:r>
              <a:rPr/>
              <a:t>program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notepad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minor</a:t>
            </a:r>
            <a:r>
              <a:rPr/>
              <a:t> </a:t>
            </a:r>
            <a:r>
              <a:rPr/>
              <a:t>changes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allow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import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file.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names,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import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without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names.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Look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missing</a:t>
            </a:r>
            <a:r>
              <a:rPr/>
              <a:t> </a:t>
            </a:r>
            <a:r>
              <a:rPr/>
              <a:t>values.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systems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single</a:t>
            </a:r>
            <a:r>
              <a:rPr/>
              <a:t> </a:t>
            </a:r>
            <a:r>
              <a:rPr/>
              <a:t>dot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missing</a:t>
            </a:r>
            <a:r>
              <a:rPr/>
              <a:t> </a:t>
            </a:r>
            <a:r>
              <a:rPr/>
              <a:t>value,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others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letters</a:t>
            </a:r>
            <a:r>
              <a:rPr/>
              <a:t> </a:t>
            </a:r>
            <a:r>
              <a:rPr/>
              <a:t>“</a:t>
            </a:r>
            <a:r>
              <a:rPr/>
              <a:t>NA</a:t>
            </a:r>
            <a:r>
              <a:rPr/>
              <a:t>”</a:t>
            </a:r>
            <a:r>
              <a:rPr/>
              <a:t>.</a:t>
            </a:r>
            <a:r>
              <a:rPr/>
              <a:t> </a:t>
            </a:r>
            <a:r>
              <a:rPr/>
              <a:t>Sometimes</a:t>
            </a:r>
            <a:r>
              <a:rPr/>
              <a:t> </a:t>
            </a:r>
            <a:r>
              <a:rPr/>
              <a:t>converting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missing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help.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Most</a:t>
            </a:r>
            <a:r>
              <a:rPr/>
              <a:t> </a:t>
            </a:r>
            <a:r>
              <a:rPr/>
              <a:t>files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delimiter,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character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separates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next.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could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space,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comma,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tab</a:t>
            </a:r>
            <a:r>
              <a:rPr/>
              <a:t> </a:t>
            </a:r>
            <a:r>
              <a:rPr/>
              <a:t>character.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better</a:t>
            </a:r>
            <a:r>
              <a:rPr/>
              <a:t> </a:t>
            </a:r>
            <a:r>
              <a:rPr/>
              <a:t>luck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careful</a:t>
            </a:r>
            <a:r>
              <a:rPr/>
              <a:t> </a:t>
            </a:r>
            <a:r>
              <a:rPr/>
              <a:t>search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replace,</a:t>
            </a:r>
            <a:r>
              <a:rPr/>
              <a:t> </a:t>
            </a:r>
            <a:r>
              <a:rPr/>
              <a:t>changing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delimiter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another.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Look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inconsistencies,</a:t>
            </a:r>
            <a:r>
              <a:rPr/>
              <a:t> </a:t>
            </a:r>
            <a:r>
              <a:rPr/>
              <a:t>such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invalid</a:t>
            </a:r>
            <a:r>
              <a:rPr/>
              <a:t> </a:t>
            </a:r>
            <a:r>
              <a:rPr/>
              <a:t>lines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bottom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too</a:t>
            </a:r>
            <a:r>
              <a:rPr/>
              <a:t> </a:t>
            </a:r>
            <a:r>
              <a:rPr/>
              <a:t>few</a:t>
            </a:r>
            <a:r>
              <a:rPr/>
              <a:t> </a:t>
            </a:r>
            <a:r>
              <a:rPr/>
              <a:t>variables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unmatched</a:t>
            </a:r>
            <a:r>
              <a:rPr/>
              <a:t> </a:t>
            </a:r>
            <a:r>
              <a:rPr/>
              <a:t>quote</a:t>
            </a:r>
            <a:r>
              <a:rPr/>
              <a:t> </a:t>
            </a:r>
            <a:r>
              <a:rPr/>
              <a:t>mark.</a:t>
            </a:r>
            <a:r>
              <a:rPr/>
              <a:t> </a:t>
            </a:r>
            <a:r>
              <a:rPr/>
              <a:t>Fix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try</a:t>
            </a:r>
            <a:r>
              <a:rPr/>
              <a:t> </a:t>
            </a:r>
            <a:r>
              <a:rPr/>
              <a:t>again.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See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read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program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spreadsheet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export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format.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8</a:t>
            </a:fld>
            <a:endParaRPr lang="en-US"/>
          </a:p>
        </p:txBody>
      </p:sp>
    </p:spTree>
  </p:cSld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Revisit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scatterplot.</a:t>
            </a:r>
            <a:r>
              <a:rPr/>
              <a:t> </a:t>
            </a:r>
            <a:r>
              <a:rPr/>
              <a:t>Draw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plot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x</a:t>
            </a:r>
            <a:r>
              <a:rPr/>
              <a:t> </a:t>
            </a:r>
            <a:r>
              <a:rPr/>
              <a:t>representing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age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house,</a:t>
            </a:r>
            <a:r>
              <a:rPr/>
              <a:t> </a:t>
            </a:r>
            <a:r>
              <a:rPr/>
              <a:t>y</a:t>
            </a:r>
            <a:r>
              <a:rPr/>
              <a:t> </a:t>
            </a:r>
            <a:r>
              <a:rPr/>
              <a:t>representing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price,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symbol</a:t>
            </a:r>
            <a:r>
              <a:rPr/>
              <a:t> </a:t>
            </a:r>
            <a:r>
              <a:rPr/>
              <a:t>representing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bedrooms.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72</a:t>
            </a:fld>
            <a:endParaRPr lang="en-US"/>
          </a:p>
        </p:txBody>
      </p:sp>
    </p:spTree>
  </p:cSld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</a:t>
            </a:r>
            <a:r>
              <a:rPr/>
              <a:t> </a:t>
            </a:r>
            <a:r>
              <a:rPr/>
              <a:t>Python,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shape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vary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levels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particular</a:t>
            </a:r>
            <a:r>
              <a:rPr/>
              <a:t> </a:t>
            </a:r>
            <a:r>
              <a:rPr/>
              <a:t>variable,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specify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encode</a:t>
            </a:r>
            <a:r>
              <a:rPr/>
              <a:t> </a:t>
            </a:r>
            <a:r>
              <a:rPr/>
              <a:t>function.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Python</a:t>
            </a:r>
            <a:r>
              <a:rPr/>
              <a:t> </a:t>
            </a:r>
            <a:r>
              <a:rPr/>
              <a:t>program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variables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mapped.</a:t>
            </a:r>
            <a:r>
              <a:rPr/>
              <a:t> </a:t>
            </a:r>
            <a:r>
              <a:rPr/>
              <a:t>Age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mapped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X</a:t>
            </a:r>
            <a:r>
              <a:rPr/>
              <a:t> </a:t>
            </a:r>
            <a:r>
              <a:rPr/>
              <a:t>location,</a:t>
            </a:r>
            <a:r>
              <a:rPr/>
              <a:t> </a:t>
            </a:r>
            <a:r>
              <a:rPr/>
              <a:t>Price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mapped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Y</a:t>
            </a:r>
            <a:r>
              <a:rPr/>
              <a:t> </a:t>
            </a:r>
            <a:r>
              <a:rPr/>
              <a:t>location,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Bedrooms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mapped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various</a:t>
            </a:r>
            <a:r>
              <a:rPr/>
              <a:t> </a:t>
            </a:r>
            <a:r>
              <a:rPr/>
              <a:t>shapes.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Bedrooms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continuous</a:t>
            </a:r>
            <a:r>
              <a:rPr/>
              <a:t> </a:t>
            </a:r>
            <a:r>
              <a:rPr/>
              <a:t>scale,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tell</a:t>
            </a:r>
            <a:r>
              <a:rPr/>
              <a:t> </a:t>
            </a:r>
            <a:r>
              <a:rPr/>
              <a:t>Python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treat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were</a:t>
            </a:r>
            <a:r>
              <a:rPr/>
              <a:t> </a:t>
            </a:r>
            <a:r>
              <a:rPr/>
              <a:t>nominal.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73</a:t>
            </a:fld>
            <a:endParaRPr lang="en-US"/>
          </a:p>
        </p:txBody>
      </p:sp>
    </p:spTree>
  </p:cSld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plot</a:t>
            </a:r>
            <a:r>
              <a:rPr/>
              <a:t> </a:t>
            </a:r>
            <a:r>
              <a:rPr/>
              <a:t>looks</a:t>
            </a:r>
            <a:r>
              <a:rPr/>
              <a:t> </a:t>
            </a:r>
            <a:r>
              <a:rPr/>
              <a:t>like.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terrible</a:t>
            </a:r>
            <a:r>
              <a:rPr/>
              <a:t> </a:t>
            </a:r>
            <a:r>
              <a:rPr/>
              <a:t>mix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shapes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obvious</a:t>
            </a:r>
            <a:r>
              <a:rPr/>
              <a:t> </a:t>
            </a:r>
            <a:r>
              <a:rPr/>
              <a:t>pattern.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74</a:t>
            </a:fld>
            <a:endParaRPr lang="en-US"/>
          </a:p>
        </p:txBody>
      </p:sp>
    </p:spTree>
  </p:cSld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code.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shape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point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dependent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variable,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specify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inside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aes</a:t>
            </a:r>
            <a:r>
              <a:rPr/>
              <a:t> </a:t>
            </a:r>
            <a:r>
              <a:rPr/>
              <a:t>function.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could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defined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inside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existing</a:t>
            </a:r>
            <a:r>
              <a:rPr/>
              <a:t> </a:t>
            </a:r>
            <a:r>
              <a:rPr/>
              <a:t>aes</a:t>
            </a:r>
            <a:r>
              <a:rPr/>
              <a:t> </a:t>
            </a:r>
            <a:r>
              <a:rPr/>
              <a:t>function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code,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add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aes</a:t>
            </a:r>
            <a:r>
              <a:rPr/>
              <a:t> </a:t>
            </a:r>
            <a:r>
              <a:rPr/>
              <a:t>function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geom_point</a:t>
            </a:r>
            <a:r>
              <a:rPr/>
              <a:t> </a:t>
            </a:r>
            <a:r>
              <a:rPr/>
              <a:t>function.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second</a:t>
            </a:r>
            <a:r>
              <a:rPr/>
              <a:t> </a:t>
            </a:r>
            <a:r>
              <a:rPr/>
              <a:t>option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makes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bit</a:t>
            </a:r>
            <a:r>
              <a:rPr/>
              <a:t> </a:t>
            </a:r>
            <a:r>
              <a:rPr/>
              <a:t>easier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read.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Bedrooms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numeric,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default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treated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continuous</a:t>
            </a:r>
            <a:r>
              <a:rPr/>
              <a:t> </a:t>
            </a:r>
            <a:r>
              <a:rPr/>
              <a:t>variable.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convert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nominal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factor</a:t>
            </a:r>
            <a:r>
              <a:rPr/>
              <a:t> </a:t>
            </a:r>
            <a:r>
              <a:rPr/>
              <a:t>function.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75</a:t>
            </a:fld>
            <a:endParaRPr lang="en-US"/>
          </a:p>
        </p:txBody>
      </p:sp>
    </p:spTree>
  </p:cSld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graph</a:t>
            </a:r>
            <a:r>
              <a:rPr/>
              <a:t> </a:t>
            </a:r>
            <a:r>
              <a:rPr/>
              <a:t>looks</a:t>
            </a:r>
            <a:r>
              <a:rPr/>
              <a:t> </a:t>
            </a:r>
            <a:r>
              <a:rPr/>
              <a:t>like.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particularly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graph.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confusing,</a:t>
            </a:r>
            <a:r>
              <a:rPr/>
              <a:t> </a:t>
            </a:r>
            <a:r>
              <a:rPr/>
              <a:t>especially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overprinting.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76</a:t>
            </a:fld>
            <a:endParaRPr lang="en-US"/>
          </a:p>
        </p:txBody>
      </p:sp>
    </p:spTree>
  </p:cSld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steps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Tableau.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revert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earlier</a:t>
            </a:r>
            <a:r>
              <a:rPr/>
              <a:t> </a:t>
            </a:r>
            <a:r>
              <a:rPr/>
              <a:t>scatterplot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Age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Column</a:t>
            </a:r>
            <a:r>
              <a:rPr/>
              <a:t> </a:t>
            </a:r>
            <a:r>
              <a:rPr/>
              <a:t>fields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Price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Rows</a:t>
            </a:r>
            <a:r>
              <a:rPr/>
              <a:t> </a:t>
            </a:r>
            <a:r>
              <a:rPr/>
              <a:t>field.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drag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drop</a:t>
            </a:r>
            <a:r>
              <a:rPr/>
              <a:t> </a:t>
            </a:r>
            <a:r>
              <a:rPr/>
              <a:t>Bedrooms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top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Shape</a:t>
            </a:r>
            <a:r>
              <a:rPr/>
              <a:t> </a:t>
            </a:r>
            <a:r>
              <a:rPr/>
              <a:t>icon.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SUM(Bedrooms)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Dimension</a:t>
            </a:r>
            <a:r>
              <a:rPr/>
              <a:t> </a:t>
            </a:r>
            <a:r>
              <a:rPr/>
              <a:t>Categorical.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77</a:t>
            </a:fld>
            <a:endParaRPr lang="en-US"/>
          </a:p>
        </p:txBody>
      </p:sp>
    </p:spTree>
  </p:cSld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size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point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represent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third</a:t>
            </a:r>
            <a:r>
              <a:rPr/>
              <a:t> </a:t>
            </a:r>
            <a:r>
              <a:rPr/>
              <a:t>dimension.</a:t>
            </a:r>
            <a:r>
              <a:rPr/>
              <a:t> </a:t>
            </a: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plot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larger</a:t>
            </a:r>
            <a:r>
              <a:rPr/>
              <a:t> </a:t>
            </a:r>
            <a:r>
              <a:rPr/>
              <a:t>house,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house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living</a:t>
            </a:r>
            <a:r>
              <a:rPr/>
              <a:t> </a:t>
            </a:r>
            <a:r>
              <a:rPr/>
              <a:t>area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big</a:t>
            </a:r>
            <a:r>
              <a:rPr/>
              <a:t> </a:t>
            </a:r>
            <a:r>
              <a:rPr/>
              <a:t>circle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house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less</a:t>
            </a:r>
            <a:r>
              <a:rPr/>
              <a:t> </a:t>
            </a:r>
            <a:r>
              <a:rPr/>
              <a:t>living</a:t>
            </a:r>
            <a:r>
              <a:rPr/>
              <a:t> </a:t>
            </a:r>
            <a:r>
              <a:rPr/>
              <a:t>area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small</a:t>
            </a:r>
            <a:r>
              <a:rPr/>
              <a:t> </a:t>
            </a:r>
            <a:r>
              <a:rPr/>
              <a:t>circle.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78</a:t>
            </a:fld>
            <a:endParaRPr lang="en-US"/>
          </a:p>
        </p:txBody>
      </p:sp>
    </p:spTree>
  </p:cSld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Revisit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scatterplot.</a:t>
            </a:r>
            <a:r>
              <a:rPr/>
              <a:t> </a:t>
            </a:r>
            <a:r>
              <a:rPr/>
              <a:t>Draw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plot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x</a:t>
            </a:r>
            <a:r>
              <a:rPr/>
              <a:t> </a:t>
            </a:r>
            <a:r>
              <a:rPr/>
              <a:t>representing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age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house,</a:t>
            </a:r>
            <a:r>
              <a:rPr/>
              <a:t> </a:t>
            </a:r>
            <a:r>
              <a:rPr/>
              <a:t>y</a:t>
            </a:r>
            <a:r>
              <a:rPr/>
              <a:t> </a:t>
            </a:r>
            <a:r>
              <a:rPr/>
              <a:t>representing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price,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size</a:t>
            </a:r>
            <a:r>
              <a:rPr/>
              <a:t> </a:t>
            </a:r>
            <a:r>
              <a:rPr/>
              <a:t>representing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living</a:t>
            </a:r>
            <a:r>
              <a:rPr/>
              <a:t> </a:t>
            </a:r>
            <a:r>
              <a:rPr/>
              <a:t>area.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79</a:t>
            </a:fld>
            <a:endParaRPr lang="en-US"/>
          </a:p>
        </p:txBody>
      </p:sp>
    </p:spTree>
  </p:cSld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For</a:t>
            </a:r>
            <a:r>
              <a:rPr/>
              <a:t> </a:t>
            </a:r>
            <a:r>
              <a:rPr/>
              <a:t>Altair/Python,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define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associated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size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encode</a:t>
            </a:r>
            <a:r>
              <a:rPr/>
              <a:t> </a:t>
            </a:r>
            <a:r>
              <a:rPr/>
              <a:t>function.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80</a:t>
            </a:fld>
            <a:endParaRPr lang="en-US"/>
          </a:p>
        </p:txBody>
      </p:sp>
    </p:spTree>
  </p:cSld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plot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jumble,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notice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high</a:t>
            </a:r>
            <a:r>
              <a:rPr/>
              <a:t> </a:t>
            </a:r>
            <a:r>
              <a:rPr/>
              <a:t>prices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large</a:t>
            </a:r>
            <a:r>
              <a:rPr/>
              <a:t> </a:t>
            </a:r>
            <a:r>
              <a:rPr/>
              <a:t>circles,</a:t>
            </a:r>
            <a:r>
              <a:rPr/>
              <a:t> </a:t>
            </a:r>
            <a:r>
              <a:rPr/>
              <a:t>meaning</a:t>
            </a:r>
            <a:r>
              <a:rPr/>
              <a:t> </a:t>
            </a:r>
            <a:r>
              <a:rPr/>
              <a:t>spacious</a:t>
            </a:r>
            <a:r>
              <a:rPr/>
              <a:t> </a:t>
            </a:r>
            <a:r>
              <a:rPr/>
              <a:t>houses.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81</a:t>
            </a:fld>
            <a:endParaRPr lang="en-US"/>
          </a:p>
        </p:txBody>
      </p:sp>
    </p:spTree>
  </p:cSld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download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create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simple</a:t>
            </a:r>
            <a:r>
              <a:rPr/>
              <a:t> </a:t>
            </a:r>
            <a:r>
              <a:rPr/>
              <a:t>scatterplot.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adapt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names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files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directories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stored.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9</a:t>
            </a:fld>
            <a:endParaRPr lang="en-US"/>
          </a:p>
        </p:txBody>
      </p:sp>
    </p:spTree>
  </p:cSld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With</a:t>
            </a:r>
            <a:r>
              <a:rPr/>
              <a:t> </a:t>
            </a:r>
            <a:r>
              <a:rPr/>
              <a:t>R,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put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associated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size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aes</a:t>
            </a:r>
            <a:r>
              <a:rPr/>
              <a:t> </a:t>
            </a:r>
            <a:r>
              <a:rPr/>
              <a:t>function.</a:t>
            </a:r>
            <a:r>
              <a:rPr/>
              <a:t> </a:t>
            </a:r>
            <a:r>
              <a:rPr/>
              <a:t>Here,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placed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particular</a:t>
            </a:r>
            <a:r>
              <a:rPr/>
              <a:t> </a:t>
            </a:r>
            <a:r>
              <a:rPr/>
              <a:t>aes</a:t>
            </a:r>
            <a:r>
              <a:rPr/>
              <a:t> </a:t>
            </a:r>
            <a:r>
              <a:rPr/>
              <a:t>function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geom_point</a:t>
            </a:r>
            <a:r>
              <a:rPr/>
              <a:t> </a:t>
            </a:r>
            <a:r>
              <a:rPr/>
              <a:t>function,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okay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specify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part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earlier</a:t>
            </a:r>
            <a:r>
              <a:rPr/>
              <a:t> </a:t>
            </a:r>
            <a:r>
              <a:rPr/>
              <a:t>aes</a:t>
            </a:r>
            <a:r>
              <a:rPr/>
              <a:t> </a:t>
            </a:r>
            <a:r>
              <a:rPr/>
              <a:t>function</a:t>
            </a:r>
            <a:r>
              <a:rPr/>
              <a:t> </a:t>
            </a:r>
            <a:r>
              <a:rPr/>
              <a:t>inside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ggplot</a:t>
            </a:r>
            <a:r>
              <a:rPr/>
              <a:t> </a:t>
            </a:r>
            <a:r>
              <a:rPr/>
              <a:t>function.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82</a:t>
            </a:fld>
            <a:endParaRPr lang="en-US"/>
          </a:p>
        </p:txBody>
      </p:sp>
    </p:spTree>
  </p:cSld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plot</a:t>
            </a:r>
            <a:r>
              <a:rPr/>
              <a:t> </a:t>
            </a:r>
            <a:r>
              <a:rPr/>
              <a:t>shows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pattern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earlier.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spacious</a:t>
            </a:r>
            <a:r>
              <a:rPr/>
              <a:t> </a:t>
            </a:r>
            <a:r>
              <a:rPr/>
              <a:t>houses</a:t>
            </a:r>
            <a:r>
              <a:rPr/>
              <a:t> </a:t>
            </a:r>
            <a:r>
              <a:rPr/>
              <a:t>tend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clustered</a:t>
            </a:r>
            <a:r>
              <a:rPr/>
              <a:t> </a:t>
            </a:r>
            <a:r>
              <a:rPr/>
              <a:t>near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top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graph,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expensive</a:t>
            </a:r>
            <a:r>
              <a:rPr/>
              <a:t> </a:t>
            </a:r>
            <a:r>
              <a:rPr/>
              <a:t>part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graph.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83</a:t>
            </a:fld>
            <a:endParaRPr lang="en-US"/>
          </a:p>
        </p:txBody>
      </p:sp>
    </p:spTree>
  </p:cSld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</a:t>
            </a:r>
            <a:r>
              <a:rPr/>
              <a:t> </a:t>
            </a:r>
            <a:r>
              <a:rPr/>
              <a:t>Tableau,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drag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drop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Living.Area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Size</a:t>
            </a:r>
            <a:r>
              <a:rPr/>
              <a:t> </a:t>
            </a:r>
            <a:r>
              <a:rPr/>
              <a:t>icon.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results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pretty</a:t>
            </a:r>
            <a:r>
              <a:rPr/>
              <a:t> </a:t>
            </a:r>
            <a:r>
              <a:rPr/>
              <a:t>much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84</a:t>
            </a:fld>
            <a:endParaRPr lang="en-US"/>
          </a:p>
        </p:txBody>
      </p:sp>
    </p:spTree>
  </p:cSld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plot</a:t>
            </a:r>
            <a:r>
              <a:rPr/>
              <a:t> </a:t>
            </a:r>
            <a:r>
              <a:rPr/>
              <a:t>shows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blue</a:t>
            </a:r>
            <a:r>
              <a:rPr/>
              <a:t> </a:t>
            </a:r>
            <a:r>
              <a:rPr/>
              <a:t>point</a:t>
            </a:r>
            <a:r>
              <a:rPr/>
              <a:t> </a:t>
            </a:r>
            <a:r>
              <a:rPr/>
              <a:t>representing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four</a:t>
            </a:r>
            <a:r>
              <a:rPr/>
              <a:t> </a:t>
            </a:r>
            <a:r>
              <a:rPr/>
              <a:t>bathroom</a:t>
            </a:r>
            <a:r>
              <a:rPr/>
              <a:t> </a:t>
            </a:r>
            <a:r>
              <a:rPr/>
              <a:t>house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upper</a:t>
            </a:r>
            <a:r>
              <a:rPr/>
              <a:t> </a:t>
            </a:r>
            <a:r>
              <a:rPr/>
              <a:t>left</a:t>
            </a:r>
            <a:r>
              <a:rPr/>
              <a:t> </a:t>
            </a:r>
            <a:r>
              <a:rPr/>
              <a:t>corner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orange</a:t>
            </a:r>
            <a:r>
              <a:rPr/>
              <a:t> </a:t>
            </a:r>
            <a:r>
              <a:rPr/>
              <a:t>point</a:t>
            </a:r>
            <a:r>
              <a:rPr/>
              <a:t> </a:t>
            </a:r>
            <a:r>
              <a:rPr/>
              <a:t>representing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bathroom</a:t>
            </a:r>
            <a:r>
              <a:rPr/>
              <a:t> </a:t>
            </a:r>
            <a:r>
              <a:rPr/>
              <a:t>house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lower</a:t>
            </a:r>
            <a:r>
              <a:rPr/>
              <a:t> </a:t>
            </a:r>
            <a:r>
              <a:rPr/>
              <a:t>right</a:t>
            </a:r>
            <a:r>
              <a:rPr/>
              <a:t> </a:t>
            </a:r>
            <a:r>
              <a:rPr/>
              <a:t>corner.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85</a:t>
            </a:fld>
            <a:endParaRPr lang="en-US"/>
          </a:p>
        </p:txBody>
      </p:sp>
    </p:spTree>
  </p:cSld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Notice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legend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changed.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graphic</a:t>
            </a:r>
            <a:r>
              <a:rPr/>
              <a:t> </a:t>
            </a:r>
            <a:r>
              <a:rPr/>
              <a:t>packages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set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discrete,</a:t>
            </a:r>
            <a:r>
              <a:rPr/>
              <a:t> </a:t>
            </a:r>
            <a:r>
              <a:rPr/>
              <a:t>easily</a:t>
            </a:r>
            <a:r>
              <a:rPr/>
              <a:t> </a:t>
            </a:r>
            <a:r>
              <a:rPr/>
              <a:t>distinguishable</a:t>
            </a:r>
            <a:r>
              <a:rPr/>
              <a:t> </a:t>
            </a:r>
            <a:r>
              <a:rPr/>
              <a:t>colors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categorical</a:t>
            </a:r>
            <a:r>
              <a:rPr/>
              <a:t> </a:t>
            </a:r>
            <a:r>
              <a:rPr/>
              <a:t>data.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continuous</a:t>
            </a:r>
            <a:r>
              <a:rPr/>
              <a:t> </a:t>
            </a:r>
            <a:r>
              <a:rPr/>
              <a:t>data,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graphic</a:t>
            </a:r>
            <a:r>
              <a:rPr/>
              <a:t> </a:t>
            </a:r>
            <a:r>
              <a:rPr/>
              <a:t>packages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gradient.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86</a:t>
            </a:fld>
            <a:endParaRPr lang="en-US"/>
          </a:p>
        </p:txBody>
      </p:sp>
    </p:spTree>
  </p:cSld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Revisit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scatterplot.</a:t>
            </a:r>
            <a:r>
              <a:rPr/>
              <a:t> </a:t>
            </a:r>
            <a:r>
              <a:rPr/>
              <a:t>Draw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plot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x</a:t>
            </a:r>
            <a:r>
              <a:rPr/>
              <a:t> </a:t>
            </a:r>
            <a:r>
              <a:rPr/>
              <a:t>representing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age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house,</a:t>
            </a:r>
            <a:r>
              <a:rPr/>
              <a:t> </a:t>
            </a:r>
            <a:r>
              <a:rPr/>
              <a:t>y</a:t>
            </a:r>
            <a:r>
              <a:rPr/>
              <a:t> </a:t>
            </a:r>
            <a:r>
              <a:rPr/>
              <a:t>representing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price,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color</a:t>
            </a:r>
            <a:r>
              <a:rPr/>
              <a:t> </a:t>
            </a:r>
            <a:r>
              <a:rPr/>
              <a:t>representing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bathrooms.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87</a:t>
            </a:fld>
            <a:endParaRPr lang="en-US"/>
          </a:p>
        </p:txBody>
      </p:sp>
    </p:spTree>
  </p:cSld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</a:t>
            </a:r>
            <a:r>
              <a:rPr/>
              <a:t> </a:t>
            </a:r>
            <a:r>
              <a:rPr/>
              <a:t>Altair/Python,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associated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colors</a:t>
            </a:r>
            <a:r>
              <a:rPr/>
              <a:t> </a:t>
            </a:r>
            <a:r>
              <a:rPr/>
              <a:t>goes</a:t>
            </a:r>
            <a:r>
              <a:rPr/>
              <a:t> </a:t>
            </a:r>
            <a:r>
              <a:rPr/>
              <a:t>inside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encode</a:t>
            </a:r>
            <a:r>
              <a:rPr/>
              <a:t> </a:t>
            </a:r>
            <a:r>
              <a:rPr/>
              <a:t>function.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88</a:t>
            </a:fld>
            <a:endParaRPr lang="en-US"/>
          </a:p>
        </p:txBody>
      </p:sp>
    </p:spTree>
  </p:cSld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Notice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Altair/Python</a:t>
            </a:r>
            <a:r>
              <a:rPr/>
              <a:t> </a:t>
            </a:r>
            <a:r>
              <a:rPr/>
              <a:t>used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gradient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colors.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good</a:t>
            </a:r>
            <a:r>
              <a:rPr/>
              <a:t> </a:t>
            </a:r>
            <a:r>
              <a:rPr/>
              <a:t>choice.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darker</a:t>
            </a:r>
            <a:r>
              <a:rPr/>
              <a:t> </a:t>
            </a:r>
            <a:r>
              <a:rPr/>
              <a:t>colors,</a:t>
            </a:r>
            <a:r>
              <a:rPr/>
              <a:t> </a:t>
            </a:r>
            <a:r>
              <a:rPr/>
              <a:t>associated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larger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bathrooms</a:t>
            </a:r>
            <a:r>
              <a:rPr/>
              <a:t> </a:t>
            </a:r>
            <a:r>
              <a:rPr/>
              <a:t>cluster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left.</a:t>
            </a:r>
            <a:r>
              <a:rPr/>
              <a:t> </a:t>
            </a:r>
            <a:r>
              <a:rPr/>
              <a:t>Newer</a:t>
            </a:r>
            <a:r>
              <a:rPr/>
              <a:t> </a:t>
            </a:r>
            <a:r>
              <a:rPr/>
              <a:t>houses</a:t>
            </a:r>
            <a:r>
              <a:rPr/>
              <a:t> </a:t>
            </a:r>
            <a:r>
              <a:rPr/>
              <a:t>tend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bathrooms.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89</a:t>
            </a:fld>
            <a:endParaRPr lang="en-US"/>
          </a:p>
        </p:txBody>
      </p:sp>
    </p:spTree>
  </p:cSld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color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defined</a:t>
            </a:r>
            <a:r>
              <a:rPr/>
              <a:t> </a:t>
            </a:r>
            <a:r>
              <a:rPr/>
              <a:t>inside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aes</a:t>
            </a:r>
            <a:r>
              <a:rPr/>
              <a:t> </a:t>
            </a:r>
            <a:r>
              <a:rPr/>
              <a:t>function.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90</a:t>
            </a:fld>
            <a:endParaRPr lang="en-US"/>
          </a:p>
        </p:txBody>
      </p:sp>
    </p:spTree>
  </p:cSld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</a:t>
            </a:r>
            <a:r>
              <a:rPr/>
              <a:t> </a:t>
            </a:r>
            <a:r>
              <a:rPr/>
              <a:t>deliberately</a:t>
            </a:r>
            <a:r>
              <a:rPr/>
              <a:t> </a:t>
            </a:r>
            <a:r>
              <a:rPr/>
              <a:t>defined</a:t>
            </a:r>
            <a:r>
              <a:rPr/>
              <a:t> </a:t>
            </a:r>
            <a:r>
              <a:rPr/>
              <a:t>Baths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categorical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factor</a:t>
            </a:r>
            <a:r>
              <a:rPr/>
              <a:t> </a:t>
            </a:r>
            <a:r>
              <a:rPr/>
              <a:t>function,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notice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discrete</a:t>
            </a:r>
            <a:r>
              <a:rPr/>
              <a:t> </a:t>
            </a:r>
            <a:r>
              <a:rPr/>
              <a:t>colors</a:t>
            </a:r>
            <a:r>
              <a:rPr/>
              <a:t> </a:t>
            </a:r>
            <a:r>
              <a:rPr/>
              <a:t>again</a:t>
            </a:r>
            <a:r>
              <a:rPr/>
              <a:t> </a:t>
            </a:r>
            <a:r>
              <a:rPr/>
              <a:t>rather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gradient.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91</a:t>
            </a:fld>
            <a:endParaRPr lang="en-US"/>
          </a:p>
        </p:txBody>
      </p:sp>
    </p:spTree>
  </p:cSld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See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graph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looks</a:t>
            </a:r>
            <a:r>
              <a:rPr/>
              <a:t> </a:t>
            </a:r>
            <a:r>
              <a:rPr/>
              <a:t>something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this.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graph</a:t>
            </a:r>
            <a:r>
              <a:rPr/>
              <a:t> </a:t>
            </a:r>
            <a:r>
              <a:rPr/>
              <a:t>uses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colors,</a:t>
            </a:r>
            <a:r>
              <a:rPr/>
              <a:t> </a:t>
            </a:r>
            <a:r>
              <a:rPr/>
              <a:t>scaling,</a:t>
            </a:r>
            <a:r>
              <a:rPr/>
              <a:t> </a:t>
            </a:r>
            <a:r>
              <a:rPr/>
              <a:t>etc.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worry.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know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point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produce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sort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reasonable</a:t>
            </a:r>
            <a:r>
              <a:rPr/>
              <a:t> </a:t>
            </a:r>
            <a:r>
              <a:rPr/>
              <a:t>graph.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10</a:t>
            </a:fld>
            <a:endParaRPr lang="en-US"/>
          </a:p>
        </p:txBody>
      </p:sp>
    </p:spTree>
  </p:cSld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</a:t>
            </a:r>
            <a:r>
              <a:rPr/>
              <a:t> </a:t>
            </a:r>
            <a:r>
              <a:rPr/>
              <a:t>deliberately</a:t>
            </a:r>
            <a:r>
              <a:rPr/>
              <a:t> </a:t>
            </a:r>
            <a:r>
              <a:rPr/>
              <a:t>defined</a:t>
            </a:r>
            <a:r>
              <a:rPr/>
              <a:t> </a:t>
            </a:r>
            <a:r>
              <a:rPr/>
              <a:t>Baths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Dimension</a:t>
            </a:r>
            <a:r>
              <a:rPr/>
              <a:t> </a:t>
            </a:r>
            <a:r>
              <a:rPr/>
              <a:t>Categorical</a:t>
            </a:r>
            <a:r>
              <a:rPr/>
              <a:t> </a:t>
            </a:r>
            <a:r>
              <a:rPr/>
              <a:t>(blue</a:t>
            </a:r>
            <a:r>
              <a:rPr/>
              <a:t> </a:t>
            </a:r>
            <a:r>
              <a:rPr/>
              <a:t>pill)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show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contrast.</a:t>
            </a:r>
            <a:r>
              <a:rPr/>
              <a:t> </a:t>
            </a:r>
            <a:r>
              <a:rPr/>
              <a:t>Notice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colors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discrete</a:t>
            </a:r>
            <a:r>
              <a:rPr/>
              <a:t> </a:t>
            </a:r>
            <a:r>
              <a:rPr/>
              <a:t>well</a:t>
            </a:r>
            <a:r>
              <a:rPr/>
              <a:t> </a:t>
            </a:r>
            <a:r>
              <a:rPr/>
              <a:t>separated</a:t>
            </a:r>
            <a:r>
              <a:rPr/>
              <a:t> </a:t>
            </a:r>
            <a:r>
              <a:rPr/>
              <a:t>values.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92</a:t>
            </a:fld>
            <a:endParaRPr lang="en-US"/>
          </a:p>
        </p:txBody>
      </p:sp>
    </p:spTree>
  </p:cSld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Pat</a:t>
            </a:r>
            <a:r>
              <a:rPr/>
              <a:t> </a:t>
            </a:r>
            <a:r>
              <a:rPr/>
              <a:t>yourself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back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you’ve</a:t>
            </a:r>
            <a:r>
              <a:rPr/>
              <a:t> </a:t>
            </a:r>
            <a:r>
              <a:rPr/>
              <a:t>alredy</a:t>
            </a:r>
            <a:r>
              <a:rPr/>
              <a:t> </a:t>
            </a:r>
            <a:r>
              <a:rPr/>
              <a:t>learned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lot.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know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assign</a:t>
            </a:r>
            <a:r>
              <a:rPr/>
              <a:t> </a:t>
            </a:r>
            <a:r>
              <a:rPr/>
              <a:t>variables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x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y</a:t>
            </a:r>
            <a:r>
              <a:rPr/>
              <a:t> </a:t>
            </a:r>
            <a:r>
              <a:rPr/>
              <a:t>positions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graph.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appears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points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graph.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include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third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graph,</a:t>
            </a:r>
            <a:r>
              <a:rPr/>
              <a:t> </a:t>
            </a:r>
            <a:r>
              <a:rPr/>
              <a:t>represented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shape,</a:t>
            </a:r>
            <a:r>
              <a:rPr/>
              <a:t> </a:t>
            </a:r>
            <a:r>
              <a:rPr/>
              <a:t>size,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color.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93</a:t>
            </a:fld>
            <a:endParaRPr lang="en-US"/>
          </a:p>
        </p:txBody>
      </p:sp>
    </p:spTree>
  </p:cSld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general</a:t>
            </a:r>
            <a:r>
              <a:rPr/>
              <a:t> </a:t>
            </a:r>
            <a:r>
              <a:rPr/>
              <a:t>recommendations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scatterplots.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First,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data,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scatterplot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large</a:t>
            </a:r>
            <a:r>
              <a:rPr/>
              <a:t> </a:t>
            </a:r>
            <a:r>
              <a:rPr/>
              <a:t>black</a:t>
            </a:r>
            <a:r>
              <a:rPr/>
              <a:t> </a:t>
            </a:r>
            <a:r>
              <a:rPr/>
              <a:t>blob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corner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graph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few</a:t>
            </a:r>
            <a:r>
              <a:rPr/>
              <a:t> </a:t>
            </a:r>
            <a:r>
              <a:rPr/>
              <a:t>stgray</a:t>
            </a:r>
            <a:r>
              <a:rPr/>
              <a:t> </a:t>
            </a:r>
            <a:r>
              <a:rPr/>
              <a:t>points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corners.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large</a:t>
            </a:r>
            <a:r>
              <a:rPr/>
              <a:t> </a:t>
            </a:r>
            <a:r>
              <a:rPr/>
              <a:t>elliptical</a:t>
            </a:r>
            <a:r>
              <a:rPr/>
              <a:t> </a:t>
            </a:r>
            <a:r>
              <a:rPr/>
              <a:t>blob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center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graph.</a:t>
            </a:r>
            <a:r>
              <a:rPr/>
              <a:t> </a:t>
            </a:r>
            <a:r>
              <a:rPr/>
              <a:t>Either</a:t>
            </a:r>
            <a:r>
              <a:rPr/>
              <a:t> </a:t>
            </a:r>
            <a:r>
              <a:rPr/>
              <a:t>way,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several</a:t>
            </a:r>
            <a:r>
              <a:rPr/>
              <a:t> </a:t>
            </a:r>
            <a:r>
              <a:rPr/>
              <a:t>strategies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help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patterns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otherwise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lost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overprinting.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Another</a:t>
            </a:r>
            <a:r>
              <a:rPr/>
              <a:t> </a:t>
            </a:r>
            <a:r>
              <a:rPr/>
              <a:t>important</a:t>
            </a:r>
            <a:r>
              <a:rPr/>
              <a:t> </a:t>
            </a:r>
            <a:r>
              <a:rPr/>
              <a:t>lesson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let</a:t>
            </a:r>
            <a:r>
              <a:rPr/>
              <a:t> </a:t>
            </a:r>
            <a:r>
              <a:rPr/>
              <a:t>both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size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shape</a:t>
            </a:r>
            <a:r>
              <a:rPr/>
              <a:t> </a:t>
            </a:r>
            <a:r>
              <a:rPr/>
              <a:t>aesthetic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vary</a:t>
            </a:r>
            <a:r>
              <a:rPr/>
              <a:t> </a:t>
            </a:r>
            <a:r>
              <a:rPr/>
              <a:t>within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graph.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time,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sometimes</a:t>
            </a:r>
            <a:r>
              <a:rPr/>
              <a:t> </a:t>
            </a:r>
            <a:r>
              <a:rPr/>
              <a:t>double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aesthetics,</a:t>
            </a:r>
            <a:r>
              <a:rPr/>
              <a:t> </a:t>
            </a:r>
            <a:r>
              <a:rPr/>
              <a:t>letting</a:t>
            </a:r>
            <a:r>
              <a:rPr/>
              <a:t> </a:t>
            </a:r>
            <a:r>
              <a:rPr/>
              <a:t>both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shape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color,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example,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both</a:t>
            </a:r>
            <a:r>
              <a:rPr/>
              <a:t> </a:t>
            </a:r>
            <a:r>
              <a:rPr/>
              <a:t>represent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variable.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important</a:t>
            </a:r>
            <a:r>
              <a:rPr/>
              <a:t> </a:t>
            </a:r>
            <a:r>
              <a:rPr/>
              <a:t>issue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shape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useful</a:t>
            </a:r>
            <a:r>
              <a:rPr/>
              <a:t> </a:t>
            </a:r>
            <a:r>
              <a:rPr/>
              <a:t>aesthetic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categorical</a:t>
            </a:r>
            <a:r>
              <a:rPr/>
              <a:t> </a:t>
            </a:r>
            <a:r>
              <a:rPr/>
              <a:t>data,</a:t>
            </a:r>
            <a:r>
              <a:rPr/>
              <a:t> </a:t>
            </a:r>
            <a:r>
              <a:rPr/>
              <a:t>while</a:t>
            </a:r>
            <a:r>
              <a:rPr/>
              <a:t> </a:t>
            </a:r>
            <a:r>
              <a:rPr/>
              <a:t>size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good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continuous</a:t>
            </a:r>
            <a:r>
              <a:rPr/>
              <a:t> </a:t>
            </a:r>
            <a:r>
              <a:rPr/>
              <a:t>variables.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94</a:t>
            </a:fld>
            <a:endParaRPr lang="en-US"/>
          </a:p>
        </p:txBody>
      </p:sp>
    </p:spTree>
  </p:cSld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plots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drawn</a:t>
            </a:r>
            <a:r>
              <a:rPr/>
              <a:t> </a:t>
            </a:r>
            <a:r>
              <a:rPr/>
              <a:t>tend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difficulty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overprinting.</a:t>
            </a:r>
            <a:r>
              <a:rPr/>
              <a:t> </a:t>
            </a:r>
            <a:r>
              <a:rPr/>
              <a:t>Too</a:t>
            </a:r>
            <a:r>
              <a:rPr/>
              <a:t> </a:t>
            </a:r>
            <a:r>
              <a:rPr/>
              <a:t>many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points</a:t>
            </a:r>
            <a:r>
              <a:rPr/>
              <a:t> </a:t>
            </a:r>
            <a:r>
              <a:rPr/>
              <a:t>crammed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small</a:t>
            </a:r>
            <a:r>
              <a:rPr/>
              <a:t> </a:t>
            </a:r>
            <a:r>
              <a:rPr/>
              <a:t>area</a:t>
            </a:r>
            <a:r>
              <a:rPr/>
              <a:t> </a:t>
            </a:r>
            <a:r>
              <a:rPr/>
              <a:t>produces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large</a:t>
            </a:r>
            <a:r>
              <a:rPr/>
              <a:t> </a:t>
            </a:r>
            <a:r>
              <a:rPr/>
              <a:t>solid</a:t>
            </a:r>
            <a:r>
              <a:rPr/>
              <a:t> </a:t>
            </a:r>
            <a:r>
              <a:rPr/>
              <a:t>blob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hard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interpret.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four</a:t>
            </a:r>
            <a:r>
              <a:rPr/>
              <a:t> </a:t>
            </a:r>
            <a:r>
              <a:rPr/>
              <a:t>possible</a:t>
            </a:r>
            <a:r>
              <a:rPr/>
              <a:t> </a:t>
            </a:r>
            <a:r>
              <a:rPr/>
              <a:t>solutions:</a:t>
            </a:r>
            <a:r>
              <a:rPr/>
              <a:t> </a:t>
            </a:r>
            <a:r>
              <a:rPr/>
              <a:t>open</a:t>
            </a:r>
            <a:r>
              <a:rPr/>
              <a:t> </a:t>
            </a:r>
            <a:r>
              <a:rPr/>
              <a:t>symbols,</a:t>
            </a:r>
            <a:r>
              <a:rPr/>
              <a:t> </a:t>
            </a:r>
            <a:r>
              <a:rPr/>
              <a:t>small</a:t>
            </a:r>
            <a:r>
              <a:rPr/>
              <a:t> </a:t>
            </a:r>
            <a:r>
              <a:rPr/>
              <a:t>points,</a:t>
            </a:r>
            <a:r>
              <a:rPr/>
              <a:t> </a:t>
            </a:r>
            <a:r>
              <a:rPr/>
              <a:t>opacity,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log</a:t>
            </a:r>
            <a:r>
              <a:rPr/>
              <a:t> </a:t>
            </a:r>
            <a:r>
              <a:rPr/>
              <a:t>scale.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95</a:t>
            </a:fld>
            <a:endParaRPr lang="en-US"/>
          </a:p>
        </p:txBody>
      </p:sp>
    </p:spTree>
  </p:cSld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Open</a:t>
            </a:r>
            <a:r>
              <a:rPr/>
              <a:t> </a:t>
            </a:r>
            <a:r>
              <a:rPr/>
              <a:t>symbols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less</a:t>
            </a:r>
            <a:r>
              <a:rPr/>
              <a:t> </a:t>
            </a:r>
            <a:r>
              <a:rPr/>
              <a:t>trouble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overprinting.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less</a:t>
            </a:r>
            <a:r>
              <a:rPr/>
              <a:t> </a:t>
            </a:r>
            <a:r>
              <a:rPr/>
              <a:t>ink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easier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disentanlge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partially</a:t>
            </a:r>
            <a:r>
              <a:rPr/>
              <a:t> </a:t>
            </a:r>
            <a:r>
              <a:rPr/>
              <a:t>overlapping</a:t>
            </a:r>
            <a:r>
              <a:rPr/>
              <a:t> </a:t>
            </a:r>
            <a:r>
              <a:rPr/>
              <a:t>symbols.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96</a:t>
            </a:fld>
            <a:endParaRPr lang="en-US"/>
          </a:p>
        </p:txBody>
      </p:sp>
    </p:spTree>
  </p:cSld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Smaller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points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less</a:t>
            </a:r>
            <a:r>
              <a:rPr/>
              <a:t> </a:t>
            </a:r>
            <a:r>
              <a:rPr/>
              <a:t>trouble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overprinting.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97</a:t>
            </a:fld>
            <a:endParaRPr lang="en-US"/>
          </a:p>
        </p:txBody>
      </p:sp>
    </p:spTree>
  </p:cSld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points</a:t>
            </a:r>
            <a:r>
              <a:rPr/>
              <a:t> </a:t>
            </a:r>
            <a:r>
              <a:rPr/>
              <a:t>somewhat</a:t>
            </a:r>
            <a:r>
              <a:rPr/>
              <a:t> </a:t>
            </a:r>
            <a:r>
              <a:rPr/>
              <a:t>translucent,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behind</a:t>
            </a:r>
            <a:r>
              <a:rPr/>
              <a:t> </a:t>
            </a:r>
            <a:r>
              <a:rPr/>
              <a:t>it,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prevents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massive</a:t>
            </a:r>
            <a:r>
              <a:rPr/>
              <a:t> </a:t>
            </a:r>
            <a:r>
              <a:rPr/>
              <a:t>black</a:t>
            </a:r>
            <a:r>
              <a:rPr/>
              <a:t> </a:t>
            </a:r>
            <a:r>
              <a:rPr/>
              <a:t>blob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forming.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experiement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level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translucence.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98</a:t>
            </a:fld>
            <a:endParaRPr lang="en-US"/>
          </a:p>
        </p:txBody>
      </p:sp>
    </p:spTree>
  </p:cSld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log</a:t>
            </a:r>
            <a:r>
              <a:rPr/>
              <a:t> </a:t>
            </a:r>
            <a:r>
              <a:rPr/>
              <a:t>function</a:t>
            </a:r>
            <a:r>
              <a:rPr/>
              <a:t> </a:t>
            </a:r>
            <a:r>
              <a:rPr/>
              <a:t>stretches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small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squeeze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large</a:t>
            </a:r>
            <a:r>
              <a:rPr/>
              <a:t> </a:t>
            </a:r>
            <a:r>
              <a:rPr/>
              <a:t>values.</a:t>
            </a:r>
            <a:r>
              <a:rPr/>
              <a:t> </a:t>
            </a:r>
            <a:r>
              <a:rPr/>
              <a:t>Here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log</a:t>
            </a:r>
            <a:r>
              <a:rPr/>
              <a:t> </a:t>
            </a:r>
            <a:r>
              <a:rPr/>
              <a:t>scale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used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x-axis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points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piled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top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another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left</a:t>
            </a:r>
            <a:r>
              <a:rPr/>
              <a:t> </a:t>
            </a:r>
            <a:r>
              <a:rPr/>
              <a:t>side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graph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stretched</a:t>
            </a:r>
            <a:r>
              <a:rPr/>
              <a:t> </a:t>
            </a:r>
            <a:r>
              <a:rPr/>
              <a:t>apart.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outlying</a:t>
            </a:r>
            <a:r>
              <a:rPr/>
              <a:t> </a:t>
            </a:r>
            <a:r>
              <a:rPr/>
              <a:t>points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right,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very,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old</a:t>
            </a:r>
            <a:r>
              <a:rPr/>
              <a:t> </a:t>
            </a:r>
            <a:r>
              <a:rPr/>
              <a:t>houses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fairly</a:t>
            </a:r>
            <a:r>
              <a:rPr/>
              <a:t> </a:t>
            </a:r>
            <a:r>
              <a:rPr/>
              <a:t>rare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waste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space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far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numerous</a:t>
            </a:r>
            <a:r>
              <a:rPr/>
              <a:t> </a:t>
            </a:r>
            <a:r>
              <a:rPr/>
              <a:t>new</a:t>
            </a:r>
            <a:r>
              <a:rPr/>
              <a:t> </a:t>
            </a:r>
            <a:r>
              <a:rPr/>
              <a:t>houses.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log</a:t>
            </a:r>
            <a:r>
              <a:rPr/>
              <a:t> </a:t>
            </a:r>
            <a:r>
              <a:rPr/>
              <a:t>squeezes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few</a:t>
            </a:r>
            <a:r>
              <a:rPr/>
              <a:t> </a:t>
            </a:r>
            <a:r>
              <a:rPr/>
              <a:t>old</a:t>
            </a:r>
            <a:r>
              <a:rPr/>
              <a:t> </a:t>
            </a:r>
            <a:r>
              <a:rPr/>
              <a:t>houses</a:t>
            </a:r>
            <a:r>
              <a:rPr/>
              <a:t> </a:t>
            </a:r>
            <a:r>
              <a:rPr/>
              <a:t>together.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points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evenly</a:t>
            </a:r>
            <a:r>
              <a:rPr/>
              <a:t> </a:t>
            </a:r>
            <a:r>
              <a:rPr/>
              <a:t>distributed</a:t>
            </a:r>
            <a:r>
              <a:rPr/>
              <a:t> </a:t>
            </a:r>
            <a:r>
              <a:rPr/>
              <a:t>across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x-axis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log</a:t>
            </a:r>
            <a:r>
              <a:rPr/>
              <a:t> </a:t>
            </a:r>
            <a:r>
              <a:rPr/>
              <a:t>scale,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details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less</a:t>
            </a:r>
            <a:r>
              <a:rPr/>
              <a:t> </a:t>
            </a:r>
            <a:r>
              <a:rPr/>
              <a:t>overprinting.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It</a:t>
            </a:r>
            <a:r>
              <a:rPr/>
              <a:t> </a:t>
            </a:r>
            <a:r>
              <a:rPr/>
              <a:t>doesn’t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perfectly,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sometimes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log</a:t>
            </a:r>
            <a:r>
              <a:rPr/>
              <a:t> </a:t>
            </a:r>
            <a:r>
              <a:rPr/>
              <a:t>scale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jumping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frying</a:t>
            </a:r>
            <a:r>
              <a:rPr/>
              <a:t> </a:t>
            </a:r>
            <a:r>
              <a:rPr/>
              <a:t>pan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fire.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easy</a:t>
            </a:r>
            <a:r>
              <a:rPr/>
              <a:t> </a:t>
            </a:r>
            <a:r>
              <a:rPr/>
              <a:t>enough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try,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heck!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99</a:t>
            </a:fld>
            <a:endParaRPr lang="en-US"/>
          </a:p>
        </p:txBody>
      </p:sp>
    </p:spTree>
  </p:cSld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Sometimes</a:t>
            </a:r>
            <a:r>
              <a:rPr/>
              <a:t> </a:t>
            </a:r>
            <a:r>
              <a:rPr/>
              <a:t>less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more,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especially</a:t>
            </a:r>
            <a:r>
              <a:rPr/>
              <a:t> </a:t>
            </a:r>
            <a:r>
              <a:rPr/>
              <a:t>true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colors.</a:t>
            </a:r>
            <a:r>
              <a:rPr/>
              <a:t> </a:t>
            </a:r>
            <a:r>
              <a:rPr/>
              <a:t>Rather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assign</a:t>
            </a:r>
            <a:r>
              <a:rPr/>
              <a:t> </a:t>
            </a:r>
            <a:r>
              <a:rPr/>
              <a:t>eight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colors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eight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bathrooms,</a:t>
            </a:r>
            <a:r>
              <a:rPr/>
              <a:t> </a:t>
            </a:r>
            <a:r>
              <a:rPr/>
              <a:t>why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colors.</a:t>
            </a:r>
            <a:r>
              <a:rPr/>
              <a:t> </a:t>
            </a:r>
            <a:r>
              <a:rPr/>
              <a:t>Red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small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bathrooms</a:t>
            </a:r>
            <a:r>
              <a:rPr/>
              <a:t> </a:t>
            </a:r>
            <a:r>
              <a:rPr/>
              <a:t>(1.5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less)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blue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large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bathrooms</a:t>
            </a:r>
            <a:r>
              <a:rPr/>
              <a:t> </a:t>
            </a:r>
            <a:r>
              <a:rPr/>
              <a:t>(2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more).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Sure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losing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information,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increasing</a:t>
            </a:r>
            <a:r>
              <a:rPr/>
              <a:t> </a:t>
            </a:r>
            <a:r>
              <a:rPr/>
              <a:t>clarity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pattern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compensates.</a:t>
            </a:r>
            <a:r>
              <a:rPr/>
              <a:t> </a:t>
            </a:r>
            <a:r>
              <a:rPr/>
              <a:t>Note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deliberately</a:t>
            </a:r>
            <a:r>
              <a:rPr/>
              <a:t> </a:t>
            </a:r>
            <a:r>
              <a:rPr/>
              <a:t>included</a:t>
            </a:r>
            <a:r>
              <a:rPr/>
              <a:t> </a:t>
            </a:r>
            <a:r>
              <a:rPr/>
              <a:t>redundant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legend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better</a:t>
            </a:r>
            <a:r>
              <a:rPr/>
              <a:t> </a:t>
            </a:r>
            <a:r>
              <a:rPr/>
              <a:t>emphasize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choice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made.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recommend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final</a:t>
            </a:r>
            <a:r>
              <a:rPr/>
              <a:t> </a:t>
            </a:r>
            <a:r>
              <a:rPr/>
              <a:t>graph.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101</a:t>
            </a:fld>
            <a:endParaRPr lang="en-US"/>
          </a:p>
        </p:txBody>
      </p:sp>
    </p:spTree>
  </p:cSld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It’s</a:t>
            </a:r>
            <a:r>
              <a:rPr/>
              <a:t> </a:t>
            </a:r>
            <a:r>
              <a:rPr/>
              <a:t>okay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map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single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aesthetic.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fact,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often</a:t>
            </a:r>
            <a:r>
              <a:rPr/>
              <a:t> </a:t>
            </a:r>
            <a:r>
              <a:rPr/>
              <a:t>helps</a:t>
            </a:r>
            <a:r>
              <a:rPr/>
              <a:t> </a:t>
            </a:r>
            <a:r>
              <a:rPr/>
              <a:t>emphasize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variable.</a:t>
            </a:r>
            <a:r>
              <a:rPr/>
              <a:t> </a:t>
            </a:r>
            <a:r>
              <a:rPr/>
              <a:t>Here,</a:t>
            </a:r>
            <a:r>
              <a:rPr/>
              <a:t> </a:t>
            </a:r>
            <a:r>
              <a:rPr/>
              <a:t>both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shape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color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associated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bathrooms.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makes</a:t>
            </a:r>
            <a:r>
              <a:rPr/>
              <a:t> </a:t>
            </a:r>
            <a:r>
              <a:rPr/>
              <a:t>things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bit</a:t>
            </a:r>
            <a:r>
              <a:rPr/>
              <a:t> </a:t>
            </a:r>
            <a:r>
              <a:rPr/>
              <a:t>easier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pick</a:t>
            </a:r>
            <a:r>
              <a:rPr/>
              <a:t> </a:t>
            </a:r>
            <a:r>
              <a:rPr/>
              <a:t>out.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102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9.xml" /><Relationship Id="rId3" Type="http://schemas.openxmlformats.org/officeDocument/2006/relationships/image" Target="../media/image3.png" /></Relationships>
</file>

<file path=ppt/slides/_rels/slide10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0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98.xml" /><Relationship Id="rId3" Type="http://schemas.openxmlformats.org/officeDocument/2006/relationships/image" Target="../media/image58.png" /></Relationships>
</file>

<file path=ppt/slides/_rels/slide10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99.xml" /><Relationship Id="rId3" Type="http://schemas.openxmlformats.org/officeDocument/2006/relationships/image" Target="../media/image59.png" /></Relationships>
</file>

<file path=ppt/slides/_rels/slide10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00.xml" /><Relationship Id="rId3" Type="http://schemas.openxmlformats.org/officeDocument/2006/relationships/image" Target="../media/image60.png" /></Relationships>
</file>

<file path=ppt/slides/_rels/slide10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01.xml" /><Relationship Id="rId3" Type="http://schemas.openxmlformats.org/officeDocument/2006/relationships/image" Target="../media/image61.png" /></Relationships>
</file>

<file path=ppt/slides/_rels/slide10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0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02.xml" /></Relationships>
</file>

<file path=ppt/slides/_rels/slide10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03.xml" /></Relationships>
</file>

<file path=ppt/slides/_rels/slide10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04.xml" /></Relationships>
</file>

<file path=ppt/slides/_rels/slide10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05.xml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0.xml" /></Relationships>
</file>

<file path=ppt/slides/_rels/slide1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06.xml" /></Relationships>
</file>

<file path=ppt/slides/_rels/slide1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07.xml" /><Relationship Id="rId3" Type="http://schemas.openxmlformats.org/officeDocument/2006/relationships/hyperlink" Target="http://www.statsci.org/data/general/sleep.html" TargetMode="External" /><Relationship Id="rId4" Type="http://schemas.openxmlformats.org/officeDocument/2006/relationships/hyperlink" Target="http://www.statsci.org/data/general/sleep.txt" TargetMode="External" /></Relationships>
</file>

<file path=ppt/slides/_rels/slide1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08.xml" /><Relationship Id="rId3" Type="http://schemas.openxmlformats.org/officeDocument/2006/relationships/image" Target="../media/image62.png" /></Relationships>
</file>

<file path=ppt/slides/_rels/slide1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09.xml" /><Relationship Id="rId3" Type="http://schemas.openxmlformats.org/officeDocument/2006/relationships/image" Target="../media/image63.png" /></Relationships>
</file>

<file path=ppt/slides/_rels/slide1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1.xml" /><Relationship Id="rId3" Type="http://schemas.openxmlformats.org/officeDocument/2006/relationships/image" Target="../media/image4.png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2.xml" /><Relationship Id="rId3" Type="http://schemas.openxmlformats.org/officeDocument/2006/relationships/image" Target="../media/image5.png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3.xml" /><Relationship Id="rId3" Type="http://schemas.openxmlformats.org/officeDocument/2006/relationships/image" Target="../media/image6.png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4.xml" /><Relationship Id="rId3" Type="http://schemas.openxmlformats.org/officeDocument/2006/relationships/image" Target="../media/image7.png" />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5.xml" /><Relationship Id="rId3" Type="http://schemas.openxmlformats.org/officeDocument/2006/relationships/image" Target="../media/image8.png" />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6.xml" /><Relationship Id="rId3" Type="http://schemas.openxmlformats.org/officeDocument/2006/relationships/image" Target="../media/image9.png" />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7.xml" /><Relationship Id="rId3" Type="http://schemas.openxmlformats.org/officeDocument/2006/relationships/image" Target="../media/image10.png" />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8.xml" /><Relationship Id="rId3" Type="http://schemas.openxmlformats.org/officeDocument/2006/relationships/image" Target="../media/image11.png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9.xml" /><Relationship Id="rId3" Type="http://schemas.openxmlformats.org/officeDocument/2006/relationships/hyperlink" Target="https://www.nytimes.com/interactive/2017/09/22/climate/arctic-sea-ice-shrinking-trend-watch.html" TargetMode="External" /><Relationship Id="rId4" Type="http://schemas.openxmlformats.org/officeDocument/2006/relationships/hyperlink" Target="https://www.nytimes.com/interactive/2019/06/12/opinion/facebook-google-privacy-policies.html" TargetMode="External" /><Relationship Id="rId5" Type="http://schemas.openxmlformats.org/officeDocument/2006/relationships/hyperlink" Target="https://nytimes.com/2019/08/21/upshot/medicine-family-friendly-profession-women.html" TargetMode="External" />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0.xml" /><Relationship Id="rId3" Type="http://schemas.openxmlformats.org/officeDocument/2006/relationships/image" Target="../media/image12.png" />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1.xml" /><Relationship Id="rId3" Type="http://schemas.openxmlformats.org/officeDocument/2006/relationships/image" Target="../media/image13.png" />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2.xml" /><Relationship Id="rId3" Type="http://schemas.openxmlformats.org/officeDocument/2006/relationships/image" Target="../media/image14.png" />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3.xml" />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4.xml" /><Relationship Id="rId3" Type="http://schemas.openxmlformats.org/officeDocument/2006/relationships/image" Target="../media/image15.png" />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5.xml" /><Relationship Id="rId3" Type="http://schemas.openxmlformats.org/officeDocument/2006/relationships/image" Target="../media/image16.png" />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6.xml" /><Relationship Id="rId3" Type="http://schemas.openxmlformats.org/officeDocument/2006/relationships/image" Target="../media/image17.png" />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7.xml" />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8.xml" /><Relationship Id="rId3" Type="http://schemas.openxmlformats.org/officeDocument/2006/relationships/image" Target="../media/image18.png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.xml" />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9.xml" /><Relationship Id="rId3" Type="http://schemas.openxmlformats.org/officeDocument/2006/relationships/image" Target="../media/image19.png" />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0.xml" /><Relationship Id="rId3" Type="http://schemas.openxmlformats.org/officeDocument/2006/relationships/image" Target="../media/image20.png" />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1.xml" /><Relationship Id="rId3" Type="http://schemas.openxmlformats.org/officeDocument/2006/relationships/image" Target="../media/image21.png" />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2.xml" /><Relationship Id="rId3" Type="http://schemas.openxmlformats.org/officeDocument/2006/relationships/image" Target="../media/image22.png" />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3.xml" /><Relationship Id="rId3" Type="http://schemas.openxmlformats.org/officeDocument/2006/relationships/image" Target="../media/image23.png" />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4.xml" /><Relationship Id="rId3" Type="http://schemas.openxmlformats.org/officeDocument/2006/relationships/image" Target="../media/image24.png" />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5.xml" />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6.xml" /><Relationship Id="rId3" Type="http://schemas.openxmlformats.org/officeDocument/2006/relationships/image" Target="../media/image25.png" />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7.xml" /><Relationship Id="rId3" Type="http://schemas.openxmlformats.org/officeDocument/2006/relationships/image" Target="../media/image26.png" />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8.xml" /><Relationship Id="rId3" Type="http://schemas.openxmlformats.org/officeDocument/2006/relationships/image" Target="../media/image27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.xml" />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9.xml" /><Relationship Id="rId3" Type="http://schemas.openxmlformats.org/officeDocument/2006/relationships/image" Target="../media/image28.png" />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0.xml" /><Relationship Id="rId3" Type="http://schemas.openxmlformats.org/officeDocument/2006/relationships/image" Target="../media/image29.png" />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1.xml" />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2.xml" />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3.xml" />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4.xml" />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5.xml" /><Relationship Id="rId3" Type="http://schemas.openxmlformats.org/officeDocument/2006/relationships/image" Target="../media/image30.png" /></Relationships>
</file>

<file path=ppt/slides/_rels/slide4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6.xml" /></Relationships>
</file>

<file path=ppt/slides/_rels/slide4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7.xml" /></Relationships>
</file>

<file path=ppt/slides/_rels/slide4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8.xml" /><Relationship Id="rId3" Type="http://schemas.openxmlformats.org/officeDocument/2006/relationships/image" Target="../media/image31.png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.xml" /></Relationships>
</file>

<file path=ppt/slides/_rels/slide5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9.xml" /></Relationships>
</file>

<file path=ppt/slides/_rels/slide5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50.xml" /></Relationships>
</file>

<file path=ppt/slides/_rels/slide5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51.xml" /></Relationships>
</file>

<file path=ppt/slides/_rels/slide5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52.xml" /><Relationship Id="rId3" Type="http://schemas.openxmlformats.org/officeDocument/2006/relationships/image" Target="../media/image32.png" /></Relationships>
</file>

<file path=ppt/slides/_rels/slide5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53.xml" /></Relationships>
</file>

<file path=ppt/slides/_rels/slide5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54.xml" /></Relationships>
</file>

<file path=ppt/slides/_rels/slide5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55.xml" /></Relationships>
</file>

<file path=ppt/slides/_rels/slide5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56.xml" /></Relationships>
</file>

<file path=ppt/slides/_rels/slide5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57.xml" /></Relationships>
</file>

<file path=ppt/slides/_rels/slide5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58.xml" /><Relationship Id="rId3" Type="http://schemas.openxmlformats.org/officeDocument/2006/relationships/image" Target="../media/image33.png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5.xml" /><Relationship Id="rId3" Type="http://schemas.openxmlformats.org/officeDocument/2006/relationships/hyperlink" Target="https://dasl.datadescription.com/" TargetMode="External" /><Relationship Id="rId4" Type="http://schemas.openxmlformats.org/officeDocument/2006/relationships/image" Target="../media/image1.png" /></Relationships>
</file>

<file path=ppt/slides/_rels/slide6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59.xml" /></Relationships>
</file>

<file path=ppt/slides/_rels/slide6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60.xml" /><Relationship Id="rId3" Type="http://schemas.openxmlformats.org/officeDocument/2006/relationships/image" Target="../media/image34.png" /></Relationships>
</file>

<file path=ppt/slides/_rels/slide6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5.png" /></Relationships>
</file>

<file path=ppt/slides/_rels/slide6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61.xml" /><Relationship Id="rId3" Type="http://schemas.openxmlformats.org/officeDocument/2006/relationships/image" Target="../media/image36.png" /></Relationships>
</file>

<file path=ppt/slides/_rels/slide6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62.xml" /><Relationship Id="rId3" Type="http://schemas.openxmlformats.org/officeDocument/2006/relationships/image" Target="../media/image37.png" /></Relationships>
</file>

<file path=ppt/slides/_rels/slide6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63.xml" /></Relationships>
</file>

<file path=ppt/slides/_rels/slide6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64.xml" /></Relationships>
</file>

<file path=ppt/slides/_rels/slide6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65.xml" /><Relationship Id="rId3" Type="http://schemas.openxmlformats.org/officeDocument/2006/relationships/image" Target="../media/image38.png" /></Relationships>
</file>

<file path=ppt/slides/_rels/slide6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66.xml" /></Relationships>
</file>

<file path=ppt/slides/_rels/slide6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67.xml" /><Relationship Id="rId3" Type="http://schemas.openxmlformats.org/officeDocument/2006/relationships/image" Target="../media/image39.png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6.xml" /><Relationship Id="rId3" Type="http://schemas.openxmlformats.org/officeDocument/2006/relationships/image" Target="../media/image2.png" /></Relationships>
</file>

<file path=ppt/slides/_rels/slide7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68.xml" /><Relationship Id="rId3" Type="http://schemas.openxmlformats.org/officeDocument/2006/relationships/image" Target="../media/image40.png" /></Relationships>
</file>

<file path=ppt/slides/_rels/slide7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69.xml" /><Relationship Id="rId3" Type="http://schemas.openxmlformats.org/officeDocument/2006/relationships/image" Target="../media/image41.png" /></Relationships>
</file>

<file path=ppt/slides/_rels/slide7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70.xml" /></Relationships>
</file>

<file path=ppt/slides/_rels/slide7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71.xml" /></Relationships>
</file>

<file path=ppt/slides/_rels/slide7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72.xml" /><Relationship Id="rId3" Type="http://schemas.openxmlformats.org/officeDocument/2006/relationships/image" Target="../media/image42.png" /></Relationships>
</file>

<file path=ppt/slides/_rels/slide7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73.xml" /></Relationships>
</file>

<file path=ppt/slides/_rels/slide7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74.xml" /><Relationship Id="rId3" Type="http://schemas.openxmlformats.org/officeDocument/2006/relationships/image" Target="../media/image43.png" /></Relationships>
</file>

<file path=ppt/slides/_rels/slide7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75.xml" /><Relationship Id="rId3" Type="http://schemas.openxmlformats.org/officeDocument/2006/relationships/image" Target="../media/image44.png" /></Relationships>
</file>

<file path=ppt/slides/_rels/slide7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76.xml" /><Relationship Id="rId3" Type="http://schemas.openxmlformats.org/officeDocument/2006/relationships/image" Target="../media/image45.png" /></Relationships>
</file>

<file path=ppt/slides/_rels/slide7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77.xm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7.xml" /></Relationships>
</file>

<file path=ppt/slides/_rels/slide8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78.xml" /></Relationships>
</file>

<file path=ppt/slides/_rels/slide8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79.xml" /><Relationship Id="rId3" Type="http://schemas.openxmlformats.org/officeDocument/2006/relationships/image" Target="../media/image46.png" /></Relationships>
</file>

<file path=ppt/slides/_rels/slide8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80.xml" /></Relationships>
</file>

<file path=ppt/slides/_rels/slide8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81.xml" /><Relationship Id="rId3" Type="http://schemas.openxmlformats.org/officeDocument/2006/relationships/image" Target="../media/image47.png" /></Relationships>
</file>

<file path=ppt/slides/_rels/slide8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82.xml" /><Relationship Id="rId3" Type="http://schemas.openxmlformats.org/officeDocument/2006/relationships/image" Target="../media/image48.png" /></Relationships>
</file>

<file path=ppt/slides/_rels/slide8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83.xml" /><Relationship Id="rId3" Type="http://schemas.openxmlformats.org/officeDocument/2006/relationships/image" Target="../media/image49.png" /></Relationships>
</file>

<file path=ppt/slides/_rels/slide8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84.xml" /><Relationship Id="rId3" Type="http://schemas.openxmlformats.org/officeDocument/2006/relationships/image" Target="../media/image50.png" /></Relationships>
</file>

<file path=ppt/slides/_rels/slide8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85.xml" /></Relationships>
</file>

<file path=ppt/slides/_rels/slide8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86.xml" /></Relationships>
</file>

<file path=ppt/slides/_rels/slide8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87.xml" /><Relationship Id="rId3" Type="http://schemas.openxmlformats.org/officeDocument/2006/relationships/image" Target="../media/image51.png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8.xml" /></Relationships>
</file>

<file path=ppt/slides/_rels/slide9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88.xml" /></Relationships>
</file>

<file path=ppt/slides/_rels/slide9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89.xml" /><Relationship Id="rId3" Type="http://schemas.openxmlformats.org/officeDocument/2006/relationships/image" Target="../media/image52.png" /></Relationships>
</file>

<file path=ppt/slides/_rels/slide9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90.xml" /><Relationship Id="rId3" Type="http://schemas.openxmlformats.org/officeDocument/2006/relationships/image" Target="../media/image53.png" /></Relationships>
</file>

<file path=ppt/slides/_rels/slide9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91.xml" /></Relationships>
</file>

<file path=ppt/slides/_rels/slide9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92.xml" /></Relationships>
</file>

<file path=ppt/slides/_rels/slide9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93.xml" /></Relationships>
</file>

<file path=ppt/slides/_rels/slide9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94.xml" /><Relationship Id="rId3" Type="http://schemas.openxmlformats.org/officeDocument/2006/relationships/image" Target="../media/image54.png" /></Relationships>
</file>

<file path=ppt/slides/_rels/slide9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95.xml" /><Relationship Id="rId3" Type="http://schemas.openxmlformats.org/officeDocument/2006/relationships/image" Target="../media/image55.png" /></Relationships>
</file>

<file path=ppt/slides/_rels/slide9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96.xml" /><Relationship Id="rId3" Type="http://schemas.openxmlformats.org/officeDocument/2006/relationships/image" Target="../media/image56.png" /></Relationships>
</file>

<file path=ppt/slides/_rels/slide9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97.xml" /><Relationship Id="rId3" Type="http://schemas.openxmlformats.org/officeDocument/2006/relationships/image" Target="../media/image57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Data</a:t>
            </a:r>
            <a:r>
              <a:rPr/>
              <a:t> </a:t>
            </a:r>
            <a:r>
              <a:rPr/>
              <a:t>visualization,</a:t>
            </a:r>
            <a:r>
              <a:rPr/>
              <a:t> </a:t>
            </a:r>
            <a:r>
              <a:rPr/>
              <a:t>scatterplots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Steve</a:t>
            </a:r>
            <a:r>
              <a:rPr/>
              <a:t> </a:t>
            </a:r>
            <a:r>
              <a:rPr/>
              <a:t>Simon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Created</a:t>
            </a:r>
            <a:r>
              <a:rPr/>
              <a:t> </a:t>
            </a:r>
            <a:r>
              <a:rPr/>
              <a:t>2019-08-16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Preparation,</a:t>
            </a:r>
            <a:r>
              <a:rPr/>
              <a:t> </a:t>
            </a:r>
            <a:r>
              <a:rPr/>
              <a:t>Python</a:t>
            </a:r>
            <a:r>
              <a:rPr/>
              <a:t> </a:t>
            </a:r>
            <a:r>
              <a:rPr/>
              <a:t>output</a:t>
            </a:r>
          </a:p>
        </p:txBody>
      </p:sp>
      <p:pic>
        <p:nvPicPr>
          <p:cNvPr descr="../images/python/basic-scatterplot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349500" y="1600200"/>
            <a:ext cx="44450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Basic</a:t>
            </a:r>
            <a:r>
              <a:rPr/>
              <a:t> </a:t>
            </a:r>
            <a:r>
              <a:rPr/>
              <a:t>scatterplot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Python</a:t>
            </a:r>
          </a:p>
        </p:txBody>
      </p:sp>
    </p:spTree>
  </p:cSld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Recommendations,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tips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Don’t try to squeeze in too much</a:t>
            </a:r>
          </a:p>
          <a:p>
            <a:pPr lvl="1"/>
            <a:r>
              <a:rPr/>
              <a:t>Double up to emphasize</a:t>
            </a:r>
          </a:p>
          <a:p>
            <a:pPr lvl="1"/>
            <a:r>
              <a:rPr/>
              <a:t>Shape is only good for categories</a:t>
            </a:r>
          </a:p>
          <a:p>
            <a:pPr lvl="1"/>
            <a:r>
              <a:rPr/>
              <a:t>Size is only good for continuous variables</a:t>
            </a:r>
          </a:p>
          <a:p>
            <a:pPr lvl="1"/>
            <a:r>
              <a:rPr/>
              <a:t>Shape and size don’t mix</a:t>
            </a:r>
          </a:p>
        </p:txBody>
      </p:sp>
    </p:spTree>
  </p:cSld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Recommendations,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try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squeeze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too</a:t>
            </a:r>
            <a:r>
              <a:rPr/>
              <a:t> </a:t>
            </a:r>
            <a:r>
              <a:rPr/>
              <a:t>much.</a:t>
            </a:r>
          </a:p>
        </p:txBody>
      </p:sp>
      <p:pic>
        <p:nvPicPr>
          <p:cNvPr descr="../images/r/point-aesthetics-color-3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565400" y="1600200"/>
            <a:ext cx="4013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Graph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colors</a:t>
            </a:r>
          </a:p>
        </p:txBody>
      </p:sp>
    </p:spTree>
  </p:cSld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Recommendations,</a:t>
            </a:r>
            <a:r>
              <a:rPr/>
              <a:t> </a:t>
            </a:r>
            <a:r>
              <a:rPr/>
              <a:t>Double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emphasize</a:t>
            </a:r>
          </a:p>
        </p:txBody>
      </p:sp>
      <p:pic>
        <p:nvPicPr>
          <p:cNvPr descr="../images/r/double-up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565400" y="1600200"/>
            <a:ext cx="4013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Graph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colors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shapes</a:t>
            </a:r>
          </a:p>
        </p:txBody>
      </p:sp>
    </p:spTree>
  </p:cSld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Recommendations,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shape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categorical</a:t>
            </a:r>
            <a:r>
              <a:rPr/>
              <a:t> </a:t>
            </a:r>
            <a:r>
              <a:rPr/>
              <a:t>variables</a:t>
            </a:r>
          </a:p>
        </p:txBody>
      </p:sp>
      <p:pic>
        <p:nvPicPr>
          <p:cNvPr descr="../images/r/shape-revisted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311400" y="1600200"/>
            <a:ext cx="4521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Recommendations,</a:t>
            </a:r>
            <a:r>
              <a:rPr/>
              <a:t> </a:t>
            </a:r>
            <a:r>
              <a:rPr/>
              <a:t>Shape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size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mix</a:t>
            </a:r>
          </a:p>
        </p:txBody>
      </p:sp>
      <p:pic>
        <p:nvPicPr>
          <p:cNvPr descr="../images/r/size-and-shape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311400" y="1600200"/>
            <a:ext cx="4521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Recommendations,</a:t>
            </a:r>
            <a:r>
              <a:rPr/>
              <a:t> </a:t>
            </a:r>
            <a:r>
              <a:rPr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Overprinting</a:t>
            </a:r>
          </a:p>
          <a:p>
            <a:pPr lvl="2"/>
            <a:r>
              <a:rPr/>
              <a:t>Open symbols</a:t>
            </a:r>
          </a:p>
          <a:p>
            <a:pPr lvl="2"/>
            <a:r>
              <a:rPr/>
              <a:t>Small points</a:t>
            </a:r>
          </a:p>
          <a:p>
            <a:pPr lvl="2"/>
            <a:r>
              <a:rPr/>
              <a:t>Opacity</a:t>
            </a:r>
          </a:p>
          <a:p>
            <a:pPr lvl="2"/>
            <a:r>
              <a:rPr/>
              <a:t>Log transformation</a:t>
            </a:r>
          </a:p>
          <a:p>
            <a:pPr lvl="1"/>
            <a:r>
              <a:rPr/>
              <a:t>Don’t try to squeeze in too much</a:t>
            </a:r>
          </a:p>
          <a:p>
            <a:pPr lvl="1"/>
            <a:r>
              <a:rPr/>
              <a:t>Double up to emphasize</a:t>
            </a:r>
          </a:p>
          <a:p>
            <a:pPr lvl="1"/>
            <a:r>
              <a:rPr/>
              <a:t>Shape is for categorical variables</a:t>
            </a:r>
          </a:p>
          <a:p>
            <a:pPr lvl="1"/>
            <a:r>
              <a:rPr/>
              <a:t>Size is for continuous variables</a:t>
            </a:r>
          </a:p>
        </p:txBody>
      </p:sp>
    </p:spTree>
  </p:cSld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Quick</a:t>
            </a:r>
            <a:r>
              <a:rPr/>
              <a:t> </a:t>
            </a:r>
            <a:r>
              <a:rPr/>
              <a:t>quiz</a:t>
            </a:r>
            <a:r>
              <a:rPr/>
              <a:t> </a:t>
            </a:r>
            <a:r>
              <a:rPr/>
              <a:t>(1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4)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Data visualization is a mapping of data to the visual aesthetics of geometries/marks. Some examples of visual aesthetics include (choose all that apply)</a:t>
            </a:r>
          </a:p>
          <a:p>
            <a:pPr lvl="1">
              <a:buAutoNum type="arabicPeriod"/>
            </a:pPr>
            <a:r>
              <a:rPr/>
              <a:t>Size</a:t>
            </a:r>
          </a:p>
          <a:p>
            <a:pPr lvl="1">
              <a:buAutoNum type="arabicPeriod"/>
            </a:pPr>
            <a:r>
              <a:rPr/>
              <a:t>Points</a:t>
            </a:r>
          </a:p>
          <a:p>
            <a:pPr lvl="1">
              <a:buAutoNum type="arabicPeriod"/>
            </a:pPr>
            <a:r>
              <a:rPr/>
              <a:t>Shapes</a:t>
            </a:r>
          </a:p>
        </p:txBody>
      </p:sp>
    </p:spTree>
  </p:cSld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Quick</a:t>
            </a:r>
            <a:r>
              <a:rPr/>
              <a:t> </a:t>
            </a:r>
            <a:r>
              <a:rPr/>
              <a:t>quiz</a:t>
            </a:r>
            <a:r>
              <a:rPr/>
              <a:t> </a:t>
            </a:r>
            <a:r>
              <a:rPr/>
              <a:t>(2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4)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 log transformation works by (choose the best answer)</a:t>
            </a:r>
          </a:p>
          <a:p>
            <a:pPr lvl="1">
              <a:buAutoNum type="arabicPeriod"/>
            </a:pPr>
            <a:r>
              <a:rPr/>
              <a:t>Stretching all data values equally.</a:t>
            </a:r>
          </a:p>
          <a:p>
            <a:pPr lvl="1">
              <a:buAutoNum type="arabicPeriod"/>
            </a:pPr>
            <a:r>
              <a:rPr/>
              <a:t>Stretching the small values and squeezing the large values.</a:t>
            </a:r>
          </a:p>
          <a:p>
            <a:pPr lvl="1">
              <a:buAutoNum type="arabicPeriod"/>
            </a:pPr>
            <a:r>
              <a:rPr/>
              <a:t>Stretching the large values and squeezing the small values.</a:t>
            </a:r>
          </a:p>
        </p:txBody>
      </p:sp>
    </p:spTree>
  </p:cSld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Quick</a:t>
            </a:r>
            <a:r>
              <a:rPr/>
              <a:t> </a:t>
            </a:r>
            <a:r>
              <a:rPr/>
              <a:t>quiz</a:t>
            </a:r>
            <a:r>
              <a:rPr/>
              <a:t> </a:t>
            </a:r>
            <a:r>
              <a:rPr/>
              <a:t>(3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4)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Strategies that can sometimes help when you have a lot of problems with overprinting include (choose all that apply)</a:t>
            </a:r>
          </a:p>
          <a:p>
            <a:pPr lvl="1">
              <a:buAutoNum type="arabicPeriod"/>
            </a:pPr>
            <a:r>
              <a:rPr/>
              <a:t>Using open circles</a:t>
            </a:r>
          </a:p>
          <a:p>
            <a:pPr lvl="1">
              <a:buAutoNum type="arabicPeriod"/>
            </a:pPr>
            <a:r>
              <a:rPr/>
              <a:t>Using large size points</a:t>
            </a:r>
          </a:p>
          <a:p>
            <a:pPr lvl="1">
              <a:buAutoNum type="arabicPeriod"/>
            </a:pPr>
            <a:r>
              <a:rPr/>
              <a:t>Using translucent points</a:t>
            </a:r>
          </a:p>
        </p:txBody>
      </p:sp>
    </p:spTree>
  </p:cSld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Quick</a:t>
            </a:r>
            <a:r>
              <a:rPr/>
              <a:t> </a:t>
            </a:r>
            <a:r>
              <a:rPr/>
              <a:t>quiz</a:t>
            </a:r>
            <a:r>
              <a:rPr/>
              <a:t> </a:t>
            </a:r>
            <a:r>
              <a:rPr/>
              <a:t>(4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4)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 two visual aesthetics that doen’t work well together are (choose the best answer)</a:t>
            </a:r>
          </a:p>
          <a:p>
            <a:pPr lvl="1">
              <a:buAutoNum type="arabicPeriod"/>
            </a:pPr>
            <a:r>
              <a:rPr/>
              <a:t>color and size</a:t>
            </a:r>
          </a:p>
          <a:p>
            <a:pPr lvl="1">
              <a:buAutoNum type="arabicPeriod"/>
            </a:pPr>
            <a:r>
              <a:rPr/>
              <a:t>color and shape</a:t>
            </a:r>
          </a:p>
          <a:p>
            <a:pPr lvl="1">
              <a:buAutoNum type="arabicPeriod"/>
            </a:pPr>
            <a:r>
              <a:rPr/>
              <a:t>size and shape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Preparation,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 is the R code that will download the data and create a simple scatterplot.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library(ggplot2)
saratoga_houses &lt;- read.csv("data/houses.csv")
ggplot(saratoga_houses, aes(x=Age, y=Price)) +
  geom_point()</a:t>
            </a:r>
          </a:p>
        </p:txBody>
      </p:sp>
    </p:spTree>
  </p:cSld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Graphs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news,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aesthetics?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What aesthetics (location, shape, size, color) are used?</a:t>
            </a:r>
          </a:p>
          <a:p>
            <a:pPr lvl="1"/>
            <a:r>
              <a:rPr/>
              <a:t>What aesthetics are not used?</a:t>
            </a:r>
          </a:p>
          <a:p>
            <a:pPr lvl="1"/>
            <a:r>
              <a:rPr/>
              <a:t>What variables are mapped to which aesthetics?</a:t>
            </a:r>
          </a:p>
        </p:txBody>
      </p:sp>
    </p:spTree>
  </p:cSld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Advanced</a:t>
            </a:r>
            <a:r>
              <a:rPr/>
              <a:t> </a:t>
            </a:r>
            <a:r>
              <a:rPr/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There is a second data set on sleep in mammals. You can find a brief description of this data set at</a:t>
            </a:r>
          </a:p>
          <a:p>
            <a:pPr lvl="2"/>
            <a:r>
              <a:rPr>
                <a:hlinkClick r:id="rId3"/>
              </a:rPr>
              <a:t>http://www.statsci.org/data/general/sleep.html</a:t>
            </a:r>
          </a:p>
          <a:p>
            <a:pPr lvl="1"/>
            <a:r>
              <a:rPr/>
              <a:t>You can download the actual data at</a:t>
            </a:r>
          </a:p>
          <a:p>
            <a:pPr lvl="2"/>
            <a:r>
              <a:rPr>
                <a:hlinkClick r:id="rId4"/>
              </a:rPr>
              <a:t>http://www.statsci.org/data/general/sleep.txt</a:t>
            </a:r>
          </a:p>
        </p:txBody>
      </p:sp>
    </p:spTree>
  </p:cSld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Data</a:t>
            </a:r>
            <a:r>
              <a:rPr/>
              <a:t> </a:t>
            </a:r>
            <a:r>
              <a:rPr/>
              <a:t>dictionary</a:t>
            </a:r>
          </a:p>
        </p:txBody>
      </p:sp>
      <p:pic>
        <p:nvPicPr>
          <p:cNvPr descr="../images/external/sleep-data-dictionary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717800" y="1600200"/>
            <a:ext cx="37084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Data</a:t>
            </a:r>
            <a:r>
              <a:rPr/>
              <a:t> </a:t>
            </a:r>
            <a:r>
              <a:rPr/>
              <a:t>dictionary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sleep</a:t>
            </a:r>
            <a:r>
              <a:rPr/>
              <a:t> </a:t>
            </a:r>
            <a:r>
              <a:rPr/>
              <a:t>file</a:t>
            </a:r>
          </a:p>
        </p:txBody>
      </p:sp>
    </p:spTree>
  </p:cSld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Advanced</a:t>
            </a:r>
            <a:r>
              <a:rPr/>
              <a:t> </a:t>
            </a:r>
            <a:r>
              <a:rPr/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There are some interesting relationships among the variables. Explore whatever strikes you as interesting. Some possibiilities include</a:t>
            </a:r>
          </a:p>
          <a:p>
            <a:pPr lvl="2"/>
            <a:r>
              <a:rPr/>
              <a:t>bodywt and predation</a:t>
            </a:r>
          </a:p>
          <a:p>
            <a:pPr lvl="2"/>
            <a:r>
              <a:rPr/>
              <a:t>gestation and lifespan</a:t>
            </a:r>
          </a:p>
          <a:p>
            <a:pPr lvl="2"/>
            <a:r>
              <a:rPr/>
              <a:t>exposure and totalsleep</a:t>
            </a:r>
          </a:p>
          <a:p>
            <a:pPr lvl="1"/>
            <a:r>
              <a:rPr/>
              <a:t>Draw a visualization</a:t>
            </a:r>
          </a:p>
          <a:p>
            <a:pPr lvl="2"/>
            <a:r>
              <a:rPr/>
              <a:t>illustrates an intersting interrelationships</a:t>
            </a:r>
          </a:p>
          <a:p>
            <a:pPr lvl="2"/>
            <a:r>
              <a:rPr/>
              <a:t>use a third variable for shape, size, or color</a:t>
            </a:r>
          </a:p>
        </p:txBody>
      </p:sp>
    </p:spTree>
  </p:cSld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Correlations</a:t>
            </a:r>
          </a:p>
        </p:txBody>
      </p:sp>
      <p:pic>
        <p:nvPicPr>
          <p:cNvPr descr="../images/external/sleep-correlations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57200" y="2794000"/>
            <a:ext cx="8229600" cy="1625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Correlation</a:t>
            </a:r>
            <a:r>
              <a:rPr/>
              <a:t> </a:t>
            </a:r>
            <a:r>
              <a:rPr/>
              <a:t>matrix</a:t>
            </a:r>
            <a:r>
              <a:rPr/>
              <a:t> </a:t>
            </a:r>
            <a:r>
              <a:rPr/>
              <a:t>among</a:t>
            </a:r>
            <a:r>
              <a:rPr/>
              <a:t> </a:t>
            </a:r>
            <a:r>
              <a:rPr/>
              <a:t>sleep</a:t>
            </a:r>
            <a:r>
              <a:rPr/>
              <a:t> </a:t>
            </a:r>
            <a:r>
              <a:rPr/>
              <a:t>variables</a:t>
            </a:r>
          </a:p>
        </p:txBody>
      </p:sp>
    </p:spTree>
  </p:cSld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“A mapping of data to the visual aesthetics of geometries/marks”</a:t>
            </a:r>
          </a:p>
          <a:p>
            <a:pPr lvl="2"/>
            <a:r>
              <a:rPr/>
              <a:t>Points are a type of geometry/mark</a:t>
            </a:r>
          </a:p>
          <a:p>
            <a:pPr lvl="2"/>
            <a:r>
              <a:rPr/>
              <a:t>Aesthetics for points include location, shape, size, color</a:t>
            </a:r>
          </a:p>
          <a:p>
            <a:pPr lvl="1"/>
            <a:r>
              <a:rPr/>
              <a:t>Basic tips</a:t>
            </a:r>
          </a:p>
          <a:p>
            <a:pPr lvl="2"/>
            <a:r>
              <a:rPr/>
              <a:t>Don’t try to squeeze in too much</a:t>
            </a:r>
          </a:p>
          <a:p>
            <a:pPr lvl="2"/>
            <a:r>
              <a:rPr/>
              <a:t>Double up to emphasize</a:t>
            </a:r>
          </a:p>
          <a:p>
            <a:pPr lvl="2"/>
            <a:r>
              <a:rPr/>
              <a:t>Shape is only good for categories</a:t>
            </a:r>
          </a:p>
          <a:p>
            <a:pPr lvl="2"/>
            <a:r>
              <a:rPr/>
              <a:t>Shape and size don’t mix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Preparation,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output</a:t>
            </a:r>
          </a:p>
        </p:txBody>
      </p:sp>
      <p:pic>
        <p:nvPicPr>
          <p:cNvPr descr="../images/r/simple-scatterplot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311400" y="1600200"/>
            <a:ext cx="4521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Preparation,</a:t>
            </a:r>
            <a:r>
              <a:rPr/>
              <a:t> </a:t>
            </a:r>
            <a:r>
              <a:rPr/>
              <a:t>Tableau</a:t>
            </a:r>
            <a:r>
              <a:rPr/>
              <a:t> </a:t>
            </a:r>
            <a:r>
              <a:rPr/>
              <a:t>Open</a:t>
            </a:r>
            <a:r>
              <a:rPr/>
              <a:t> </a:t>
            </a:r>
            <a:r>
              <a:rPr/>
              <a:t>dialog</a:t>
            </a:r>
            <a:r>
              <a:rPr/>
              <a:t> </a:t>
            </a:r>
            <a:r>
              <a:rPr/>
              <a:t>box</a:t>
            </a:r>
          </a:p>
        </p:txBody>
      </p:sp>
      <p:pic>
        <p:nvPicPr>
          <p:cNvPr descr="../images/tableau/main-screen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58800" y="1600200"/>
            <a:ext cx="80264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Screenshot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Tableau</a:t>
            </a:r>
            <a:r>
              <a:rPr/>
              <a:t> </a:t>
            </a:r>
            <a:r>
              <a:rPr/>
              <a:t>software,</a:t>
            </a:r>
            <a:r>
              <a:rPr/>
              <a:t> </a:t>
            </a:r>
            <a:r>
              <a:rPr/>
              <a:t>main</a:t>
            </a:r>
            <a:r>
              <a:rPr/>
              <a:t> </a:t>
            </a:r>
            <a:r>
              <a:rPr/>
              <a:t>screen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Preparation,</a:t>
            </a:r>
            <a:r>
              <a:rPr/>
              <a:t> </a:t>
            </a:r>
            <a:r>
              <a:rPr/>
              <a:t>Tableau,</a:t>
            </a:r>
            <a:r>
              <a:rPr/>
              <a:t> </a:t>
            </a:r>
            <a:r>
              <a:rPr/>
              <a:t>Select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file</a:t>
            </a:r>
          </a:p>
        </p:txBody>
      </p:sp>
      <p:pic>
        <p:nvPicPr>
          <p:cNvPr descr="../images/tableau/file-open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58800" y="1600200"/>
            <a:ext cx="80264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Screenshot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Tableau</a:t>
            </a:r>
            <a:r>
              <a:rPr/>
              <a:t> </a:t>
            </a:r>
            <a:r>
              <a:rPr/>
              <a:t>software,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open</a:t>
            </a:r>
            <a:r>
              <a:rPr/>
              <a:t> </a:t>
            </a:r>
            <a:r>
              <a:rPr/>
              <a:t>dialog</a:t>
            </a:r>
            <a:r>
              <a:rPr/>
              <a:t> </a:t>
            </a:r>
            <a:r>
              <a:rPr/>
              <a:t>box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Preparation,</a:t>
            </a:r>
            <a:r>
              <a:rPr/>
              <a:t> </a:t>
            </a:r>
            <a:r>
              <a:rPr/>
              <a:t>Tabelau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preview</a:t>
            </a:r>
          </a:p>
        </p:txBody>
      </p:sp>
      <p:pic>
        <p:nvPicPr>
          <p:cNvPr descr="../images/tableau/with-saratoga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58800" y="1600200"/>
            <a:ext cx="80264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Screenshot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Tableau</a:t>
            </a:r>
            <a:r>
              <a:rPr/>
              <a:t> </a:t>
            </a:r>
            <a:r>
              <a:rPr/>
              <a:t>software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imported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Preparation,</a:t>
            </a:r>
            <a:r>
              <a:rPr/>
              <a:t> </a:t>
            </a:r>
            <a:r>
              <a:rPr/>
              <a:t>Tableau,</a:t>
            </a:r>
            <a:r>
              <a:rPr/>
              <a:t> </a:t>
            </a:r>
            <a:r>
              <a:rPr/>
              <a:t>start</a:t>
            </a:r>
            <a:r>
              <a:rPr/>
              <a:t> </a:t>
            </a:r>
            <a:r>
              <a:rPr/>
              <a:t>visualization</a:t>
            </a:r>
          </a:p>
        </p:txBody>
      </p:sp>
      <p:pic>
        <p:nvPicPr>
          <p:cNvPr descr="../images/tableau/empty-frame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58800" y="1600200"/>
            <a:ext cx="80264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Screenshot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Tableau</a:t>
            </a:r>
            <a:r>
              <a:rPr/>
              <a:t> </a:t>
            </a:r>
            <a:r>
              <a:rPr/>
              <a:t>software,</a:t>
            </a:r>
            <a:r>
              <a:rPr/>
              <a:t> </a:t>
            </a:r>
            <a:r>
              <a:rPr/>
              <a:t>blank</a:t>
            </a:r>
            <a:r>
              <a:rPr/>
              <a:t> </a:t>
            </a:r>
            <a:r>
              <a:rPr/>
              <a:t>visualization</a:t>
            </a:r>
            <a:r>
              <a:rPr/>
              <a:t> </a:t>
            </a:r>
            <a:r>
              <a:rPr/>
              <a:t>page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Preparation,</a:t>
            </a:r>
            <a:r>
              <a:rPr/>
              <a:t> </a:t>
            </a:r>
            <a:r>
              <a:rPr/>
              <a:t>Tableau,</a:t>
            </a:r>
            <a:r>
              <a:rPr/>
              <a:t> </a:t>
            </a:r>
            <a:r>
              <a:rPr/>
              <a:t>Identify</a:t>
            </a:r>
            <a:r>
              <a:rPr/>
              <a:t> </a:t>
            </a:r>
            <a:r>
              <a:rPr/>
              <a:t>columns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rows</a:t>
            </a:r>
          </a:p>
        </p:txBody>
      </p:sp>
      <p:pic>
        <p:nvPicPr>
          <p:cNvPr descr="../images/tableau/drag-and-drop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58800" y="1600200"/>
            <a:ext cx="80264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Screenshot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Tableau</a:t>
            </a:r>
            <a:r>
              <a:rPr/>
              <a:t> </a:t>
            </a:r>
            <a:r>
              <a:rPr/>
              <a:t>software</a:t>
            </a:r>
            <a:r>
              <a:rPr/>
              <a:t> </a:t>
            </a:r>
            <a:r>
              <a:rPr/>
              <a:t>after</a:t>
            </a:r>
            <a:r>
              <a:rPr/>
              <a:t> </a:t>
            </a:r>
            <a:r>
              <a:rPr/>
              <a:t>initial</a:t>
            </a:r>
            <a:r>
              <a:rPr/>
              <a:t> </a:t>
            </a:r>
            <a:r>
              <a:rPr/>
              <a:t>drag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drop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Preparation,</a:t>
            </a:r>
            <a:r>
              <a:rPr/>
              <a:t> </a:t>
            </a:r>
            <a:r>
              <a:rPr/>
              <a:t>Tableau,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columns</a:t>
            </a:r>
          </a:p>
        </p:txBody>
      </p:sp>
      <p:pic>
        <p:nvPicPr>
          <p:cNvPr descr="../images/tableau/change-to-dimension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58800" y="1600200"/>
            <a:ext cx="80264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Screenshot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Tableau</a:t>
            </a:r>
            <a:r>
              <a:rPr/>
              <a:t> </a:t>
            </a:r>
            <a:r>
              <a:rPr/>
              <a:t>software</a:t>
            </a:r>
            <a:r>
              <a:rPr/>
              <a:t> </a:t>
            </a:r>
            <a:r>
              <a:rPr/>
              <a:t>changing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measure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dimension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Preparation,</a:t>
            </a:r>
            <a:r>
              <a:rPr/>
              <a:t> </a:t>
            </a:r>
            <a:r>
              <a:rPr/>
              <a:t>Tableau</a:t>
            </a:r>
            <a:r>
              <a:rPr/>
              <a:t> </a:t>
            </a:r>
            <a:r>
              <a:rPr/>
              <a:t>output</a:t>
            </a:r>
          </a:p>
        </p:txBody>
      </p:sp>
      <p:pic>
        <p:nvPicPr>
          <p:cNvPr descr="../images/tableau/basic-scatterplot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58800" y="1600200"/>
            <a:ext cx="80264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Screenshot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Tableau</a:t>
            </a:r>
            <a:r>
              <a:rPr/>
              <a:t> </a:t>
            </a:r>
            <a:r>
              <a:rPr/>
              <a:t>software</a:t>
            </a:r>
            <a:r>
              <a:rPr/>
              <a:t> </a:t>
            </a:r>
            <a:r>
              <a:rPr/>
              <a:t>changing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measure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dimension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Introduction,</a:t>
            </a:r>
            <a:r>
              <a:rPr/>
              <a:t> </a:t>
            </a:r>
            <a:r>
              <a:rPr/>
              <a:t>Modules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Scatterplots</a:t>
            </a:r>
          </a:p>
          <a:p>
            <a:pPr lvl="1"/>
            <a:r>
              <a:rPr/>
              <a:t>Bar charts</a:t>
            </a:r>
          </a:p>
          <a:p>
            <a:pPr lvl="1"/>
            <a:r>
              <a:rPr/>
              <a:t>Line plots</a:t>
            </a:r>
          </a:p>
          <a:p>
            <a:pPr lvl="1"/>
            <a:r>
              <a:rPr/>
              <a:t>Surface plots (optional)</a:t>
            </a:r>
          </a:p>
          <a:p>
            <a:pPr lvl="1"/>
            <a:r>
              <a:rPr/>
              <a:t>Maps (optional)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Graphs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news,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Review one of these graphs/newspaper articles</a:t>
            </a:r>
          </a:p>
          <a:p>
            <a:pPr lvl="2"/>
            <a:r>
              <a:rPr>
                <a:hlinkClick r:id="rId3"/>
              </a:rPr>
              <a:t>We Charted Arctic Sea Ice for Nearly Every Day Since 1979. You’ll See a Trend.</a:t>
            </a:r>
          </a:p>
          <a:p>
            <a:pPr lvl="2"/>
            <a:r>
              <a:rPr>
                <a:hlinkClick r:id="rId4"/>
              </a:rPr>
              <a:t>We Read 150 Privacy Policies. They Were an Incomprehensible Disaster.</a:t>
            </a:r>
          </a:p>
          <a:p>
            <a:pPr lvl="2"/>
            <a:r>
              <a:rPr>
                <a:hlinkClick r:id="rId5"/>
              </a:rPr>
              <a:t>How Medicine Became the Stealth Family Friendly Profession.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Graphs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news,</a:t>
            </a:r>
            <a:r>
              <a:rPr/>
              <a:t> </a:t>
            </a:r>
            <a:r>
              <a:rPr/>
              <a:t>Arctic</a:t>
            </a:r>
            <a:r>
              <a:rPr/>
              <a:t> </a:t>
            </a:r>
            <a:r>
              <a:rPr/>
              <a:t>ice</a:t>
            </a:r>
            <a:r>
              <a:rPr/>
              <a:t> </a:t>
            </a:r>
            <a:r>
              <a:rPr/>
              <a:t>levels</a:t>
            </a:r>
          </a:p>
        </p:txBody>
      </p:sp>
      <p:pic>
        <p:nvPicPr>
          <p:cNvPr descr="../images/external/arctic-ice-scatterplot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57200" y="1663700"/>
            <a:ext cx="8229600" cy="3898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Scatterplot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Arctic</a:t>
            </a:r>
            <a:r>
              <a:rPr/>
              <a:t> </a:t>
            </a:r>
            <a:r>
              <a:rPr/>
              <a:t>ice</a:t>
            </a:r>
            <a:r>
              <a:rPr/>
              <a:t> </a:t>
            </a:r>
            <a:r>
              <a:rPr/>
              <a:t>levels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Graphs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news,</a:t>
            </a:r>
            <a:r>
              <a:rPr/>
              <a:t> </a:t>
            </a:r>
            <a:r>
              <a:rPr/>
              <a:t>Privacy</a:t>
            </a:r>
            <a:r>
              <a:rPr/>
              <a:t> </a:t>
            </a:r>
            <a:r>
              <a:rPr/>
              <a:t>policies</a:t>
            </a:r>
          </a:p>
        </p:txBody>
      </p:sp>
      <p:pic>
        <p:nvPicPr>
          <p:cNvPr descr="../images/external/privacy-policies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324100" y="1600200"/>
            <a:ext cx="44831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Scatterplot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length</a:t>
            </a:r>
            <a:r>
              <a:rPr/>
              <a:t> </a:t>
            </a:r>
            <a:r>
              <a:rPr/>
              <a:t>versus</a:t>
            </a:r>
            <a:r>
              <a:rPr/>
              <a:t> </a:t>
            </a:r>
            <a:r>
              <a:rPr/>
              <a:t>reader</a:t>
            </a:r>
            <a:r>
              <a:rPr/>
              <a:t> </a:t>
            </a:r>
            <a:r>
              <a:rPr/>
              <a:t>difficulty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Graphs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news,</a:t>
            </a:r>
            <a:r>
              <a:rPr/>
              <a:t> </a:t>
            </a:r>
            <a:r>
              <a:rPr/>
              <a:t>Family</a:t>
            </a:r>
            <a:r>
              <a:rPr/>
              <a:t> </a:t>
            </a:r>
            <a:r>
              <a:rPr/>
              <a:t>friendly</a:t>
            </a:r>
            <a:r>
              <a:rPr/>
              <a:t> </a:t>
            </a:r>
            <a:r>
              <a:rPr/>
              <a:t>profession</a:t>
            </a:r>
          </a:p>
        </p:txBody>
      </p:sp>
      <p:pic>
        <p:nvPicPr>
          <p:cNvPr descr="../images/external/female-doctors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286000" y="1600200"/>
            <a:ext cx="45720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Graphs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news,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message?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Your group will be assigned one particular graph and newspaper article</a:t>
            </a:r>
          </a:p>
          <a:p>
            <a:pPr lvl="1"/>
            <a:r>
              <a:rPr/>
              <a:t>Read/skim the article and examine the graph</a:t>
            </a:r>
          </a:p>
          <a:p>
            <a:pPr lvl="1"/>
            <a:r>
              <a:rPr/>
              <a:t>What is the message?</a:t>
            </a:r>
          </a:p>
          <a:p>
            <a:pPr lvl="2"/>
            <a:r>
              <a:rPr/>
              <a:t>Summarize in 25 words or less.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Evaluation,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better?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chart…</a:t>
            </a:r>
          </a:p>
        </p:txBody>
      </p:sp>
      <p:pic>
        <p:nvPicPr>
          <p:cNvPr descr="../images/r/bar-chart-1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565400" y="1600200"/>
            <a:ext cx="4013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Bar</a:t>
            </a:r>
            <a:r>
              <a:rPr/>
              <a:t> </a:t>
            </a:r>
            <a:r>
              <a:rPr/>
              <a:t>chart,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four</a:t>
            </a:r>
            <a:r>
              <a:rPr/>
              <a:t> </a:t>
            </a:r>
            <a:r>
              <a:rPr/>
              <a:t>bars</a:t>
            </a:r>
            <a:r>
              <a:rPr/>
              <a:t> </a:t>
            </a:r>
            <a:r>
              <a:rPr/>
              <a:t>side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side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Evaluation,</a:t>
            </a:r>
            <a:r>
              <a:rPr/>
              <a:t> </a:t>
            </a:r>
            <a:r>
              <a:rPr/>
              <a:t>…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stacked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chart,</a:t>
            </a:r>
            <a:r>
              <a:rPr/>
              <a:t> </a:t>
            </a:r>
            <a:r>
              <a:rPr/>
              <a:t>…</a:t>
            </a:r>
          </a:p>
        </p:txBody>
      </p:sp>
      <p:pic>
        <p:nvPicPr>
          <p:cNvPr descr="../images/r/bar-chart-2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311400" y="1600200"/>
            <a:ext cx="4521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Evaluation,</a:t>
            </a:r>
            <a:r>
              <a:rPr/>
              <a:t> </a:t>
            </a:r>
            <a:r>
              <a:rPr/>
              <a:t>…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pie</a:t>
            </a:r>
            <a:r>
              <a:rPr/>
              <a:t> </a:t>
            </a:r>
            <a:r>
              <a:rPr/>
              <a:t>chart</a:t>
            </a:r>
          </a:p>
        </p:txBody>
      </p:sp>
      <p:pic>
        <p:nvPicPr>
          <p:cNvPr descr="../images/r/pie-chart-1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565400" y="1600200"/>
            <a:ext cx="4013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Pie</a:t>
            </a:r>
            <a:r>
              <a:rPr/>
              <a:t> </a:t>
            </a:r>
            <a:r>
              <a:rPr/>
              <a:t>chart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Evaluation,</a:t>
            </a:r>
            <a:r>
              <a:rPr/>
              <a:t> </a:t>
            </a:r>
            <a:r>
              <a:rPr/>
              <a:t>Better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way?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Two most important criteria</a:t>
            </a:r>
          </a:p>
          <a:p>
            <a:pPr lvl="2"/>
            <a:r>
              <a:rPr/>
              <a:t>Speed</a:t>
            </a:r>
          </a:p>
          <a:p>
            <a:pPr lvl="2"/>
            <a:r>
              <a:rPr/>
              <a:t>Accuracy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Evaluation,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percentage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larger?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best!</a:t>
            </a:r>
          </a:p>
        </p:txBody>
      </p:sp>
      <p:pic>
        <p:nvPicPr>
          <p:cNvPr descr="../images/r/bar-chart-3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565400" y="1600200"/>
            <a:ext cx="4013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Bar</a:t>
            </a:r>
            <a:r>
              <a:rPr/>
              <a:t> </a:t>
            </a:r>
            <a:r>
              <a:rPr/>
              <a:t>chart,</a:t>
            </a:r>
            <a:r>
              <a:rPr/>
              <a:t> </a:t>
            </a:r>
            <a:r>
              <a:rPr/>
              <a:t>projecting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another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Introduction,</a:t>
            </a:r>
            <a:r>
              <a:rPr/>
              <a:t> </a:t>
            </a:r>
            <a:r>
              <a:rPr/>
              <a:t>Module</a:t>
            </a:r>
            <a:r>
              <a:rPr/>
              <a:t> </a:t>
            </a:r>
            <a:r>
              <a:rPr/>
              <a:t>components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Preparation</a:t>
            </a:r>
          </a:p>
          <a:p>
            <a:pPr lvl="1"/>
            <a:r>
              <a:rPr/>
              <a:t>Exercise, what is the message?</a:t>
            </a:r>
          </a:p>
          <a:p>
            <a:pPr lvl="1"/>
            <a:r>
              <a:rPr/>
              <a:t>Tutorial</a:t>
            </a:r>
          </a:p>
          <a:p>
            <a:pPr lvl="1"/>
            <a:r>
              <a:rPr/>
              <a:t>Fundamentals</a:t>
            </a:r>
          </a:p>
          <a:p>
            <a:pPr lvl="1"/>
            <a:r>
              <a:rPr/>
              <a:t>Basic exercises</a:t>
            </a:r>
          </a:p>
          <a:p>
            <a:pPr lvl="1"/>
            <a:r>
              <a:rPr/>
              <a:t>Recommendations</a:t>
            </a:r>
          </a:p>
          <a:p>
            <a:pPr lvl="1"/>
            <a:r>
              <a:rPr/>
              <a:t>Exercise, identify features</a:t>
            </a:r>
          </a:p>
          <a:p>
            <a:pPr lvl="1"/>
            <a:r>
              <a:rPr/>
              <a:t>Short quiz</a:t>
            </a:r>
          </a:p>
          <a:p>
            <a:pPr lvl="1"/>
            <a:r>
              <a:rPr/>
              <a:t>On your own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Evaluation,</a:t>
            </a:r>
            <a:r>
              <a:rPr/>
              <a:t> </a:t>
            </a:r>
            <a:r>
              <a:rPr/>
              <a:t>Second</a:t>
            </a:r>
            <a:r>
              <a:rPr/>
              <a:t> </a:t>
            </a:r>
            <a:r>
              <a:rPr/>
              <a:t>best,</a:t>
            </a:r>
            <a:r>
              <a:rPr/>
              <a:t> </a:t>
            </a:r>
            <a:r>
              <a:rPr/>
              <a:t>stacked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chart</a:t>
            </a:r>
          </a:p>
        </p:txBody>
      </p:sp>
      <p:pic>
        <p:nvPicPr>
          <p:cNvPr descr="../images/r/bar-chart-4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565400" y="1600200"/>
            <a:ext cx="4013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Stacked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chart,</a:t>
            </a:r>
            <a:r>
              <a:rPr/>
              <a:t> </a:t>
            </a:r>
            <a:r>
              <a:rPr/>
              <a:t>comparing</a:t>
            </a:r>
            <a:r>
              <a:rPr/>
              <a:t> </a:t>
            </a:r>
            <a:r>
              <a:rPr/>
              <a:t>lengths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Evaluation,</a:t>
            </a:r>
            <a:r>
              <a:rPr/>
              <a:t> </a:t>
            </a:r>
            <a:r>
              <a:rPr/>
              <a:t>Worst,</a:t>
            </a:r>
            <a:r>
              <a:rPr/>
              <a:t> </a:t>
            </a:r>
            <a:r>
              <a:rPr/>
              <a:t>pie</a:t>
            </a:r>
            <a:r>
              <a:rPr/>
              <a:t> </a:t>
            </a:r>
            <a:r>
              <a:rPr/>
              <a:t>chart</a:t>
            </a:r>
          </a:p>
        </p:txBody>
      </p:sp>
      <p:pic>
        <p:nvPicPr>
          <p:cNvPr descr="../images/r/pie-chart-2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565400" y="1600200"/>
            <a:ext cx="4013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Pie</a:t>
            </a:r>
            <a:r>
              <a:rPr/>
              <a:t> </a:t>
            </a:r>
            <a:r>
              <a:rPr/>
              <a:t>chart,</a:t>
            </a:r>
            <a:r>
              <a:rPr/>
              <a:t> </a:t>
            </a:r>
            <a:r>
              <a:rPr/>
              <a:t>comparing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angles</a:t>
            </a:r>
          </a:p>
        </p:txBody>
      </p:sp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Evaluation,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fraction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people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single?</a:t>
            </a:r>
            <a:r>
              <a:rPr/>
              <a:t> </a:t>
            </a:r>
            <a:r>
              <a:rPr/>
              <a:t>Best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pie</a:t>
            </a:r>
            <a:r>
              <a:rPr/>
              <a:t> </a:t>
            </a:r>
            <a:r>
              <a:rPr/>
              <a:t>chart</a:t>
            </a:r>
          </a:p>
        </p:txBody>
      </p:sp>
      <p:pic>
        <p:nvPicPr>
          <p:cNvPr descr="../images/r/pie-chart-3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565400" y="1600200"/>
            <a:ext cx="4013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Pie</a:t>
            </a:r>
            <a:r>
              <a:rPr/>
              <a:t> </a:t>
            </a:r>
            <a:r>
              <a:rPr/>
              <a:t>chart,</a:t>
            </a:r>
            <a:r>
              <a:rPr/>
              <a:t> </a:t>
            </a:r>
            <a:r>
              <a:rPr/>
              <a:t>estimating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percentage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wedge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Evaluation,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stacked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second</a:t>
            </a:r>
            <a:r>
              <a:rPr/>
              <a:t> </a:t>
            </a:r>
            <a:r>
              <a:rPr/>
              <a:t>best</a:t>
            </a:r>
          </a:p>
        </p:txBody>
      </p:sp>
      <p:pic>
        <p:nvPicPr>
          <p:cNvPr descr="../images/r/bar-chart-5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565400" y="1600200"/>
            <a:ext cx="4013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Stacked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chart,</a:t>
            </a:r>
            <a:r>
              <a:rPr/>
              <a:t> </a:t>
            </a:r>
            <a:r>
              <a:rPr/>
              <a:t>estimating</a:t>
            </a:r>
            <a:r>
              <a:rPr/>
              <a:t> </a:t>
            </a:r>
            <a:r>
              <a:rPr/>
              <a:t>percentage</a:t>
            </a:r>
          </a:p>
        </p:txBody>
      </p:sp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Evaluation,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side-by-side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hopeless.</a:t>
            </a:r>
          </a:p>
        </p:txBody>
      </p:sp>
      <p:pic>
        <p:nvPicPr>
          <p:cNvPr descr="../images/r/bar-chart-6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565400" y="1600200"/>
            <a:ext cx="4013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Bar</a:t>
            </a:r>
            <a:r>
              <a:rPr/>
              <a:t> </a:t>
            </a:r>
            <a:r>
              <a:rPr/>
              <a:t>chart,</a:t>
            </a:r>
            <a:r>
              <a:rPr/>
              <a:t> </a:t>
            </a:r>
            <a:r>
              <a:rPr/>
              <a:t>trying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assess</a:t>
            </a:r>
            <a:r>
              <a:rPr/>
              <a:t> </a:t>
            </a:r>
            <a:r>
              <a:rPr/>
              <a:t>percentage</a:t>
            </a:r>
            <a:r>
              <a:rPr/>
              <a:t> </a:t>
            </a:r>
            <a:r>
              <a:rPr/>
              <a:t>questions</a:t>
            </a:r>
          </a:p>
        </p:txBody>
      </p:sp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Evaluation,</a:t>
            </a:r>
            <a:r>
              <a:rPr/>
              <a:t> </a:t>
            </a:r>
            <a:r>
              <a:rPr/>
              <a:t>Maybe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“</a:t>
            </a:r>
            <a:r>
              <a:rPr/>
              <a:t>hopeless</a:t>
            </a:r>
            <a:r>
              <a:rPr/>
              <a:t>”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isn’t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hopeless</a:t>
            </a:r>
          </a:p>
        </p:txBody>
      </p:sp>
      <p:pic>
        <p:nvPicPr>
          <p:cNvPr descr="../images/r/bar-chart-7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565400" y="1600200"/>
            <a:ext cx="4013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Bar</a:t>
            </a:r>
            <a:r>
              <a:rPr/>
              <a:t> </a:t>
            </a:r>
            <a:r>
              <a:rPr/>
              <a:t>chart,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bars</a:t>
            </a:r>
            <a:r>
              <a:rPr/>
              <a:t> </a:t>
            </a:r>
            <a:r>
              <a:rPr/>
              <a:t>re-ordered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percentage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Y</a:t>
            </a:r>
            <a:r>
              <a:rPr/>
              <a:t> </a:t>
            </a:r>
            <a:r>
              <a:rPr/>
              <a:t>axis</a:t>
            </a:r>
          </a:p>
        </p:txBody>
      </p:sp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Evaluation,</a:t>
            </a:r>
            <a:r>
              <a:rPr/>
              <a:t> </a:t>
            </a:r>
            <a:r>
              <a:rPr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Judging effectiveness of a graph</a:t>
            </a:r>
          </a:p>
          <a:p>
            <a:pPr lvl="2"/>
            <a:r>
              <a:rPr/>
              <a:t>Speed</a:t>
            </a:r>
          </a:p>
          <a:p>
            <a:pPr lvl="2"/>
            <a:r>
              <a:rPr/>
              <a:t>Accuracy</a:t>
            </a:r>
          </a:p>
          <a:p>
            <a:pPr lvl="1"/>
            <a:r>
              <a:rPr/>
              <a:t>Pie chart better for estimating percentages</a:t>
            </a:r>
          </a:p>
          <a:p>
            <a:pPr lvl="1"/>
            <a:r>
              <a:rPr/>
              <a:t>Any graph can be improved</a:t>
            </a:r>
          </a:p>
        </p:txBody>
      </p:sp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Grammar,</a:t>
            </a:r>
            <a:r>
              <a:rPr/>
              <a:t> </a:t>
            </a:r>
            <a:r>
              <a:rPr/>
              <a:t>Theoretical</a:t>
            </a:r>
            <a:r>
              <a:rPr/>
              <a:t> </a:t>
            </a:r>
            <a:r>
              <a:rPr/>
              <a:t>foundation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visualization</a:t>
            </a:r>
          </a:p>
        </p:txBody>
      </p:sp>
      <p:pic>
        <p:nvPicPr>
          <p:cNvPr descr="../images/external/the-grammar-of-graphics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3251200" y="1600200"/>
            <a:ext cx="26416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Front</a:t>
            </a:r>
            <a:r>
              <a:rPr/>
              <a:t> </a:t>
            </a:r>
            <a:r>
              <a:rPr/>
              <a:t>cover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book,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Grammar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Graphics</a:t>
            </a:r>
          </a:p>
        </p:txBody>
      </p:sp>
    </p:spTree>
  </p:cSld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Grammar,</a:t>
            </a:r>
            <a:r>
              <a:rPr/>
              <a:t> </a:t>
            </a:r>
            <a:r>
              <a:rPr/>
              <a:t>Visualization</a:t>
            </a:r>
            <a:r>
              <a:rPr/>
              <a:t> </a:t>
            </a:r>
            <a:r>
              <a:rPr/>
              <a:t>before</a:t>
            </a:r>
            <a:r>
              <a:rPr/>
              <a:t> </a:t>
            </a:r>
            <a:r>
              <a:rPr/>
              <a:t>Wilkinson</a:t>
            </a:r>
            <a:r>
              <a:rPr/>
              <a:t> </a:t>
            </a:r>
            <a:r>
              <a:rPr/>
              <a:t>(1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3)</a:t>
            </a:r>
          </a:p>
        </p:txBody>
      </p:sp>
      <p:pic>
        <p:nvPicPr>
          <p:cNvPr descr="../images/external/r-barplot-help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397000" y="1600200"/>
            <a:ext cx="63500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Excerpt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help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barplot</a:t>
            </a:r>
            <a:r>
              <a:rPr/>
              <a:t> </a:t>
            </a:r>
            <a:r>
              <a:rPr/>
              <a:t>function</a:t>
            </a:r>
          </a:p>
        </p:txBody>
      </p:sp>
    </p:spTree>
  </p:cSld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Grammar,</a:t>
            </a:r>
            <a:r>
              <a:rPr/>
              <a:t> </a:t>
            </a:r>
            <a:r>
              <a:rPr/>
              <a:t>Visualization</a:t>
            </a:r>
            <a:r>
              <a:rPr/>
              <a:t> </a:t>
            </a:r>
            <a:r>
              <a:rPr/>
              <a:t>before</a:t>
            </a:r>
            <a:r>
              <a:rPr/>
              <a:t> </a:t>
            </a:r>
            <a:r>
              <a:rPr/>
              <a:t>Wilkinson</a:t>
            </a:r>
            <a:r>
              <a:rPr/>
              <a:t> </a:t>
            </a:r>
            <a:r>
              <a:rPr/>
              <a:t>(2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3)</a:t>
            </a:r>
          </a:p>
        </p:txBody>
      </p:sp>
      <p:pic>
        <p:nvPicPr>
          <p:cNvPr descr="../images/external/r-hist-help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825500" y="1600200"/>
            <a:ext cx="74803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Excerpt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help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hist</a:t>
            </a:r>
            <a:r>
              <a:rPr/>
              <a:t> </a:t>
            </a:r>
            <a:r>
              <a:rPr/>
              <a:t>function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Introduction,</a:t>
            </a:r>
            <a:r>
              <a:rPr/>
              <a:t> </a:t>
            </a:r>
            <a:r>
              <a:rPr/>
              <a:t>Software</a:t>
            </a:r>
            <a:r>
              <a:rPr/>
              <a:t> </a:t>
            </a:r>
            <a:r>
              <a:rPr/>
              <a:t>agnosticism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This course will show examples using</a:t>
            </a:r>
          </a:p>
          <a:p>
            <a:pPr lvl="2"/>
            <a:r>
              <a:rPr/>
              <a:t>Python,</a:t>
            </a:r>
          </a:p>
          <a:p>
            <a:pPr lvl="2"/>
            <a:r>
              <a:rPr/>
              <a:t>R, and</a:t>
            </a:r>
          </a:p>
          <a:p>
            <a:pPr lvl="2"/>
            <a:r>
              <a:rPr/>
              <a:t>Tableau</a:t>
            </a:r>
          </a:p>
          <a:p>
            <a:pPr lvl="1"/>
            <a:r>
              <a:rPr/>
              <a:t>I do not play favorites</a:t>
            </a:r>
          </a:p>
        </p:txBody>
      </p:sp>
    </p:spTree>
  </p:cSld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Grammar,</a:t>
            </a:r>
            <a:r>
              <a:rPr/>
              <a:t> </a:t>
            </a:r>
            <a:r>
              <a:rPr/>
              <a:t>Visualization</a:t>
            </a:r>
            <a:r>
              <a:rPr/>
              <a:t> </a:t>
            </a:r>
            <a:r>
              <a:rPr/>
              <a:t>before</a:t>
            </a:r>
            <a:r>
              <a:rPr/>
              <a:t> </a:t>
            </a:r>
            <a:r>
              <a:rPr/>
              <a:t>Wilkinson</a:t>
            </a:r>
            <a:r>
              <a:rPr/>
              <a:t> </a:t>
            </a:r>
            <a:r>
              <a:rPr/>
              <a:t>(3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3)</a:t>
            </a:r>
          </a:p>
        </p:txBody>
      </p:sp>
      <p:pic>
        <p:nvPicPr>
          <p:cNvPr descr="../images/external/r-boxplot-help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066800" y="1600200"/>
            <a:ext cx="69977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Excerpt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help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boxplot</a:t>
            </a:r>
            <a:r>
              <a:rPr/>
              <a:t> </a:t>
            </a:r>
            <a:r>
              <a:rPr/>
              <a:t>function</a:t>
            </a:r>
          </a:p>
        </p:txBody>
      </p:sp>
    </p:spTree>
  </p:cSld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Grammar,</a:t>
            </a:r>
            <a:r>
              <a:rPr/>
              <a:t> </a:t>
            </a:r>
            <a:r>
              <a:rPr/>
              <a:t>Helpful</a:t>
            </a:r>
            <a:r>
              <a:rPr/>
              <a:t> </a:t>
            </a:r>
            <a:r>
              <a:rPr/>
              <a:t>resource</a:t>
            </a:r>
          </a:p>
        </p:txBody>
      </p:sp>
      <p:pic>
        <p:nvPicPr>
          <p:cNvPr descr="../images/external/bergen-2019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460500" y="1600200"/>
            <a:ext cx="62230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Title</a:t>
            </a:r>
            <a:r>
              <a:rPr/>
              <a:t> </a:t>
            </a:r>
            <a:r>
              <a:rPr/>
              <a:t>slide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Bergen-Iverson</a:t>
            </a:r>
            <a:r>
              <a:rPr/>
              <a:t> </a:t>
            </a:r>
            <a:r>
              <a:rPr/>
              <a:t>presentation</a:t>
            </a:r>
          </a:p>
        </p:txBody>
      </p:sp>
    </p:spTree>
  </p:cSld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Grammar,</a:t>
            </a:r>
            <a:r>
              <a:rPr/>
              <a:t> </a:t>
            </a:r>
            <a:r>
              <a:rPr/>
              <a:t>Definition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visualization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“A mapping of data to the visual aesthetics of geometries/marks”</a:t>
            </a:r>
          </a:p>
          <a:p>
            <a:pPr lvl="2"/>
            <a:r>
              <a:rPr/>
              <a:t>Bergen and Iverson 2019</a:t>
            </a:r>
          </a:p>
        </p:txBody>
      </p:sp>
    </p:spTree>
  </p:cSld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Grammar,</a:t>
            </a:r>
            <a:r>
              <a:rPr/>
              <a:t> </a:t>
            </a:r>
            <a:r>
              <a:rPr/>
              <a:t>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Geometries/marks</a:t>
            </a:r>
          </a:p>
          <a:p>
            <a:pPr lvl="2"/>
            <a:r>
              <a:rPr/>
              <a:t>Points</a:t>
            </a:r>
          </a:p>
          <a:p>
            <a:pPr lvl="2"/>
            <a:r>
              <a:rPr/>
              <a:t>Lines</a:t>
            </a:r>
          </a:p>
          <a:p>
            <a:pPr lvl="2"/>
            <a:r>
              <a:rPr/>
              <a:t>Bars</a:t>
            </a:r>
          </a:p>
          <a:p>
            <a:pPr lvl="1"/>
            <a:r>
              <a:rPr/>
              <a:t>Aesthetics</a:t>
            </a:r>
          </a:p>
          <a:p>
            <a:pPr lvl="2"/>
            <a:r>
              <a:rPr/>
              <a:t>Position</a:t>
            </a:r>
          </a:p>
          <a:p>
            <a:pPr lvl="2"/>
            <a:r>
              <a:rPr/>
              <a:t>Shape</a:t>
            </a:r>
          </a:p>
          <a:p>
            <a:pPr lvl="2"/>
            <a:r>
              <a:rPr/>
              <a:t>Size</a:t>
            </a:r>
          </a:p>
          <a:p>
            <a:pPr lvl="2"/>
            <a:r>
              <a:rPr/>
              <a:t>Color</a:t>
            </a:r>
          </a:p>
        </p:txBody>
      </p:sp>
    </p:spTree>
  </p:cSld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Grammar,</a:t>
            </a:r>
            <a:r>
              <a:rPr/>
              <a:t> </a:t>
            </a:r>
            <a:r>
              <a:rPr/>
              <a:t>Geometries/marks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mark_point</a:t>
            </a:r>
          </a:p>
          <a:p>
            <a:pPr lvl="1"/>
            <a:r>
              <a:rPr/>
              <a:t>mark_line</a:t>
            </a:r>
          </a:p>
          <a:p>
            <a:pPr lvl="1"/>
            <a:r>
              <a:rPr/>
              <a:t>mark_bar</a:t>
            </a:r>
          </a:p>
        </p:txBody>
      </p:sp>
    </p:spTree>
  </p:cSld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Grammar,</a:t>
            </a:r>
            <a:r>
              <a:rPr/>
              <a:t> </a:t>
            </a:r>
            <a:r>
              <a:rPr/>
              <a:t>Geometries/marks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geom_point</a:t>
            </a:r>
          </a:p>
          <a:p>
            <a:pPr lvl="1"/>
            <a:r>
              <a:rPr/>
              <a:t>geom_line</a:t>
            </a:r>
          </a:p>
          <a:p>
            <a:pPr lvl="1"/>
            <a:r>
              <a:rPr/>
              <a:t>geom_bar, geom_col</a:t>
            </a:r>
          </a:p>
        </p:txBody>
      </p:sp>
    </p:spTree>
  </p:cSld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Grammar,</a:t>
            </a:r>
            <a:r>
              <a:rPr/>
              <a:t> </a:t>
            </a:r>
            <a:r>
              <a:rPr/>
              <a:t>Geometries/marks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Tableau</a:t>
            </a:r>
          </a:p>
        </p:txBody>
      </p:sp>
      <p:pic>
        <p:nvPicPr>
          <p:cNvPr descr="../images/tableau/marks-pull-down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3644900" y="1600200"/>
            <a:ext cx="18669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Screenshot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Marks</a:t>
            </a:r>
            <a:r>
              <a:rPr/>
              <a:t> </a:t>
            </a:r>
            <a:r>
              <a:rPr/>
              <a:t>pulldown</a:t>
            </a:r>
            <a:r>
              <a:rPr/>
              <a:t> </a:t>
            </a:r>
            <a:r>
              <a:rPr/>
              <a:t>menu</a:t>
            </a:r>
          </a:p>
        </p:txBody>
      </p:sp>
    </p:spTree>
  </p:cSld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Grammar,</a:t>
            </a:r>
            <a:r>
              <a:rPr/>
              <a:t> </a:t>
            </a:r>
            <a:r>
              <a:rPr/>
              <a:t>Mapping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aesthetics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encode function</a:t>
            </a:r>
          </a:p>
          <a:p>
            <a:pPr lvl="2"/>
            <a:r>
              <a:rPr/>
              <a:t>x=</a:t>
            </a:r>
          </a:p>
          <a:p>
            <a:pPr lvl="2"/>
            <a:r>
              <a:rPr/>
              <a:t>y=</a:t>
            </a:r>
          </a:p>
          <a:p>
            <a:pPr lvl="2"/>
            <a:r>
              <a:rPr/>
              <a:t>shape=</a:t>
            </a:r>
          </a:p>
          <a:p>
            <a:pPr lvl="2"/>
            <a:r>
              <a:rPr/>
              <a:t>size=</a:t>
            </a:r>
          </a:p>
          <a:p>
            <a:pPr lvl="2"/>
            <a:r>
              <a:rPr/>
              <a:t>color=</a:t>
            </a:r>
          </a:p>
          <a:p>
            <a:pPr lvl="1"/>
            <a:r>
              <a:rPr/>
              <a:t>Example</a:t>
            </a:r>
          </a:p>
          <a:p>
            <a:pPr lvl="2"/>
            <a:r>
              <a:rPr/>
              <a:t>alt.Chart(</a:t>
            </a:r>
            <a:r>
              <a:rPr i="1"/>
              <a:t>data</a:t>
            </a:r>
            <a:r>
              <a:rPr/>
              <a:t>).mark_point().encode( x=‘</a:t>
            </a:r>
            <a:r>
              <a:rPr i="1"/>
              <a:t>var1</a:t>
            </a:r>
            <a:r>
              <a:rPr/>
              <a:t>’, y=‘</a:t>
            </a:r>
            <a:r>
              <a:rPr i="1"/>
              <a:t>var2</a:t>
            </a:r>
            <a:r>
              <a:rPr/>
              <a:t>’, size=‘</a:t>
            </a:r>
            <a:r>
              <a:rPr i="1"/>
              <a:t>var3</a:t>
            </a:r>
            <a:r>
              <a:rPr/>
              <a:t>’, shape=‘</a:t>
            </a:r>
            <a:r>
              <a:rPr i="1"/>
              <a:t>var4</a:t>
            </a:r>
            <a:r>
              <a:rPr/>
              <a:t>’, color=‘</a:t>
            </a:r>
            <a:r>
              <a:rPr i="1"/>
              <a:t>var5</a:t>
            </a:r>
            <a:r>
              <a:rPr/>
              <a:t>’)</a:t>
            </a:r>
          </a:p>
        </p:txBody>
      </p:sp>
    </p:spTree>
  </p:cSld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Grammar,</a:t>
            </a:r>
            <a:r>
              <a:rPr/>
              <a:t> </a:t>
            </a:r>
            <a:r>
              <a:rPr/>
              <a:t>Mapping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aesthetics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aes function</a:t>
            </a:r>
          </a:p>
          <a:p>
            <a:pPr lvl="2"/>
            <a:r>
              <a:rPr/>
              <a:t>x=</a:t>
            </a:r>
          </a:p>
          <a:p>
            <a:pPr lvl="2"/>
            <a:r>
              <a:rPr/>
              <a:t>y=</a:t>
            </a:r>
          </a:p>
          <a:p>
            <a:pPr lvl="2"/>
            <a:r>
              <a:rPr/>
              <a:t>size=</a:t>
            </a:r>
          </a:p>
          <a:p>
            <a:pPr lvl="2"/>
            <a:r>
              <a:rPr/>
              <a:t>shape=</a:t>
            </a:r>
          </a:p>
          <a:p>
            <a:pPr lvl="2"/>
            <a:r>
              <a:rPr/>
              <a:t>color=</a:t>
            </a:r>
          </a:p>
          <a:p>
            <a:pPr lvl="1"/>
            <a:r>
              <a:rPr/>
              <a:t>Example</a:t>
            </a:r>
          </a:p>
          <a:p>
            <a:pPr lvl="2"/>
            <a:r>
              <a:rPr/>
              <a:t>ggplot(</a:t>
            </a:r>
            <a:r>
              <a:rPr i="1"/>
              <a:t>data</a:t>
            </a:r>
            <a:r>
              <a:rPr/>
              <a:t>, aes(x=</a:t>
            </a:r>
            <a:r>
              <a:rPr i="1"/>
              <a:t>var1</a:t>
            </a:r>
            <a:r>
              <a:rPr/>
              <a:t>, y=</a:t>
            </a:r>
            <a:r>
              <a:rPr i="1"/>
              <a:t>var2</a:t>
            </a:r>
            <a:r>
              <a:rPr/>
              <a:t>)) +</a:t>
            </a:r>
          </a:p>
          <a:p>
            <a:pPr lvl="2"/>
            <a:r>
              <a:rPr/>
              <a:t>geom_point(aes(size=</a:t>
            </a:r>
            <a:r>
              <a:rPr i="1"/>
              <a:t>var3</a:t>
            </a:r>
            <a:r>
              <a:rPr/>
              <a:t>, shape=</a:t>
            </a:r>
            <a:r>
              <a:rPr i="1"/>
              <a:t>var4</a:t>
            </a:r>
            <a:r>
              <a:rPr/>
              <a:t>, color=</a:t>
            </a:r>
            <a:r>
              <a:rPr i="1"/>
              <a:t>var5</a:t>
            </a:r>
            <a:r>
              <a:rPr/>
              <a:t>))</a:t>
            </a:r>
          </a:p>
        </p:txBody>
      </p:sp>
    </p:spTree>
  </p:cSld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Grammar,</a:t>
            </a:r>
            <a:r>
              <a:rPr/>
              <a:t> </a:t>
            </a:r>
            <a:r>
              <a:rPr/>
              <a:t>Mapping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aesthetics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Tableau</a:t>
            </a:r>
          </a:p>
        </p:txBody>
      </p:sp>
      <p:pic>
        <p:nvPicPr>
          <p:cNvPr descr="../images/tableau/marks-buttons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3035300" y="1600200"/>
            <a:ext cx="30861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Tableau</a:t>
            </a:r>
            <a:r>
              <a:rPr/>
              <a:t> </a:t>
            </a:r>
            <a:r>
              <a:rPr/>
              <a:t>buttons</a:t>
            </a:r>
            <a:r>
              <a:rPr/>
              <a:t> </a:t>
            </a:r>
            <a:r>
              <a:rPr/>
              <a:t>below</a:t>
            </a:r>
            <a:r>
              <a:rPr/>
              <a:t> </a:t>
            </a:r>
            <a:r>
              <a:rPr/>
              <a:t>Marks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Introduction,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software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use?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Use the software you like best</a:t>
            </a:r>
          </a:p>
          <a:p>
            <a:pPr lvl="1"/>
            <a:r>
              <a:rPr/>
              <a:t>What does your boss use?</a:t>
            </a:r>
          </a:p>
          <a:p>
            <a:pPr lvl="1"/>
            <a:r>
              <a:rPr/>
              <a:t>What do your co-workers use?</a:t>
            </a:r>
          </a:p>
          <a:p>
            <a:pPr lvl="1"/>
            <a:r>
              <a:rPr/>
              <a:t>What software are you most comfortable with?</a:t>
            </a:r>
          </a:p>
        </p:txBody>
      </p:sp>
    </p:spTree>
  </p:cSld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Grammar,</a:t>
            </a:r>
            <a:r>
              <a:rPr/>
              <a:t> </a:t>
            </a:r>
            <a:r>
              <a:rPr/>
              <a:t>changing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types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Q: Quantitative</a:t>
            </a:r>
          </a:p>
          <a:p>
            <a:pPr lvl="2"/>
            <a:r>
              <a:rPr/>
              <a:t>Use for continuous variables</a:t>
            </a:r>
          </a:p>
          <a:p>
            <a:pPr lvl="1"/>
            <a:r>
              <a:rPr/>
              <a:t>O: Ordinal</a:t>
            </a:r>
          </a:p>
          <a:p>
            <a:pPr lvl="2"/>
            <a:r>
              <a:rPr/>
              <a:t>Use for ordered categories</a:t>
            </a:r>
          </a:p>
          <a:p>
            <a:pPr lvl="1"/>
            <a:r>
              <a:rPr/>
              <a:t>N: nominal</a:t>
            </a:r>
          </a:p>
          <a:p>
            <a:pPr lvl="2"/>
            <a:r>
              <a:rPr/>
              <a:t>Use for unordered categories</a:t>
            </a:r>
          </a:p>
          <a:p>
            <a:pPr lvl="1"/>
            <a:r>
              <a:rPr/>
              <a:t>T: Temporal</a:t>
            </a:r>
          </a:p>
          <a:p>
            <a:pPr lvl="2"/>
            <a:r>
              <a:rPr/>
              <a:t>Use for time variables</a:t>
            </a:r>
          </a:p>
        </p:txBody>
      </p:sp>
    </p:spTree>
  </p:cSld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Grammar,</a:t>
            </a:r>
            <a:r>
              <a:rPr/>
              <a:t> </a:t>
            </a:r>
            <a:r>
              <a:rPr/>
              <a:t>Changing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types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as.numeric()</a:t>
            </a:r>
          </a:p>
          <a:p>
            <a:pPr lvl="2"/>
            <a:r>
              <a:rPr/>
              <a:t>Use for continuous variables</a:t>
            </a:r>
          </a:p>
          <a:p>
            <a:pPr lvl="1"/>
            <a:r>
              <a:rPr/>
              <a:t>as.character(), as.factor()</a:t>
            </a:r>
          </a:p>
          <a:p>
            <a:pPr lvl="2"/>
            <a:r>
              <a:rPr/>
              <a:t>Use for categorical variables</a:t>
            </a:r>
          </a:p>
          <a:p>
            <a:pPr lvl="1"/>
            <a:r>
              <a:rPr/>
              <a:t>as.Date()</a:t>
            </a:r>
          </a:p>
          <a:p>
            <a:pPr lvl="2"/>
            <a:r>
              <a:rPr/>
              <a:t>Use for date variables</a:t>
            </a:r>
          </a:p>
        </p:txBody>
      </p:sp>
    </p:spTree>
  </p:cSld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Grammar,</a:t>
            </a:r>
            <a:r>
              <a:rPr/>
              <a:t> </a:t>
            </a:r>
            <a:r>
              <a:rPr/>
              <a:t>Changing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types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Tableau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Dimension Discrete (blue pill)</a:t>
            </a:r>
          </a:p>
          <a:p>
            <a:pPr lvl="2"/>
            <a:r>
              <a:rPr/>
              <a:t>Use for categorical variables</a:t>
            </a:r>
          </a:p>
          <a:p>
            <a:pPr lvl="1"/>
            <a:r>
              <a:rPr/>
              <a:t>Dimension Continuous (green pill)</a:t>
            </a:r>
          </a:p>
          <a:p>
            <a:pPr lvl="2"/>
            <a:r>
              <a:rPr/>
              <a:t>Use for continuous variables</a:t>
            </a:r>
          </a:p>
          <a:p>
            <a:pPr lvl="1"/>
            <a:r>
              <a:rPr/>
              <a:t>Measure</a:t>
            </a:r>
          </a:p>
          <a:p>
            <a:pPr lvl="2"/>
            <a:r>
              <a:rPr/>
              <a:t>Use for summary measures (average, count, etc.)</a:t>
            </a:r>
          </a:p>
        </p:txBody>
      </p:sp>
    </p:spTree>
  </p:cSld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Grammar,</a:t>
            </a:r>
            <a:r>
              <a:rPr/>
              <a:t> </a:t>
            </a:r>
            <a:r>
              <a:rPr/>
              <a:t>Changing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types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Tableau</a:t>
            </a:r>
          </a:p>
        </p:txBody>
      </p:sp>
      <p:pic>
        <p:nvPicPr>
          <p:cNvPr descr="../images/tableau/variable-types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3238500" y="1600200"/>
            <a:ext cx="26670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Variable</a:t>
            </a:r>
            <a:r>
              <a:rPr/>
              <a:t> </a:t>
            </a:r>
            <a:r>
              <a:rPr/>
              <a:t>pull</a:t>
            </a:r>
            <a:r>
              <a:rPr/>
              <a:t> </a:t>
            </a:r>
            <a:r>
              <a:rPr/>
              <a:t>down</a:t>
            </a:r>
            <a:r>
              <a:rPr/>
              <a:t> </a:t>
            </a:r>
            <a:r>
              <a:rPr/>
              <a:t>menu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Tableau</a:t>
            </a:r>
          </a:p>
        </p:txBody>
      </p:sp>
    </p:spTree>
  </p:cSld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Grammar,</a:t>
            </a:r>
            <a:r>
              <a:rPr/>
              <a:t> </a:t>
            </a:r>
            <a:r>
              <a:rPr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“A mapping of data to the visual aesthetics of geometries/marks”</a:t>
            </a:r>
          </a:p>
          <a:p>
            <a:pPr lvl="1"/>
            <a:r>
              <a:rPr/>
              <a:t>Geometries/marks</a:t>
            </a:r>
          </a:p>
          <a:p>
            <a:pPr lvl="2"/>
            <a:r>
              <a:rPr/>
              <a:t>Point</a:t>
            </a:r>
          </a:p>
          <a:p>
            <a:pPr lvl="2"/>
            <a:r>
              <a:rPr/>
              <a:t>Bar</a:t>
            </a:r>
          </a:p>
          <a:p>
            <a:pPr lvl="2"/>
            <a:r>
              <a:rPr/>
              <a:t>Line</a:t>
            </a:r>
          </a:p>
          <a:p>
            <a:pPr lvl="1"/>
            <a:r>
              <a:rPr/>
              <a:t>Aesthetics</a:t>
            </a:r>
          </a:p>
          <a:p>
            <a:pPr lvl="2"/>
            <a:r>
              <a:rPr/>
              <a:t>Location</a:t>
            </a:r>
          </a:p>
          <a:p>
            <a:pPr lvl="2"/>
            <a:r>
              <a:rPr/>
              <a:t>Size</a:t>
            </a:r>
          </a:p>
          <a:p>
            <a:pPr lvl="2"/>
            <a:r>
              <a:rPr/>
              <a:t>Shape</a:t>
            </a:r>
          </a:p>
          <a:p>
            <a:pPr lvl="2"/>
            <a:r>
              <a:rPr/>
              <a:t>Color</a:t>
            </a:r>
          </a:p>
        </p:txBody>
      </p:sp>
    </p:spTree>
  </p:cSld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Fundamentals,</a:t>
            </a:r>
            <a:r>
              <a:rPr/>
              <a:t> </a:t>
            </a:r>
            <a:r>
              <a:rPr/>
              <a:t>Review</a:t>
            </a:r>
            <a:r>
              <a:rPr/>
              <a:t> </a:t>
            </a:r>
            <a:r>
              <a:rPr/>
              <a:t>basic</a:t>
            </a:r>
            <a:r>
              <a:rPr/>
              <a:t> </a:t>
            </a:r>
            <a:r>
              <a:rPr/>
              <a:t>scatterplot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Python code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ch = alt.Chart(df).mark_point().encode(
    x='Age', y='Price'
)</a:t>
            </a:r>
          </a:p>
          <a:p>
            <a:pPr lvl="1"/>
            <a:r>
              <a:rPr/>
              <a:t>R code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ggplot(saratoga_houses, aes(x=Age, y=Price)) +
  geom_point()</a:t>
            </a:r>
          </a:p>
          <a:p>
            <a:pPr lvl="1"/>
            <a:r>
              <a:rPr/>
              <a:t>Tableau</a:t>
            </a:r>
          </a:p>
          <a:p>
            <a:pPr lvl="2"/>
            <a:r>
              <a:rPr/>
              <a:t>(Drag and drop)</a:t>
            </a:r>
          </a:p>
        </p:txBody>
      </p:sp>
    </p:spTree>
  </p:cSld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Fundamentals,</a:t>
            </a:r>
            <a:r>
              <a:rPr/>
              <a:t> </a:t>
            </a:r>
            <a:r>
              <a:rPr/>
              <a:t>Changing</a:t>
            </a:r>
            <a:r>
              <a:rPr/>
              <a:t> </a:t>
            </a:r>
            <a:r>
              <a:rPr/>
              <a:t>default</a:t>
            </a:r>
            <a:r>
              <a:rPr/>
              <a:t> </a:t>
            </a:r>
            <a:r>
              <a:rPr/>
              <a:t>options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Python code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.mark_point(shape="square", color="green").</a:t>
            </a:r>
          </a:p>
          <a:p>
            <a:pPr lvl="1"/>
            <a:r>
              <a:rPr/>
              <a:t>R code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geom_point(shape="square", color="green")</a:t>
            </a:r>
          </a:p>
          <a:p>
            <a:pPr lvl="1"/>
            <a:r>
              <a:rPr/>
              <a:t>Tableau</a:t>
            </a:r>
          </a:p>
          <a:p>
            <a:pPr lvl="2"/>
            <a:r>
              <a:rPr/>
              <a:t>Click on the shape and color buttons</a:t>
            </a:r>
          </a:p>
        </p:txBody>
      </p:sp>
    </p:spTree>
  </p:cSld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Exercise,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color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shape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Use the Saratoga housing data set.</a:t>
            </a:r>
          </a:p>
          <a:p>
            <a:pPr lvl="1"/>
            <a:r>
              <a:rPr/>
              <a:t>Change the default color to any color you like</a:t>
            </a:r>
          </a:p>
          <a:p>
            <a:pPr lvl="1"/>
            <a:r>
              <a:rPr/>
              <a:t>Change the default shape to any shape you like</a:t>
            </a:r>
          </a:p>
        </p:txBody>
      </p:sp>
    </p:spTree>
  </p:cSld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Exercise,</a:t>
            </a:r>
            <a:r>
              <a:rPr/>
              <a:t> </a:t>
            </a: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Here’s the Python code.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ch = alt.Chart(df).mark_point(
    shape="square",
    color="green"
).encode(
    x='Age',
    y='Price'
)</a:t>
            </a:r>
          </a:p>
        </p:txBody>
      </p:sp>
    </p:spTree>
  </p:cSld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Exercise,</a:t>
            </a:r>
            <a:r>
              <a:rPr/>
              <a:t> </a:t>
            </a:r>
            <a:r>
              <a:rPr/>
              <a:t>Python</a:t>
            </a:r>
            <a:r>
              <a:rPr/>
              <a:t> </a:t>
            </a:r>
            <a:r>
              <a:rPr/>
              <a:t>output</a:t>
            </a:r>
          </a:p>
        </p:txBody>
      </p:sp>
      <p:pic>
        <p:nvPicPr>
          <p:cNvPr descr="../images/python/change-default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854200" y="1600200"/>
            <a:ext cx="54356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scatterplot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green</a:t>
            </a:r>
            <a:r>
              <a:rPr/>
              <a:t> </a:t>
            </a:r>
            <a:r>
              <a:rPr/>
              <a:t>squares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Preparation,</a:t>
            </a:r>
            <a:r>
              <a:rPr/>
              <a:t> </a:t>
            </a:r>
            <a:r>
              <a:rPr/>
              <a:t>DASL</a:t>
            </a:r>
            <a:r>
              <a:rPr/>
              <a:t> </a:t>
            </a:r>
            <a:r>
              <a:rPr>
                <a:hlinkClick r:id="rId3"/>
              </a:rPr>
              <a:t>https://dasl.datadescription.com/</a:t>
            </a:r>
          </a:p>
        </p:txBody>
      </p:sp>
      <p:pic>
        <p:nvPicPr>
          <p:cNvPr descr="../images/external/dasl-main-page.png" id="0" name="Picture 1"/>
          <p:cNvPicPr>
            <a:picLocks noGrp="1"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1714500" y="1600200"/>
            <a:ext cx="57150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Main</a:t>
            </a:r>
            <a:r>
              <a:rPr/>
              <a:t> </a:t>
            </a:r>
            <a:r>
              <a:rPr/>
              <a:t>page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DASL</a:t>
            </a:r>
            <a:r>
              <a:rPr/>
              <a:t> </a:t>
            </a:r>
            <a:r>
              <a:rPr/>
              <a:t>website</a:t>
            </a:r>
          </a:p>
        </p:txBody>
      </p:sp>
    </p:spTree>
  </p:cSld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Exercise,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Here’s the R code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ggplot(saratoga_houses, aes(x=Age, y=Price)) +
  geom_point(shape="square", color="green")</a:t>
            </a:r>
          </a:p>
        </p:txBody>
      </p:sp>
    </p:spTree>
  </p:cSld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Exercise,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output</a:t>
            </a:r>
          </a:p>
        </p:txBody>
      </p:sp>
      <p:pic>
        <p:nvPicPr>
          <p:cNvPr descr="../images/r/change-default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311400" y="1600200"/>
            <a:ext cx="4521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Exercise,</a:t>
            </a:r>
            <a:r>
              <a:rPr/>
              <a:t> </a:t>
            </a:r>
            <a:r>
              <a:rPr/>
              <a:t>Tableau</a:t>
            </a:r>
            <a:r>
              <a:rPr/>
              <a:t> </a:t>
            </a:r>
            <a:r>
              <a:rPr/>
              <a:t>output</a:t>
            </a:r>
          </a:p>
        </p:txBody>
      </p:sp>
      <p:pic>
        <p:nvPicPr>
          <p:cNvPr descr="../images/tableau/change-defaul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58800" y="1600200"/>
            <a:ext cx="80264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Tableau</a:t>
            </a:r>
            <a:r>
              <a:rPr/>
              <a:t> </a:t>
            </a:r>
            <a:r>
              <a:rPr/>
              <a:t>scatterplot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green</a:t>
            </a:r>
            <a:r>
              <a:rPr/>
              <a:t> </a:t>
            </a:r>
            <a:r>
              <a:rPr/>
              <a:t>squares</a:t>
            </a:r>
          </a:p>
        </p:txBody>
      </p:sp>
    </p:spTree>
  </p:cSld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Fundamentals,</a:t>
            </a:r>
            <a:r>
              <a:rPr/>
              <a:t> </a:t>
            </a:r>
            <a:r>
              <a:rPr/>
              <a:t>Aesthetics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points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location</a:t>
            </a:r>
            <a:r>
              <a:rPr/>
              <a:t> </a:t>
            </a:r>
            <a:r>
              <a:rPr/>
              <a:t>(1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2)</a:t>
            </a:r>
          </a:p>
        </p:txBody>
      </p:sp>
      <p:pic>
        <p:nvPicPr>
          <p:cNvPr descr="../images/r/point-aesthetics-x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565400" y="1600200"/>
            <a:ext cx="4013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Illustration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location</a:t>
            </a:r>
            <a:r>
              <a:rPr/>
              <a:t> </a:t>
            </a:r>
            <a:r>
              <a:rPr/>
              <a:t>aesthetics</a:t>
            </a:r>
          </a:p>
        </p:txBody>
      </p:sp>
    </p:spTree>
  </p:cSld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Fundamentals,</a:t>
            </a:r>
            <a:r>
              <a:rPr/>
              <a:t> </a:t>
            </a:r>
            <a:r>
              <a:rPr/>
              <a:t>Aesthetics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points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location</a:t>
            </a:r>
            <a:r>
              <a:rPr/>
              <a:t> </a:t>
            </a:r>
            <a:r>
              <a:rPr/>
              <a:t>(2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2)</a:t>
            </a:r>
          </a:p>
        </p:txBody>
      </p:sp>
      <p:pic>
        <p:nvPicPr>
          <p:cNvPr descr="../images/r/point-aesthetics-y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565400" y="1600200"/>
            <a:ext cx="4013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Illustration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location</a:t>
            </a:r>
            <a:r>
              <a:rPr/>
              <a:t> </a:t>
            </a:r>
            <a:r>
              <a:rPr/>
              <a:t>aesthetics</a:t>
            </a:r>
          </a:p>
        </p:txBody>
      </p:sp>
    </p:spTree>
  </p:cSld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Exercise,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location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Use the Saratoga housing data set.</a:t>
            </a:r>
          </a:p>
          <a:p>
            <a:pPr lvl="1"/>
            <a:r>
              <a:rPr/>
              <a:t>Revise the plot so that the location of the points represents X=Bedrooms and Y=Price.</a:t>
            </a:r>
          </a:p>
        </p:txBody>
      </p:sp>
    </p:spTree>
  </p:cSld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Exercise,</a:t>
            </a:r>
            <a:r>
              <a:rPr/>
              <a:t> </a:t>
            </a: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Here’s the Python code.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ch = alt.Chart(df).mark_point().encode(
    x='Bedrooms',y='Price')</a:t>
            </a:r>
          </a:p>
        </p:txBody>
      </p:sp>
    </p:spTree>
  </p:cSld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Exercise,</a:t>
            </a:r>
            <a:r>
              <a:rPr/>
              <a:t> </a:t>
            </a:r>
            <a:r>
              <a:rPr/>
              <a:t>Python</a:t>
            </a:r>
            <a:r>
              <a:rPr/>
              <a:t> </a:t>
            </a:r>
            <a:r>
              <a:rPr/>
              <a:t>output</a:t>
            </a:r>
          </a:p>
        </p:txBody>
      </p:sp>
      <p:pic>
        <p:nvPicPr>
          <p:cNvPr descr="../images/python/altair-basic-exercise-location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108200" y="1600200"/>
            <a:ext cx="49149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scatterplot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bedrooms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price</a:t>
            </a:r>
          </a:p>
        </p:txBody>
      </p:sp>
    </p:spTree>
  </p:cSld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Exercise,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Here’s the R code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ggplot(
  saratoga_houses, 
  aes(x=Bedrooms, y=Price)) + 
  geom_point())</a:t>
            </a:r>
          </a:p>
        </p:txBody>
      </p:sp>
    </p:spTree>
  </p:cSld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Exercise,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output</a:t>
            </a:r>
          </a:p>
        </p:txBody>
      </p:sp>
      <p:pic>
        <p:nvPicPr>
          <p:cNvPr descr="../images/r/bedrooms-and-price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565400" y="1600200"/>
            <a:ext cx="4013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Scatterplot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bedrooms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price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Preparation,</a:t>
            </a:r>
            <a:r>
              <a:rPr/>
              <a:t> </a:t>
            </a:r>
            <a:r>
              <a:rPr/>
              <a:t>Saratoga</a:t>
            </a:r>
            <a:r>
              <a:rPr/>
              <a:t> </a:t>
            </a:r>
            <a:r>
              <a:rPr/>
              <a:t>House</a:t>
            </a:r>
            <a:r>
              <a:rPr/>
              <a:t> </a:t>
            </a:r>
            <a:r>
              <a:rPr/>
              <a:t>Prices</a:t>
            </a:r>
          </a:p>
        </p:txBody>
      </p:sp>
      <p:pic>
        <p:nvPicPr>
          <p:cNvPr descr="../images/external/dasl-saratoga-house-prices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565400" y="1600200"/>
            <a:ext cx="4013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Description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Saratoga</a:t>
            </a:r>
            <a:r>
              <a:rPr/>
              <a:t> </a:t>
            </a:r>
            <a:r>
              <a:rPr/>
              <a:t>house</a:t>
            </a:r>
            <a:r>
              <a:rPr/>
              <a:t> </a:t>
            </a:r>
            <a:r>
              <a:rPr/>
              <a:t>prices</a:t>
            </a:r>
            <a:r>
              <a:rPr/>
              <a:t> </a:t>
            </a:r>
            <a:r>
              <a:rPr/>
              <a:t>dataset</a:t>
            </a:r>
          </a:p>
        </p:txBody>
      </p:sp>
    </p:spTree>
  </p:cSld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Exercise,</a:t>
            </a:r>
            <a:r>
              <a:rPr/>
              <a:t> </a:t>
            </a:r>
            <a:r>
              <a:rPr/>
              <a:t>Tableau</a:t>
            </a:r>
            <a:r>
              <a:rPr/>
              <a:t> </a:t>
            </a:r>
            <a:r>
              <a:rPr/>
              <a:t>output</a:t>
            </a:r>
          </a:p>
        </p:txBody>
      </p:sp>
      <p:pic>
        <p:nvPicPr>
          <p:cNvPr descr="../images/tableau/bedrooms-vs-price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58800" y="1600200"/>
            <a:ext cx="80264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Tableau</a:t>
            </a:r>
            <a:r>
              <a:rPr/>
              <a:t> </a:t>
            </a:r>
            <a:r>
              <a:rPr/>
              <a:t>scatterplot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Bedrooms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Price</a:t>
            </a:r>
          </a:p>
        </p:txBody>
      </p:sp>
    </p:spTree>
  </p:cSld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Fundamentals,</a:t>
            </a:r>
            <a:r>
              <a:rPr/>
              <a:t> </a:t>
            </a:r>
            <a:r>
              <a:rPr/>
              <a:t>Aesthetics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points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shape</a:t>
            </a:r>
          </a:p>
        </p:txBody>
      </p:sp>
      <p:pic>
        <p:nvPicPr>
          <p:cNvPr descr="../images/r/point-aesthetics-shape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565400" y="1600200"/>
            <a:ext cx="4013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Illustration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shape</a:t>
            </a:r>
            <a:r>
              <a:rPr/>
              <a:t> </a:t>
            </a:r>
            <a:r>
              <a:rPr/>
              <a:t>aesthetics</a:t>
            </a:r>
          </a:p>
        </p:txBody>
      </p:sp>
    </p:spTree>
  </p:cSld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Exercise,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shape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Use the Saratoga housing data set.</a:t>
            </a:r>
          </a:p>
          <a:p>
            <a:pPr lvl="1"/>
            <a:r>
              <a:rPr/>
              <a:t>Draw a plot of all of the data where</a:t>
            </a:r>
          </a:p>
          <a:p>
            <a:pPr lvl="2"/>
            <a:r>
              <a:rPr/>
              <a:t>X=Age,</a:t>
            </a:r>
          </a:p>
          <a:p>
            <a:pPr lvl="2"/>
            <a:r>
              <a:rPr/>
              <a:t>Y=Price,</a:t>
            </a:r>
          </a:p>
          <a:p>
            <a:pPr lvl="2"/>
            <a:r>
              <a:rPr/>
              <a:t>Symbol=number of bedrooms.</a:t>
            </a:r>
          </a:p>
        </p:txBody>
      </p:sp>
    </p:spTree>
  </p:cSld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Exercise,</a:t>
            </a:r>
            <a:r>
              <a:rPr/>
              <a:t> </a:t>
            </a: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Here’s the Python code.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ch = alt.Chart(df).mark_point().encode(
      x='Age',y='Price', shape='Bedrooms:N')</a:t>
            </a:r>
          </a:p>
        </p:txBody>
      </p:sp>
    </p:spTree>
  </p:cSld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Exercise,</a:t>
            </a:r>
            <a:r>
              <a:rPr/>
              <a:t> </a:t>
            </a:r>
            <a:r>
              <a:rPr/>
              <a:t>Python</a:t>
            </a:r>
            <a:r>
              <a:rPr/>
              <a:t> </a:t>
            </a:r>
            <a:r>
              <a:rPr/>
              <a:t>output</a:t>
            </a:r>
          </a:p>
        </p:txBody>
      </p:sp>
      <p:pic>
        <p:nvPicPr>
          <p:cNvPr descr="../images/python/altair-basic-exercise-shape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006600" y="1600200"/>
            <a:ext cx="51435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scatterplot</a:t>
            </a:r>
            <a:r>
              <a:rPr/>
              <a:t> </a:t>
            </a:r>
            <a:r>
              <a:rPr/>
              <a:t>mapping</a:t>
            </a:r>
            <a:r>
              <a:rPr/>
              <a:t> </a:t>
            </a:r>
            <a:r>
              <a:rPr/>
              <a:t>bedrooms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shape</a:t>
            </a:r>
          </a:p>
        </p:txBody>
      </p:sp>
    </p:spTree>
  </p:cSld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Exercise,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Here’s the R code.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ggplot(saratoga_houses, aes(x=Age, y=Price)) + 
  geom_point(aes(shape=factor(Bedrooms)))</a:t>
            </a:r>
          </a:p>
        </p:txBody>
      </p:sp>
    </p:spTree>
  </p:cSld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Exercise,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output</a:t>
            </a:r>
          </a:p>
        </p:txBody>
      </p:sp>
      <p:pic>
        <p:nvPicPr>
          <p:cNvPr descr="../images/r/shape-bedrooms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565400" y="1600200"/>
            <a:ext cx="4013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scatterplot</a:t>
            </a:r>
            <a:r>
              <a:rPr/>
              <a:t> </a:t>
            </a:r>
            <a:r>
              <a:rPr/>
              <a:t>mapping</a:t>
            </a:r>
            <a:r>
              <a:rPr/>
              <a:t> </a:t>
            </a:r>
            <a:r>
              <a:rPr/>
              <a:t>bedrooms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shape</a:t>
            </a:r>
          </a:p>
        </p:txBody>
      </p:sp>
    </p:spTree>
  </p:cSld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Exercise,</a:t>
            </a:r>
            <a:r>
              <a:rPr/>
              <a:t> </a:t>
            </a:r>
            <a:r>
              <a:rPr/>
              <a:t>Tableau</a:t>
            </a:r>
            <a:r>
              <a:rPr/>
              <a:t> </a:t>
            </a:r>
            <a:r>
              <a:rPr/>
              <a:t>output</a:t>
            </a:r>
          </a:p>
        </p:txBody>
      </p:sp>
      <p:pic>
        <p:nvPicPr>
          <p:cNvPr descr="../images/tableau/shape-bedrooms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58800" y="1600200"/>
            <a:ext cx="80264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Tableau</a:t>
            </a:r>
            <a:r>
              <a:rPr/>
              <a:t> </a:t>
            </a:r>
            <a:r>
              <a:rPr/>
              <a:t>scatterplot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shapes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represent</a:t>
            </a:r>
            <a:r>
              <a:rPr/>
              <a:t> </a:t>
            </a:r>
            <a:r>
              <a:rPr/>
              <a:t>Bedrooms</a:t>
            </a:r>
          </a:p>
        </p:txBody>
      </p:sp>
    </p:spTree>
  </p:cSld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Fundamentals,</a:t>
            </a:r>
            <a:r>
              <a:rPr/>
              <a:t> </a:t>
            </a:r>
            <a:r>
              <a:rPr/>
              <a:t>Aesthetics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points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size</a:t>
            </a:r>
          </a:p>
        </p:txBody>
      </p:sp>
      <p:pic>
        <p:nvPicPr>
          <p:cNvPr descr="../images/r/point-aesthetics-size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565400" y="1600200"/>
            <a:ext cx="4013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Illustration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size</a:t>
            </a:r>
            <a:r>
              <a:rPr/>
              <a:t> </a:t>
            </a:r>
            <a:r>
              <a:rPr/>
              <a:t>aesthetics</a:t>
            </a:r>
          </a:p>
        </p:txBody>
      </p:sp>
    </p:spTree>
  </p:cSld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Exercise,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size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Use the Saratoga housing data set.</a:t>
            </a:r>
          </a:p>
          <a:p>
            <a:pPr lvl="1"/>
            <a:r>
              <a:rPr/>
              <a:t>Draw a plot of all of the data where</a:t>
            </a:r>
          </a:p>
          <a:p>
            <a:pPr lvl="2"/>
            <a:r>
              <a:rPr/>
              <a:t>X=Age,</a:t>
            </a:r>
          </a:p>
          <a:p>
            <a:pPr lvl="2"/>
            <a:r>
              <a:rPr/>
              <a:t>Y=Price,</a:t>
            </a:r>
          </a:p>
          <a:p>
            <a:pPr lvl="2"/>
            <a:r>
              <a:rPr/>
              <a:t>Size=Living.Area.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Preparation,</a:t>
            </a:r>
            <a:r>
              <a:rPr/>
              <a:t> </a:t>
            </a:r>
            <a:r>
              <a:rPr/>
              <a:t>Advice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things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Download the file</a:t>
            </a:r>
          </a:p>
          <a:p>
            <a:pPr lvl="1"/>
            <a:r>
              <a:rPr/>
              <a:t>Tweak the file</a:t>
            </a:r>
          </a:p>
          <a:p>
            <a:pPr lvl="2"/>
            <a:r>
              <a:rPr/>
              <a:t>Remove variable names in first line</a:t>
            </a:r>
          </a:p>
          <a:p>
            <a:pPr lvl="2"/>
            <a:r>
              <a:rPr/>
              <a:t>Change missing value codes</a:t>
            </a:r>
          </a:p>
          <a:p>
            <a:pPr lvl="2"/>
            <a:r>
              <a:rPr/>
              <a:t>Change the delimiter</a:t>
            </a:r>
          </a:p>
          <a:p>
            <a:pPr lvl="2"/>
            <a:r>
              <a:rPr/>
              <a:t>Look for inconsistencies</a:t>
            </a:r>
          </a:p>
          <a:p>
            <a:pPr lvl="2"/>
            <a:r>
              <a:rPr/>
              <a:t>Convert the format</a:t>
            </a:r>
          </a:p>
        </p:txBody>
      </p:sp>
    </p:spTree>
  </p:cSld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Erercise,</a:t>
            </a:r>
            <a:r>
              <a:rPr/>
              <a:t> </a:t>
            </a: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Here’s the Python code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ch = alt.Chart(df).mark_point().encode(
      x='Age',y='Price', size='Living.Area')</a:t>
            </a:r>
          </a:p>
        </p:txBody>
      </p:sp>
    </p:spTree>
  </p:cSld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Exercise,</a:t>
            </a:r>
            <a:r>
              <a:rPr/>
              <a:t> </a:t>
            </a:r>
            <a:r>
              <a:rPr/>
              <a:t>Python</a:t>
            </a:r>
            <a:r>
              <a:rPr/>
              <a:t> </a:t>
            </a:r>
            <a:r>
              <a:rPr/>
              <a:t>output</a:t>
            </a:r>
          </a:p>
        </p:txBody>
      </p:sp>
      <p:pic>
        <p:nvPicPr>
          <p:cNvPr descr="../images/python/altair-basic-exercise-size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006600" y="1600200"/>
            <a:ext cx="51435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scatterplot</a:t>
            </a:r>
            <a:r>
              <a:rPr/>
              <a:t> </a:t>
            </a:r>
            <a:r>
              <a:rPr/>
              <a:t>mapping</a:t>
            </a:r>
            <a:r>
              <a:rPr/>
              <a:t> </a:t>
            </a:r>
            <a:r>
              <a:rPr/>
              <a:t>living</a:t>
            </a:r>
            <a:r>
              <a:rPr/>
              <a:t> </a:t>
            </a:r>
            <a:r>
              <a:rPr/>
              <a:t>area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size</a:t>
            </a:r>
          </a:p>
        </p:txBody>
      </p:sp>
    </p:spTree>
  </p:cSld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Exercise,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Here’s the R code.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ggplot(saratoga_houses, aes(x=Age, y=Price)) + 
  geom_point(aes(size=Living.Area))</a:t>
            </a:r>
          </a:p>
        </p:txBody>
      </p:sp>
    </p:spTree>
  </p:cSld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Exercise,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output</a:t>
            </a:r>
          </a:p>
        </p:txBody>
      </p:sp>
      <p:pic>
        <p:nvPicPr>
          <p:cNvPr descr="../images/r/size-living-area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565400" y="1600200"/>
            <a:ext cx="4013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graph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size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represent</a:t>
            </a:r>
            <a:r>
              <a:rPr/>
              <a:t> </a:t>
            </a:r>
            <a:r>
              <a:rPr/>
              <a:t>Living</a:t>
            </a:r>
            <a:r>
              <a:rPr/>
              <a:t> </a:t>
            </a:r>
            <a:r>
              <a:rPr/>
              <a:t>Area</a:t>
            </a:r>
          </a:p>
        </p:txBody>
      </p:sp>
    </p:spTree>
  </p:cSld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Exercise,</a:t>
            </a:r>
            <a:r>
              <a:rPr/>
              <a:t> </a:t>
            </a:r>
            <a:r>
              <a:rPr/>
              <a:t>Tableau</a:t>
            </a:r>
            <a:r>
              <a:rPr/>
              <a:t> </a:t>
            </a:r>
            <a:r>
              <a:rPr/>
              <a:t>output</a:t>
            </a:r>
          </a:p>
        </p:txBody>
      </p:sp>
      <p:pic>
        <p:nvPicPr>
          <p:cNvPr descr="../images/tableau/size-living-area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58800" y="1600200"/>
            <a:ext cx="80264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Visualizaion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Living.Area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size</a:t>
            </a:r>
          </a:p>
        </p:txBody>
      </p:sp>
    </p:spTree>
  </p:cSld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Fundamentals,</a:t>
            </a:r>
            <a:r>
              <a:rPr/>
              <a:t> </a:t>
            </a:r>
            <a:r>
              <a:rPr/>
              <a:t>Aesthetics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points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color</a:t>
            </a:r>
            <a:r>
              <a:rPr/>
              <a:t> </a:t>
            </a:r>
            <a:r>
              <a:rPr/>
              <a:t>(1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2)</a:t>
            </a:r>
          </a:p>
        </p:txBody>
      </p:sp>
      <p:pic>
        <p:nvPicPr>
          <p:cNvPr descr="../images/r/point-aesthetics-color-1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565400" y="1600200"/>
            <a:ext cx="4013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Illustration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color</a:t>
            </a:r>
            <a:r>
              <a:rPr/>
              <a:t> </a:t>
            </a:r>
            <a:r>
              <a:rPr/>
              <a:t>aesthetics</a:t>
            </a:r>
          </a:p>
        </p:txBody>
      </p:sp>
    </p:spTree>
  </p:cSld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Fundamentals,</a:t>
            </a:r>
            <a:r>
              <a:rPr/>
              <a:t> </a:t>
            </a:r>
            <a:r>
              <a:rPr/>
              <a:t>Aesthetics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points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color</a:t>
            </a:r>
            <a:r>
              <a:rPr/>
              <a:t> </a:t>
            </a:r>
            <a:r>
              <a:rPr/>
              <a:t>(2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2)</a:t>
            </a:r>
          </a:p>
        </p:txBody>
      </p:sp>
      <p:pic>
        <p:nvPicPr>
          <p:cNvPr descr="../images/r/point-aesthetics-color-2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565400" y="1600200"/>
            <a:ext cx="4013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graph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color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represent</a:t>
            </a:r>
            <a:r>
              <a:rPr/>
              <a:t> </a:t>
            </a:r>
            <a:r>
              <a:rPr/>
              <a:t>Living.Area</a:t>
            </a:r>
          </a:p>
        </p:txBody>
      </p:sp>
    </p:spTree>
  </p:cSld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Exercise,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color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Use the Saratoga housing data set.</a:t>
            </a:r>
          </a:p>
          <a:p>
            <a:pPr lvl="1"/>
            <a:r>
              <a:rPr/>
              <a:t>Draw a plot of all of the data where</a:t>
            </a:r>
          </a:p>
          <a:p>
            <a:pPr lvl="2"/>
            <a:r>
              <a:rPr/>
              <a:t>X=Age,</a:t>
            </a:r>
          </a:p>
          <a:p>
            <a:pPr lvl="2"/>
            <a:r>
              <a:rPr/>
              <a:t>Y=Price,</a:t>
            </a:r>
          </a:p>
          <a:p>
            <a:pPr lvl="2"/>
            <a:r>
              <a:rPr/>
              <a:t>Color=Bathrooms.</a:t>
            </a:r>
          </a:p>
        </p:txBody>
      </p:sp>
    </p:spTree>
  </p:cSld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Exercise,</a:t>
            </a:r>
            <a:r>
              <a:rPr/>
              <a:t> </a:t>
            </a: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Here’s the Python code.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ch2 = alt.Chart(df).mark_point().encode(
  x="Age", y="Price", color="Baths")</a:t>
            </a:r>
          </a:p>
        </p:txBody>
      </p:sp>
    </p:spTree>
  </p:cSld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Exercise,</a:t>
            </a:r>
            <a:r>
              <a:rPr/>
              <a:t> </a:t>
            </a:r>
            <a:r>
              <a:rPr/>
              <a:t>Python</a:t>
            </a:r>
            <a:r>
              <a:rPr/>
              <a:t> </a:t>
            </a:r>
            <a:r>
              <a:rPr/>
              <a:t>output</a:t>
            </a:r>
          </a:p>
        </p:txBody>
      </p:sp>
      <p:pic>
        <p:nvPicPr>
          <p:cNvPr descr="../images/python/python-basic-exercise-color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108200" y="1600200"/>
            <a:ext cx="49149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scatterplot</a:t>
            </a:r>
            <a:r>
              <a:rPr/>
              <a:t> </a:t>
            </a:r>
            <a:r>
              <a:rPr/>
              <a:t>mapping</a:t>
            </a:r>
            <a:r>
              <a:rPr/>
              <a:t> </a:t>
            </a:r>
            <a:r>
              <a:rPr/>
              <a:t>bathrooms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color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Preparation,</a:t>
            </a:r>
            <a:r>
              <a:rPr/>
              <a:t> </a:t>
            </a: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import pandas as pd
import altair as alt
df = pd.read_csv("data/houses.csv")
ch = alt.Chart(df).mark_point().encode(
    x='Age',
    y='Price'
)
ch.save("/images/python-scatterplot.html")</a:t>
            </a:r>
          </a:p>
        </p:txBody>
      </p:sp>
    </p:spTree>
  </p:cSld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Exercise,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Here’s the R code.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ggplot(saratoga_houses, aes(x=Age, y=Price)) + 
  geom_point(aes(color=factor(Bathrooms)))</a:t>
            </a:r>
          </a:p>
        </p:txBody>
      </p:sp>
    </p:spTree>
  </p:cSld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Exercise,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output</a:t>
            </a:r>
          </a:p>
        </p:txBody>
      </p:sp>
      <p:pic>
        <p:nvPicPr>
          <p:cNvPr descr="../images/r/bathroom-colors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565400" y="1600200"/>
            <a:ext cx="4013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scatterplot</a:t>
            </a:r>
            <a:r>
              <a:rPr/>
              <a:t> </a:t>
            </a:r>
            <a:r>
              <a:rPr/>
              <a:t>mapping</a:t>
            </a:r>
            <a:r>
              <a:rPr/>
              <a:t> </a:t>
            </a:r>
            <a:r>
              <a:rPr/>
              <a:t>bathrooms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color</a:t>
            </a:r>
          </a:p>
        </p:txBody>
      </p:sp>
    </p:spTree>
  </p:cSld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Exercise,</a:t>
            </a:r>
            <a:r>
              <a:rPr/>
              <a:t> </a:t>
            </a:r>
            <a:r>
              <a:rPr/>
              <a:t>Tableau</a:t>
            </a:r>
            <a:r>
              <a:rPr/>
              <a:t> </a:t>
            </a:r>
            <a:r>
              <a:rPr/>
              <a:t>output</a:t>
            </a:r>
          </a:p>
        </p:txBody>
      </p:sp>
      <p:pic>
        <p:nvPicPr>
          <p:cNvPr descr="../images/tableau/basic-exercise-color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58800" y="1600200"/>
            <a:ext cx="80264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Tableau</a:t>
            </a:r>
            <a:r>
              <a:rPr/>
              <a:t> </a:t>
            </a:r>
            <a:r>
              <a:rPr/>
              <a:t>scatterplot</a:t>
            </a:r>
            <a:r>
              <a:rPr/>
              <a:t> </a:t>
            </a:r>
            <a:r>
              <a:rPr/>
              <a:t>mapping</a:t>
            </a:r>
            <a:r>
              <a:rPr/>
              <a:t> </a:t>
            </a:r>
            <a:r>
              <a:rPr/>
              <a:t>Bathrooms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color</a:t>
            </a:r>
          </a:p>
        </p:txBody>
      </p:sp>
    </p:spTree>
  </p:cSld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Fundamentals,</a:t>
            </a:r>
            <a:r>
              <a:rPr/>
              <a:t> </a:t>
            </a:r>
            <a:r>
              <a:rPr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In this section, you learned how to use Python, R, and/or Tableau to</a:t>
            </a:r>
          </a:p>
          <a:p>
            <a:pPr lvl="2"/>
            <a:r>
              <a:rPr/>
              <a:t>Assign variables to the x and y position of a graph</a:t>
            </a:r>
          </a:p>
          <a:p>
            <a:pPr lvl="2"/>
            <a:r>
              <a:rPr/>
              <a:t>Change the defaults for aesthetics like shape and color</a:t>
            </a:r>
          </a:p>
          <a:p>
            <a:pPr lvl="2"/>
            <a:r>
              <a:rPr/>
              <a:t>Assign a third variable to shape, size, or color</a:t>
            </a:r>
          </a:p>
        </p:txBody>
      </p:sp>
    </p:spTree>
  </p:cSld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Recommendations,</a:t>
            </a:r>
            <a:r>
              <a:rPr/>
              <a:t> </a:t>
            </a:r>
            <a:r>
              <a:rPr/>
              <a:t>outline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topics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Solving problems with overprinting</a:t>
            </a:r>
          </a:p>
          <a:p>
            <a:pPr lvl="1"/>
            <a:r>
              <a:rPr/>
              <a:t>Don’t mix shape and size</a:t>
            </a:r>
          </a:p>
          <a:p>
            <a:pPr lvl="1"/>
            <a:r>
              <a:rPr/>
              <a:t>Double up for emphasis</a:t>
            </a:r>
          </a:p>
          <a:p>
            <a:pPr lvl="1"/>
            <a:r>
              <a:rPr/>
              <a:t>Shape is only good for categories</a:t>
            </a:r>
          </a:p>
          <a:p>
            <a:pPr lvl="1"/>
            <a:r>
              <a:rPr/>
              <a:t>Size is only good for continuous variables.</a:t>
            </a:r>
          </a:p>
        </p:txBody>
      </p:sp>
    </p:spTree>
  </p:cSld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Recommendations,</a:t>
            </a:r>
            <a:r>
              <a:rPr/>
              <a:t> </a:t>
            </a:r>
            <a:r>
              <a:rPr/>
              <a:t>Solutions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excessive</a:t>
            </a:r>
            <a:r>
              <a:rPr/>
              <a:t> </a:t>
            </a:r>
            <a:r>
              <a:rPr/>
              <a:t>overprinting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Open symbols</a:t>
            </a:r>
          </a:p>
          <a:p>
            <a:pPr lvl="1"/>
            <a:r>
              <a:rPr/>
              <a:t>Small points</a:t>
            </a:r>
          </a:p>
          <a:p>
            <a:pPr lvl="1"/>
            <a:r>
              <a:rPr/>
              <a:t>Opacity</a:t>
            </a:r>
          </a:p>
          <a:p>
            <a:pPr lvl="1"/>
            <a:r>
              <a:rPr/>
              <a:t>Log scale</a:t>
            </a:r>
          </a:p>
        </p:txBody>
      </p:sp>
    </p:spTree>
  </p:cSld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Recommendations,</a:t>
            </a:r>
            <a:r>
              <a:rPr/>
              <a:t> </a:t>
            </a:r>
            <a:r>
              <a:rPr/>
              <a:t>Overprinting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open</a:t>
            </a:r>
            <a:r>
              <a:rPr/>
              <a:t> </a:t>
            </a:r>
            <a:r>
              <a:rPr/>
              <a:t>symbols</a:t>
            </a:r>
          </a:p>
        </p:txBody>
      </p:sp>
      <p:pic>
        <p:nvPicPr>
          <p:cNvPr descr="../images/r/open-symbols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565400" y="1600200"/>
            <a:ext cx="4013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graph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open</a:t>
            </a:r>
            <a:r>
              <a:rPr/>
              <a:t> </a:t>
            </a:r>
            <a:r>
              <a:rPr/>
              <a:t>circles</a:t>
            </a:r>
          </a:p>
        </p:txBody>
      </p:sp>
    </p:spTree>
  </p:cSld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Recommendations,</a:t>
            </a:r>
            <a:r>
              <a:rPr/>
              <a:t> </a:t>
            </a:r>
            <a:r>
              <a:rPr/>
              <a:t>Overprinting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small</a:t>
            </a:r>
            <a:r>
              <a:rPr/>
              <a:t> </a:t>
            </a:r>
            <a:r>
              <a:rPr/>
              <a:t>points</a:t>
            </a:r>
          </a:p>
        </p:txBody>
      </p:sp>
      <p:pic>
        <p:nvPicPr>
          <p:cNvPr descr="../images/r/small-points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565400" y="1600200"/>
            <a:ext cx="4013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Graph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small</a:t>
            </a:r>
            <a:r>
              <a:rPr/>
              <a:t> </a:t>
            </a:r>
            <a:r>
              <a:rPr/>
              <a:t>points</a:t>
            </a:r>
          </a:p>
        </p:txBody>
      </p:sp>
    </p:spTree>
  </p:cSld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Recommendations,</a:t>
            </a:r>
            <a:r>
              <a:rPr/>
              <a:t> </a:t>
            </a:r>
            <a:r>
              <a:rPr/>
              <a:t>Overprinting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opacity</a:t>
            </a:r>
          </a:p>
        </p:txBody>
      </p:sp>
      <p:pic>
        <p:nvPicPr>
          <p:cNvPr descr="../images/r/point-opacity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565400" y="1600200"/>
            <a:ext cx="4013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Graph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opacity</a:t>
            </a:r>
          </a:p>
        </p:txBody>
      </p:sp>
    </p:spTree>
  </p:cSld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Recommendations,</a:t>
            </a:r>
            <a:r>
              <a:rPr/>
              <a:t> </a:t>
            </a:r>
            <a:r>
              <a:rPr/>
              <a:t>Overprinting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log</a:t>
            </a:r>
            <a:r>
              <a:rPr/>
              <a:t> </a:t>
            </a:r>
            <a:r>
              <a:rPr/>
              <a:t>scale</a:t>
            </a:r>
          </a:p>
        </p:txBody>
      </p:sp>
      <p:pic>
        <p:nvPicPr>
          <p:cNvPr descr="../images/r/point-log-scale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565400" y="1600200"/>
            <a:ext cx="4013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Graph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log</a:t>
            </a:r>
            <a:r>
              <a:rPr/>
              <a:t> </a:t>
            </a:r>
            <a:r>
              <a:rPr/>
              <a:t>scales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26</Words>
  <Application>Microsoft Office PowerPoint</Application>
  <PresentationFormat>On-screen Show (4:3)</PresentationFormat>
  <Paragraphs>10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Title</vt:lpstr>
      <vt:lpstr>Slide Title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visualization, scatterplots</dc:title>
  <dc:creator>Steve Simon</dc:creator>
  <cp:keywords/>
  <dcterms:created xsi:type="dcterms:W3CDTF">2019-09-15T14:18:19Z</dcterms:created>
  <dcterms:modified xsi:type="dcterms:W3CDTF">2019-09-15T14:18:19Z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Created 2019-08-16</vt:lpwstr>
  </property>
  <property fmtid="{D5CDD505-2E9C-101B-9397-08002B2CF9AE}" pid="3" name="output">
    <vt:lpwstr>powerpoint_presentation</vt:lpwstr>
  </property>
</Properties>
</file>