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fasion</a:t>
            </a:r>
            <a:r>
              <a:rPr/>
              <a:t> </a:t>
            </a:r>
            <a:r>
              <a:rPr/>
              <a:t>mistake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wear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idiots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lesson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inward,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lighter.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pastel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harsh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cylinder,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harsh.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bacgrounds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foregrounds.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contrast.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foreground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worst.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softening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calmer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harsh.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background,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de-empahsize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(at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background),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de-empahsize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divergent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muted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fades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extremes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divergent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contrast</a:t>
            </a:r>
            <a:r>
              <a:rPr/>
              <a:t> </a:t>
            </a:r>
            <a:r>
              <a:rPr/>
              <a:t>sharply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produece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extremes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de-empahsis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http://www.cookbook-r.com/Graphs/Colors_(ggplot2)/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Naomi</a:t>
            </a:r>
            <a:r>
              <a:rPr/>
              <a:t> </a:t>
            </a:r>
            <a:r>
              <a:rPr/>
              <a:t>Robbins,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observation.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sentence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bar,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point,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dilutes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emphasis.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mistake.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Graphic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restrained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effective.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YouTube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clip,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Travelers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Umberella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(1986).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2019-09-07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https://www.youtube.com/watch?v=3zQX66jd_c0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umbrella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umbrellas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umbrella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travels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powerful</a:t>
            </a:r>
            <a:r>
              <a:rPr/>
              <a:t> </a:t>
            </a:r>
            <a:r>
              <a:rPr/>
              <a:t>image.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dollop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adapted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Olson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Bergen.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picture.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5’s,</a:t>
            </a:r>
            <a:r>
              <a:rPr/>
              <a:t> </a:t>
            </a:r>
            <a:r>
              <a:rPr/>
              <a:t>clustered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help?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nine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5’s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6’s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close,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8’s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9’s.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restraint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identifying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umbrella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Traveller’s</a:t>
            </a:r>
            <a:r>
              <a:rPr/>
              <a:t> </a:t>
            </a:r>
            <a:r>
              <a:rPr/>
              <a:t>commercial.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trick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gray.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gray,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fade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remains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prominent.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fade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background?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eliminate</a:t>
            </a:r>
            <a:r>
              <a:rPr/>
              <a:t> </a:t>
            </a:r>
            <a:r>
              <a:rPr/>
              <a:t>it?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emphasized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lie</a:t>
            </a:r>
            <a:r>
              <a:rPr/>
              <a:t> </a:t>
            </a:r>
            <a:r>
              <a:rPr/>
              <a:t>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unease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feeling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share.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bold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5’s.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gray.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hurt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feelings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numbers?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fragile</a:t>
            </a:r>
            <a:r>
              <a:rPr/>
              <a:t> </a:t>
            </a:r>
            <a:r>
              <a:rPr/>
              <a:t>ego.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Seriously,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de-empahsis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uncomfortable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emphasizing.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enough.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mouseover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intersting.</a:t>
            </a:r>
            <a:r>
              <a:rPr/>
              <a:t> </a:t>
            </a:r>
            <a:r>
              <a:rPr/>
              <a:t>Mouseover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feature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mouse</a:t>
            </a:r>
            <a:r>
              <a:rPr/>
              <a:t> </a:t>
            </a:r>
            <a:r>
              <a:rPr/>
              <a:t>hover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tool,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refrain,</a:t>
            </a:r>
            <a:r>
              <a:rPr/>
              <a:t> </a:t>
            </a:r>
            <a:r>
              <a:rPr/>
              <a:t>“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speak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itself.</a:t>
            </a:r>
            <a:r>
              <a:rPr/>
              <a:t>”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sounds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theory,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practice,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speak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soft</a:t>
            </a:r>
            <a:r>
              <a:rPr/>
              <a:t> </a:t>
            </a:r>
            <a:r>
              <a:rPr/>
              <a:t>voice.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mumbles.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noise.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message.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afraid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job.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de-emphasize)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deceive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reader.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deceptive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plain</a:t>
            </a:r>
            <a:r>
              <a:rPr/>
              <a:t> </a:t>
            </a:r>
            <a:r>
              <a:rPr/>
              <a:t>stupidity,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malicious</a:t>
            </a:r>
            <a:r>
              <a:rPr/>
              <a:t> </a:t>
            </a:r>
            <a:r>
              <a:rPr/>
              <a:t>intent.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spot,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deceive.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colors: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harsh.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contrast.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harsh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afterimages.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afterimage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distortion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retinal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“</a:t>
            </a:r>
            <a:r>
              <a:rPr/>
              <a:t>tired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firing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often.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finally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image,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temporarily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vision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non-tired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transmit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fades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tired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recover.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harshness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grabber.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soften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darker.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cylinder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earlier.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8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9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10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11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3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4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5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6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r/hsv-pure-circ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r/hsv-lighter-circ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ciircle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(3/3)</a:t>
            </a:r>
          </a:p>
        </p:txBody>
      </p:sp>
      <p:pic>
        <p:nvPicPr>
          <p:cNvPr descr="../images/r/hsv-darker-circ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calmer</a:t>
            </a:r>
          </a:p>
        </p:txBody>
      </p:sp>
      <p:pic>
        <p:nvPicPr>
          <p:cNvPr descr="../images/r/lighter-and-darke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rainbow</a:t>
            </a:r>
            <a:r>
              <a:rPr/>
              <a:t> </a:t>
            </a:r>
            <a:r>
              <a:rPr/>
              <a:t>gradient</a:t>
            </a:r>
          </a:p>
        </p:txBody>
      </p:sp>
      <p:pic>
        <p:nvPicPr>
          <p:cNvPr descr="../images/r/rainbow-gradi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values</a:t>
            </a:r>
          </a:p>
        </p:txBody>
      </p:sp>
      <p:pic>
        <p:nvPicPr>
          <p:cNvPr descr="../images/r/single-gradien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empahsize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values</a:t>
            </a:r>
          </a:p>
        </p:txBody>
      </p:sp>
      <p:pic>
        <p:nvPicPr>
          <p:cNvPr descr="../images/r/single-gradient-revers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Recommendation,</a:t>
            </a:r>
            <a:r>
              <a:rPr/>
              <a:t> </a:t>
            </a:r>
            <a:r>
              <a:rPr/>
              <a:t>Divergent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empahsizes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extremes</a:t>
            </a:r>
          </a:p>
        </p:txBody>
      </p:sp>
      <p:pic>
        <p:nvPicPr>
          <p:cNvPr descr="../images/r/divergent-gradien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circular</a:t>
            </a:r>
            <a:r>
              <a:rPr/>
              <a:t> </a:t>
            </a:r>
            <a:r>
              <a:rPr/>
              <a:t>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Equal</a:t>
            </a:r>
            <a:r>
              <a:rPr/>
              <a:t> </a:t>
            </a:r>
            <a:r>
              <a:rPr/>
              <a:t>luminence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lessons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fashion</a:t>
            </a:r>
          </a:p>
        </p:txBody>
      </p:sp>
      <p:pic>
        <p:nvPicPr>
          <p:cNvPr descr="../images/external/fashion-mistak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81300" y="1600200"/>
            <a:ext cx="3594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wearing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bold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Avoid</a:t>
            </a:r>
            <a:r>
              <a:rPr/>
              <a:t> </a:t>
            </a:r>
            <a:r>
              <a:rPr/>
              <a:t>crosshatching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Varying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r/virdis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</a:p>
        </p:txBody>
      </p:sp>
      <p:pic>
        <p:nvPicPr>
          <p:cNvPr descr="../images/r/rainbow-gradien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overuse</a:t>
            </a:r>
            <a:r>
              <a:rPr/>
              <a:t> </a:t>
            </a:r>
            <a:r>
              <a:rPr/>
              <a:t>colors.</a:t>
            </a:r>
          </a:p>
        </p:txBody>
      </p:sp>
      <p:pic>
        <p:nvPicPr>
          <p:cNvPr descr="../images/external/too-many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25700" y="1600200"/>
            <a:ext cx="4292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external/travellers-insuran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umbrella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umbrellas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r/count-nine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r/count-two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(3/3)</a:t>
            </a:r>
          </a:p>
        </p:txBody>
      </p:sp>
      <p:pic>
        <p:nvPicPr>
          <p:cNvPr descr="../images/r/count-black-gra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emphasis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Don’t always know what to emphasize</a:t>
            </a:r>
          </a:p>
          <a:p>
            <a:pPr lvl="2"/>
            <a:r>
              <a:rPr/>
              <a:t>Solution: interactivity</a:t>
            </a:r>
          </a:p>
          <a:p>
            <a:pPr lvl="1"/>
            <a:r>
              <a:rPr/>
              <a:t>Let the data speak for itself</a:t>
            </a:r>
          </a:p>
          <a:p>
            <a:pPr lvl="2"/>
            <a:r>
              <a:rPr/>
              <a:t>But sometimes data speaks too subtly</a:t>
            </a:r>
          </a:p>
          <a:p>
            <a:pPr lvl="1"/>
            <a:r>
              <a:rPr/>
              <a:t>Potential for deception</a:t>
            </a:r>
          </a:p>
          <a:p>
            <a:pPr lvl="1"/>
            <a:r>
              <a:rPr/>
              <a:t>Bias potential in EVERY visualization choice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intense</a:t>
            </a:r>
          </a:p>
        </p:txBody>
      </p:sp>
      <p:pic>
        <p:nvPicPr>
          <p:cNvPr descr="../images/r/intense-examp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Colors, recommendations</dc:title>
  <dc:creator>Steve Simon</dc:creator>
  <cp:keywords/>
  <dcterms:created xsi:type="dcterms:W3CDTF">2019-09-15T16:56:33Z</dcterms:created>
  <dcterms:modified xsi:type="dcterms:W3CDTF">2019-09-15T16:56:33Z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2019-08-24</vt:lpwstr>
  </property>
  <property fmtid="{D5CDD505-2E9C-101B-9397-08002B2CF9AE}" pid="3" name="output">
    <vt:lpwstr>powerpoint_presentation</vt:lpwstr>
  </property>
</Properties>
</file>