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notesMaster" Target="notesMasters/notes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High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surges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(think</a:t>
            </a:r>
            <a:r>
              <a:rPr/>
              <a:t> </a:t>
            </a:r>
            <a:r>
              <a:rPr/>
              <a:t>stock</a:t>
            </a:r>
            <a:r>
              <a:rPr/>
              <a:t> </a:t>
            </a:r>
            <a:r>
              <a:rPr/>
              <a:t>market</a:t>
            </a:r>
            <a:r>
              <a:rPr/>
              <a:t> </a:t>
            </a:r>
            <a:r>
              <a:rPr/>
              <a:t>prices),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dashes.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hide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events.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differentiate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square,</a:t>
            </a:r>
            <a:r>
              <a:rPr/>
              <a:t> </a:t>
            </a:r>
            <a:r>
              <a:rPr/>
              <a:t>circle,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triangle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which.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X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+</a:t>
            </a:r>
            <a:r>
              <a:rPr/>
              <a:t>”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closed.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symbols,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itself,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allowing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differentiate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linetype.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Baker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Charlie.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hesitate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linetypes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has.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confusing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Labels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proximity.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tweaking,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tedious.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distinguishing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lines.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doubling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combining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linetype,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readily</a:t>
            </a:r>
            <a:r>
              <a:rPr/>
              <a:t> </a:t>
            </a:r>
            <a:r>
              <a:rPr/>
              <a:t>distinguishable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bedroom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bedroom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bedrood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intermediate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possible.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2.2</a:t>
            </a:r>
            <a:r>
              <a:rPr/>
              <a:t> </a:t>
            </a:r>
            <a:r>
              <a:rPr/>
              <a:t>bedrooms.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bothers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discontinuous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(roughly)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tall.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landscape</a:t>
            </a:r>
            <a:r>
              <a:rPr/>
              <a:t> </a:t>
            </a:r>
            <a:r>
              <a:rPr/>
              <a:t>orientation.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wide.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indeed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prices.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price.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overlap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prices.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agreed</a:t>
            </a:r>
            <a:r>
              <a:rPr/>
              <a:t> </a:t>
            </a:r>
            <a:r>
              <a:rPr/>
              <a:t>upon</a:t>
            </a:r>
            <a:r>
              <a:rPr/>
              <a:t> </a:t>
            </a:r>
            <a:r>
              <a:rPr/>
              <a:t>definition.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falsely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symmetry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skewed,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rules,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overlap,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even.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additive,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overlap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proves</a:t>
            </a:r>
            <a:r>
              <a:rPr/>
              <a:t> </a:t>
            </a:r>
            <a:r>
              <a:rPr/>
              <a:t>nothing.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because,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reasons,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substitute,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jittering</a:t>
            </a:r>
            <a:r>
              <a:rPr/>
              <a:t> </a:t>
            </a:r>
            <a:r>
              <a:rPr/>
              <a:t>(randomly</a:t>
            </a:r>
            <a:r>
              <a:rPr/>
              <a:t> </a:t>
            </a:r>
            <a:r>
              <a:rPr/>
              <a:t>shifting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around)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controversy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controversy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worth.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controversy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bargraphs,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consensus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bargraphs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resign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controversy,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side.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knowing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controversy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moot.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accepted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“</a:t>
            </a:r>
            <a:r>
              <a:rPr/>
              <a:t>nothing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counterexamples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temperature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IQ.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Kelvin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absolute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temperature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Fahrenheit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)</a:t>
            </a:r>
            <a:r>
              <a:rPr/>
              <a:t> </a:t>
            </a:r>
            <a:r>
              <a:rPr/>
              <a:t>Celsius.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temperature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heat.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IQ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IQ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intelligence.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Starting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comparisons.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IQ,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IQ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150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intelligent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IQ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required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forces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linegraph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range,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absolute</a:t>
            </a:r>
            <a:r>
              <a:rPr/>
              <a:t> </a:t>
            </a:r>
            <a:r>
              <a:rPr/>
              <a:t>comparisons.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debates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silly,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safe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whenever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comparisons.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differentiate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8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9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10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1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2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3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4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5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Recommendations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differentiating</a:t>
            </a:r>
            <a:r>
              <a:rPr/>
              <a:t> </a:t>
            </a:r>
            <a:r>
              <a:rPr/>
              <a:t>lines</a:t>
            </a:r>
          </a:p>
        </p:txBody>
      </p:sp>
      <p:pic>
        <p:nvPicPr>
          <p:cNvPr descr="../images/r/fictional-dat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Fictional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exam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subjects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differentiating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distinguish-by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Linegraph</a:t>
            </a:r>
            <a:r>
              <a:rPr/>
              <a:t> </a:t>
            </a:r>
            <a:r>
              <a:rPr/>
              <a:t>distinguished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differentiating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linetype</a:t>
            </a:r>
          </a:p>
        </p:txBody>
      </p:sp>
      <p:pic>
        <p:nvPicPr>
          <p:cNvPr descr="../images/r/distinguish-by-linety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Linegraph</a:t>
            </a:r>
            <a:r>
              <a:rPr/>
              <a:t> </a:t>
            </a:r>
            <a:r>
              <a:rPr/>
              <a:t>distinguished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linetype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linetypes</a:t>
            </a:r>
          </a:p>
        </p:txBody>
      </p:sp>
      <p:pic>
        <p:nvPicPr>
          <p:cNvPr descr="../images/external/five-different-linetyp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335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dash/dot</a:t>
            </a:r>
            <a:r>
              <a:rPr/>
              <a:t> </a:t>
            </a:r>
            <a:r>
              <a:rPr/>
              <a:t>pattern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differentiating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r/distinguish-by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Linegraph</a:t>
            </a:r>
            <a:r>
              <a:rPr/>
              <a:t> </a:t>
            </a:r>
            <a:r>
              <a:rPr/>
              <a:t>distinguished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differentiating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labels</a:t>
            </a:r>
          </a:p>
        </p:txBody>
      </p:sp>
      <p:pic>
        <p:nvPicPr>
          <p:cNvPr descr="../images/r/distinguish-by-labe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Linegraphs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continuity,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don’t</a:t>
            </a:r>
          </a:p>
        </p:txBody>
      </p:sp>
      <p:pic>
        <p:nvPicPr>
          <p:cNvPr descr="../images/r/scatterplot-revised-agai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Aspect ratio = width to height ratio</a:t>
            </a:r>
          </a:p>
          <a:p>
            <a:pPr lvl="2"/>
            <a:r>
              <a:rPr/>
              <a:t>Square has 1:1 aspect ratio</a:t>
            </a:r>
          </a:p>
          <a:p>
            <a:pPr lvl="2"/>
            <a:r>
              <a:rPr/>
              <a:t>Older televisions have 4:3 aspect ratio</a:t>
            </a:r>
          </a:p>
          <a:p>
            <a:pPr lvl="2"/>
            <a:r>
              <a:rPr/>
              <a:t>Newer televisions have 16:9 ratio</a:t>
            </a:r>
          </a:p>
          <a:p>
            <a:pPr lvl="1"/>
            <a:r>
              <a:rPr/>
              <a:t>You can vary the aspect ratio of your graphs as well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</a:p>
        </p:txBody>
      </p:sp>
      <p:pic>
        <p:nvPicPr>
          <p:cNvPr descr="../images/r/scatterplot-2-to-1-ratio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2:1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ratio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</a:p>
        </p:txBody>
      </p:sp>
      <p:pic>
        <p:nvPicPr>
          <p:cNvPr descr="../images/r/scatterplot-1-to-2-ratio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600200"/>
            <a:ext cx="200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1:2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ratio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Recommendation,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r/thick-versus-thi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When changes in slope are important</a:t>
            </a:r>
          </a:p>
          <a:p>
            <a:pPr lvl="2"/>
            <a:r>
              <a:rPr/>
              <a:t>Very flat lines (angle close to zero) are difficult to compare</a:t>
            </a:r>
          </a:p>
          <a:p>
            <a:pPr lvl="2"/>
            <a:r>
              <a:rPr/>
              <a:t>Very steep lines (angle close to plus or minus 90 degrees) are also difficult to compare</a:t>
            </a:r>
          </a:p>
          <a:p>
            <a:pPr lvl="2"/>
            <a:r>
              <a:rPr/>
              <a:t>Size your graph so that most lines have angles of plus or minus 45 degrees.</a:t>
            </a:r>
          </a:p>
          <a:p>
            <a:pPr lvl="1"/>
            <a:r>
              <a:rPr/>
              <a:t>Use square graph when comparing measurements of the same thing</a:t>
            </a:r>
          </a:p>
          <a:p>
            <a:pPr lvl="2"/>
            <a:r>
              <a:rPr/>
              <a:t>Predicted versus actual</a:t>
            </a:r>
          </a:p>
          <a:p>
            <a:pPr lvl="2"/>
            <a:r>
              <a:rPr/>
              <a:t>New lab method versus gold standard method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does</a:t>
            </a:r>
          </a:p>
        </p:txBody>
      </p:sp>
      <p:pic>
        <p:nvPicPr>
          <p:cNvPr descr="../images/r/ragged-pat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r/average-with-standard-devia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Average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deviaiton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r/average-with-standard-err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Average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agreed upon definition for error bars</a:t>
            </a:r>
          </a:p>
          <a:p>
            <a:pPr lvl="2"/>
            <a:r>
              <a:rPr/>
              <a:t>One standard deviation?</a:t>
            </a:r>
          </a:p>
          <a:p>
            <a:pPr lvl="2"/>
            <a:r>
              <a:rPr/>
              <a:t>One standard error?</a:t>
            </a:r>
          </a:p>
          <a:p>
            <a:pPr lvl="2"/>
            <a:r>
              <a:rPr/>
              <a:t>Confidence interval?</a:t>
            </a:r>
          </a:p>
          <a:p>
            <a:pPr lvl="2"/>
            <a:r>
              <a:rPr/>
              <a:t>Range?</a:t>
            </a:r>
          </a:p>
          <a:p>
            <a:pPr lvl="1"/>
            <a:r>
              <a:rPr/>
              <a:t>Error bars may hide asymmetric distributions</a:t>
            </a:r>
          </a:p>
          <a:p>
            <a:pPr lvl="1"/>
            <a:r>
              <a:rPr/>
              <a:t>What does an overlap, non-overlap mean?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r/boxplo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r/scatterplot-revis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means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(3/3)</a:t>
            </a:r>
          </a:p>
        </p:txBody>
      </p:sp>
      <p:pic>
        <p:nvPicPr>
          <p:cNvPr descr="../images/r/jittered-sca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Jittered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means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Bargraphs almost always start at zero, linegraphs have more latitude.</a:t>
            </a:r>
          </a:p>
          <a:p>
            <a:pPr lvl="1"/>
            <a:r>
              <a:rPr/>
              <a:t>Not relevant when data has negative values</a:t>
            </a:r>
          </a:p>
          <a:p>
            <a:pPr lvl="1"/>
            <a:r>
              <a:rPr/>
              <a:t>Is there a “natural zero”?</a:t>
            </a:r>
          </a:p>
          <a:p>
            <a:pPr lvl="2"/>
            <a:r>
              <a:rPr/>
              <a:t>Counterexamples: temperature, IQ</a:t>
            </a:r>
          </a:p>
          <a:p>
            <a:pPr lvl="1"/>
            <a:r>
              <a:rPr/>
              <a:t>Start at zero allows relative comparisons</a:t>
            </a:r>
          </a:p>
          <a:p>
            <a:pPr lvl="2"/>
            <a:r>
              <a:rPr/>
              <a:t>Twice as big, half as big</a:t>
            </a:r>
          </a:p>
          <a:p>
            <a:pPr lvl="1"/>
            <a:r>
              <a:rPr/>
              <a:t>Start at minimum Y improves resolution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Recommendations for line graphs</dc:title>
  <dc:creator>Steve Simon</dc:creator>
  <cp:keywords/>
  <dcterms:created xsi:type="dcterms:W3CDTF">2019-10-02T19:27:47Z</dcterms:created>
  <dcterms:modified xsi:type="dcterms:W3CDTF">2019-10-02T19:27:47Z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2019-08-19</vt:lpwstr>
  </property>
  <property fmtid="{D5CDD505-2E9C-101B-9397-08002B2CF9AE}" pid="3" name="output">
    <vt:lpwstr>powerpoint_presentation</vt:lpwstr>
  </property>
</Properties>
</file>