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notesMaster" Target="notesMasters/notes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Understanding</a:t>
            </a:r>
            <a:r>
              <a:rPr/>
              <a:t> </a:t>
            </a:r>
            <a:r>
              <a:rPr/>
              <a:t>perception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visualizations.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tasks:</a:t>
            </a:r>
            <a:r>
              <a:rPr/>
              <a:t> </a:t>
            </a:r>
            <a:r>
              <a:rPr/>
              <a:t>projection,</a:t>
            </a:r>
            <a:r>
              <a:rPr/>
              <a:t> </a:t>
            </a:r>
            <a:r>
              <a:rPr/>
              <a:t>superimposition,</a:t>
            </a:r>
            <a:r>
              <a:rPr/>
              <a:t> </a:t>
            </a:r>
            <a:r>
              <a:rPr/>
              <a:t>scanning,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anchoring.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facilitate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perceptual</a:t>
            </a:r>
            <a:r>
              <a:rPr/>
              <a:t> </a:t>
            </a:r>
            <a:r>
              <a:rPr/>
              <a:t>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Scanning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distance.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mental</a:t>
            </a:r>
            <a:r>
              <a:rPr/>
              <a:t> </a:t>
            </a:r>
            <a:r>
              <a:rPr/>
              <a:t>tape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Scanning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distances.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slower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mental</a:t>
            </a:r>
            <a:r>
              <a:rPr/>
              <a:t> </a:t>
            </a:r>
            <a:r>
              <a:rPr/>
              <a:t>tape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distance.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Anchoring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implicit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explicit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assist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scanning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shortening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mental</a:t>
            </a:r>
            <a:r>
              <a:rPr/>
              <a:t> </a:t>
            </a:r>
            <a:r>
              <a:rPr/>
              <a:t>tape</a:t>
            </a:r>
            <a:r>
              <a:rPr/>
              <a:t> </a:t>
            </a:r>
            <a:r>
              <a:rPr/>
              <a:t>measure.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scanning,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gas</a:t>
            </a:r>
            <a:r>
              <a:rPr/>
              <a:t> </a:t>
            </a:r>
            <a:r>
              <a:rPr/>
              <a:t>gauge.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semicircular</a:t>
            </a:r>
            <a:r>
              <a:rPr/>
              <a:t> </a:t>
            </a:r>
            <a:r>
              <a:rPr/>
              <a:t>dial,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gas</a:t>
            </a:r>
            <a:r>
              <a:rPr/>
              <a:t> </a:t>
            </a:r>
            <a:r>
              <a:rPr/>
              <a:t>gauge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tank.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empty</a:t>
            </a:r>
            <a:r>
              <a:rPr/>
              <a:t> </a:t>
            </a:r>
            <a:r>
              <a:rPr/>
              <a:t>tank.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gauge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65%</a:t>
            </a:r>
            <a:r>
              <a:rPr/>
              <a:t> </a:t>
            </a:r>
            <a:r>
              <a:rPr/>
              <a:t>full.</a:t>
            </a:r>
            <a:r>
              <a:rPr/>
              <a:t> </a:t>
            </a:r>
            <a:r>
              <a:rPr/>
              <a:t>Trust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drew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gauge.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65%.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gas</a:t>
            </a:r>
            <a:r>
              <a:rPr/>
              <a:t> </a:t>
            </a:r>
            <a:r>
              <a:rPr/>
              <a:t>level?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mental</a:t>
            </a:r>
            <a:r>
              <a:rPr/>
              <a:t> </a:t>
            </a:r>
            <a:r>
              <a:rPr/>
              <a:t>tape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ends.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smart,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scan</a:t>
            </a:r>
            <a:r>
              <a:rPr/>
              <a:t> </a:t>
            </a:r>
            <a:r>
              <a:rPr/>
              <a:t>downwards.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Einstein,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gauge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box.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Einstein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subconciously.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recognized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immediately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tank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full.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gas</a:t>
            </a:r>
            <a:r>
              <a:rPr/>
              <a:t> </a:t>
            </a:r>
            <a:r>
              <a:rPr/>
              <a:t>gauge,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65%</a:t>
            </a:r>
            <a:r>
              <a:rPr/>
              <a:t> </a:t>
            </a:r>
            <a:r>
              <a:rPr/>
              <a:t>full,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anchors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1/4,</a:t>
            </a:r>
            <a:r>
              <a:rPr/>
              <a:t> </a:t>
            </a:r>
            <a:r>
              <a:rPr/>
              <a:t>half,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3/4.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gauge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accurately,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scane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65%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3/4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65%.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perceptual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arranged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difficulty,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position.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extends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before,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projection.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comparison.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comparison.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spots,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Length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judge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superimposition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projection.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easy,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span.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dip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January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February)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dip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November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December),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judging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judgement,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either.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ellipses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right?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comparison.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ellipse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markedly</a:t>
            </a:r>
            <a:r>
              <a:rPr/>
              <a:t> </a:t>
            </a:r>
            <a:r>
              <a:rPr/>
              <a:t>larger,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judgements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judgements.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margin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axes.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axes.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bubble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</a:t>
            </a:r>
            <a:r>
              <a:rPr/>
              <a:t> </a:t>
            </a:r>
            <a:r>
              <a:rPr/>
              <a:t>(annual</a:t>
            </a:r>
            <a:r>
              <a:rPr/>
              <a:t> </a:t>
            </a:r>
            <a:r>
              <a:rPr/>
              <a:t>sales).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ambiguity</a:t>
            </a:r>
            <a:r>
              <a:rPr/>
              <a:t> </a:t>
            </a:r>
            <a:r>
              <a:rPr/>
              <a:t>here–is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diameter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area.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bigger,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brown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(Metro)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(Tesco)?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comparison.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Volume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difficult.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image,</a:t>
            </a:r>
            <a:r>
              <a:rPr/>
              <a:t> </a:t>
            </a:r>
            <a:r>
              <a:rPr/>
              <a:t>busy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belief,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ellipsoids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orientations.</a:t>
            </a:r>
            <a:r>
              <a:rPr/>
              <a:t> </a:t>
            </a:r>
            <a:r>
              <a:rPr/>
              <a:t>Picking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ellipsoids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easy,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restricted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ellipsoids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fully</a:t>
            </a:r>
            <a:r>
              <a:rPr/>
              <a:t> </a:t>
            </a:r>
            <a:r>
              <a:rPr/>
              <a:t>visible.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Comparisons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visualizations.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hierarchy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difficult.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comparison.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reach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another?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comparisons:</a:t>
            </a:r>
            <a:r>
              <a:rPr/>
              <a:t> </a:t>
            </a:r>
            <a:r>
              <a:rPr/>
              <a:t>length,</a:t>
            </a:r>
            <a:r>
              <a:rPr/>
              <a:t> </a:t>
            </a:r>
            <a:r>
              <a:rPr/>
              <a:t>angle,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increasingly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difficult.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volume</a:t>
            </a:r>
            <a:r>
              <a:rPr/>
              <a:t> </a:t>
            </a:r>
            <a:r>
              <a:rPr/>
              <a:t>(requiring</a:t>
            </a:r>
            <a:r>
              <a:rPr/>
              <a:t> </a:t>
            </a:r>
            <a:r>
              <a:rPr/>
              <a:t>estimation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dimentional</a:t>
            </a:r>
            <a:r>
              <a:rPr/>
              <a:t> </a:t>
            </a:r>
            <a:r>
              <a:rPr/>
              <a:t>space)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(comparing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brightness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colors)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city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snowfall,</a:t>
            </a:r>
            <a:r>
              <a:rPr/>
              <a:t> </a:t>
            </a:r>
            <a:r>
              <a:rPr/>
              <a:t>Remington,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southwester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Newport,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northeast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state?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specifically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lightness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darkness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task,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marked</a:t>
            </a:r>
            <a:r>
              <a:rPr/>
              <a:t> </a:t>
            </a:r>
            <a:r>
              <a:rPr/>
              <a:t>variation.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</a:t>
            </a:r>
            <a:r>
              <a:rPr/>
              <a:t> </a:t>
            </a:r>
            <a:r>
              <a:rPr/>
              <a:t>pink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upstate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Hampshire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Vermont.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Remington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Newport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facilitate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projection,</a:t>
            </a:r>
            <a:r>
              <a:rPr/>
              <a:t> </a:t>
            </a:r>
            <a:r>
              <a:rPr/>
              <a:t>superimposition,</a:t>
            </a:r>
            <a:r>
              <a:rPr/>
              <a:t> </a:t>
            </a:r>
            <a:r>
              <a:rPr/>
              <a:t>scanning,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anchoring.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comparisons,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rank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hardest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length,</a:t>
            </a:r>
            <a:r>
              <a:rPr/>
              <a:t> </a:t>
            </a:r>
            <a:r>
              <a:rPr/>
              <a:t>angle,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volune,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discussing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1987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Simkin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Hastie.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respect,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why?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asked.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asking.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ask.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illustrated</a:t>
            </a:r>
            <a:r>
              <a:rPr/>
              <a:t> </a:t>
            </a:r>
            <a:r>
              <a:rPr/>
              <a:t>above.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(people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this)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randomize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above.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response.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comparisons.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movements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solely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direction,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projection.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movements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rotation,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superimposition.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Projections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superimpositions.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affected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distance.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project,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exapmle,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average.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1931</a:t>
            </a:r>
            <a:r>
              <a:rPr/>
              <a:t> </a:t>
            </a:r>
            <a:r>
              <a:rPr/>
              <a:t>(Glabron</a:t>
            </a:r>
            <a:r>
              <a:rPr/>
              <a:t> </a:t>
            </a:r>
            <a:r>
              <a:rPr/>
              <a:t>seeds</a:t>
            </a:r>
            <a:r>
              <a:rPr/>
              <a:t> </a:t>
            </a:r>
            <a:r>
              <a:rPr/>
              <a:t>planted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Wasica)</a:t>
            </a:r>
            <a:r>
              <a:rPr/>
              <a:t> </a:t>
            </a:r>
            <a:r>
              <a:rPr/>
              <a:t>extend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(Wisconsin</a:t>
            </a:r>
            <a:r>
              <a:rPr/>
              <a:t> </a:t>
            </a:r>
            <a:r>
              <a:rPr/>
              <a:t>No. 38</a:t>
            </a:r>
            <a:r>
              <a:rPr/>
              <a:t> </a:t>
            </a:r>
            <a:r>
              <a:rPr/>
              <a:t>seeds</a:t>
            </a:r>
            <a:r>
              <a:rPr/>
              <a:t> </a:t>
            </a:r>
            <a:r>
              <a:rPr/>
              <a:t>planted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Wasica)?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projection.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1931</a:t>
            </a:r>
            <a:r>
              <a:rPr/>
              <a:t> </a:t>
            </a:r>
            <a:r>
              <a:rPr/>
              <a:t>(Glabron</a:t>
            </a:r>
            <a:r>
              <a:rPr/>
              <a:t> </a:t>
            </a:r>
            <a:r>
              <a:rPr/>
              <a:t>seeds</a:t>
            </a:r>
            <a:r>
              <a:rPr/>
              <a:t> </a:t>
            </a:r>
            <a:r>
              <a:rPr/>
              <a:t>planted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Farm)</a:t>
            </a:r>
            <a:r>
              <a:rPr/>
              <a:t> </a:t>
            </a:r>
            <a:r>
              <a:rPr/>
              <a:t>extend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(Wisconsin</a:t>
            </a:r>
            <a:r>
              <a:rPr/>
              <a:t> </a:t>
            </a:r>
            <a:r>
              <a:rPr/>
              <a:t>No. 38</a:t>
            </a:r>
            <a:r>
              <a:rPr/>
              <a:t> </a:t>
            </a:r>
            <a:r>
              <a:rPr/>
              <a:t>seeds</a:t>
            </a:r>
            <a:r>
              <a:rPr/>
              <a:t> </a:t>
            </a:r>
            <a:r>
              <a:rPr/>
              <a:t>planted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Crookston)?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shift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direction.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superimposition,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projection.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accurate,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average.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6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7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4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5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9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0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1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2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Perception</a:t>
            </a:r>
            <a:r>
              <a:rPr/>
              <a:t> </a:t>
            </a:r>
            <a:r>
              <a:rPr/>
              <a:t>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2017-09-03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Superimposition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bar)</a:t>
            </a:r>
          </a:p>
        </p:txBody>
      </p:sp>
      <p:pic>
        <p:nvPicPr>
          <p:cNvPr descr="../images/external/crop-yield-bar-chart-lengt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25600" y="1600200"/>
            <a:ext cx="5892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crop</a:t>
            </a:r>
            <a:r>
              <a:rPr/>
              <a:t> </a:t>
            </a:r>
            <a:r>
              <a:rPr/>
              <a:t>yields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Scanning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Anchoring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Scanning</a:t>
            </a:r>
          </a:p>
          <a:p>
            <a:pPr lvl="2"/>
            <a:r>
              <a:rPr/>
              <a:t>Quantifying distance throug the use of a mental tape measure</a:t>
            </a:r>
          </a:p>
          <a:p>
            <a:pPr lvl="2"/>
            <a:r>
              <a:rPr/>
              <a:t>Shorter distances are easier</a:t>
            </a:r>
          </a:p>
          <a:p>
            <a:pPr lvl="1"/>
            <a:r>
              <a:rPr/>
              <a:t>Anchoring</a:t>
            </a:r>
          </a:p>
          <a:p>
            <a:pPr lvl="2"/>
            <a:r>
              <a:rPr/>
              <a:t>Implicit or explicit development of reference points</a:t>
            </a:r>
          </a:p>
          <a:p>
            <a:pPr lvl="2"/>
            <a:r>
              <a:rPr/>
              <a:t>Assists with scanning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Scanning</a:t>
            </a:r>
          </a:p>
        </p:txBody>
      </p:sp>
      <p:pic>
        <p:nvPicPr>
          <p:cNvPr descr="../images/r/fuel-guag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600200"/>
            <a:ext cx="2006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fuel</a:t>
            </a:r>
            <a:r>
              <a:rPr/>
              <a:t> </a:t>
            </a:r>
            <a:r>
              <a:rPr/>
              <a:t>gauge,</a:t>
            </a:r>
            <a:r>
              <a:rPr/>
              <a:t> </a:t>
            </a:r>
            <a:r>
              <a:rPr/>
              <a:t>65%</a:t>
            </a:r>
            <a:r>
              <a:rPr/>
              <a:t> </a:t>
            </a:r>
            <a:r>
              <a:rPr/>
              <a:t>full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Assisting</a:t>
            </a:r>
            <a:r>
              <a:rPr/>
              <a:t> </a:t>
            </a:r>
            <a:r>
              <a:rPr/>
              <a:t>scanning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anchors</a:t>
            </a:r>
          </a:p>
        </p:txBody>
      </p:sp>
      <p:pic>
        <p:nvPicPr>
          <p:cNvPr descr="../images/r/fuel-gaug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600200"/>
            <a:ext cx="2006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fuel</a:t>
            </a:r>
            <a:r>
              <a:rPr/>
              <a:t> </a:t>
            </a:r>
            <a:r>
              <a:rPr/>
              <a:t>gauge,</a:t>
            </a:r>
            <a:r>
              <a:rPr/>
              <a:t> </a:t>
            </a:r>
            <a:r>
              <a:rPr/>
              <a:t>anchors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1/4,</a:t>
            </a:r>
            <a:r>
              <a:rPr/>
              <a:t> </a:t>
            </a:r>
            <a:r>
              <a:rPr/>
              <a:t>half,</a:t>
            </a:r>
            <a:r>
              <a:rPr/>
              <a:t> </a:t>
            </a:r>
            <a:r>
              <a:rPr/>
              <a:t>3/4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processing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Visually simple tasks</a:t>
            </a:r>
          </a:p>
          <a:p>
            <a:pPr lvl="2"/>
            <a:r>
              <a:rPr/>
              <a:t>Position</a:t>
            </a:r>
          </a:p>
          <a:p>
            <a:pPr lvl="2"/>
            <a:r>
              <a:rPr/>
              <a:t>Length</a:t>
            </a:r>
          </a:p>
          <a:p>
            <a:pPr lvl="2"/>
            <a:r>
              <a:rPr/>
              <a:t>Angle/slope</a:t>
            </a:r>
          </a:p>
          <a:p>
            <a:pPr lvl="1"/>
            <a:r>
              <a:rPr/>
              <a:t>Visually demanding tasks</a:t>
            </a:r>
          </a:p>
          <a:p>
            <a:pPr lvl="2"/>
            <a:r>
              <a:rPr/>
              <a:t>Area</a:t>
            </a:r>
          </a:p>
          <a:p>
            <a:pPr lvl="2"/>
            <a:r>
              <a:rPr/>
              <a:t>Volume</a:t>
            </a:r>
          </a:p>
          <a:p>
            <a:pPr lvl="2"/>
            <a:r>
              <a:rPr/>
              <a:t>Density/Saturation/Hue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bar)</a:t>
            </a:r>
          </a:p>
        </p:txBody>
      </p:sp>
      <p:pic>
        <p:nvPicPr>
          <p:cNvPr descr="../images/external/crop-yield-bar-chart-posi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25600" y="1600200"/>
            <a:ext cx="5892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crop</a:t>
            </a:r>
            <a:r>
              <a:rPr/>
              <a:t> </a:t>
            </a:r>
            <a:r>
              <a:rPr/>
              <a:t>yields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bar)</a:t>
            </a:r>
          </a:p>
        </p:txBody>
      </p:sp>
      <p:pic>
        <p:nvPicPr>
          <p:cNvPr descr="../images/external/crop-yield-bar-chart-lengt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25600" y="1600200"/>
            <a:ext cx="5892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crop</a:t>
            </a:r>
            <a:r>
              <a:rPr/>
              <a:t> </a:t>
            </a:r>
            <a:r>
              <a:rPr/>
              <a:t>yields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Angle/slope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decline)</a:t>
            </a:r>
          </a:p>
        </p:txBody>
      </p:sp>
      <p:pic>
        <p:nvPicPr>
          <p:cNvPr descr="../images/external/sales-tren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00200" y="1600200"/>
            <a:ext cx="5943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Sales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Area</a:t>
            </a:r>
          </a:p>
        </p:txBody>
      </p:sp>
      <p:pic>
        <p:nvPicPr>
          <p:cNvPr descr="../images/external/ellips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73300" y="1600200"/>
            <a:ext cx="4584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ellipses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length)</a:t>
            </a:r>
          </a:p>
        </p:txBody>
      </p:sp>
      <p:pic>
        <p:nvPicPr>
          <p:cNvPr descr="../images/external/investment-ris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3467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Bubble</a:t>
            </a:r>
            <a:r>
              <a:rPr/>
              <a:t> </a:t>
            </a:r>
            <a:r>
              <a:rPr/>
              <a:t>plot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Visual tasks</a:t>
            </a:r>
          </a:p>
          <a:p>
            <a:pPr lvl="2"/>
            <a:r>
              <a:rPr/>
              <a:t>Projection,</a:t>
            </a:r>
          </a:p>
          <a:p>
            <a:pPr lvl="2"/>
            <a:r>
              <a:rPr/>
              <a:t>Superimposition,</a:t>
            </a:r>
          </a:p>
          <a:p>
            <a:pPr lvl="2"/>
            <a:r>
              <a:rPr/>
              <a:t>Scanning,</a:t>
            </a:r>
          </a:p>
          <a:p>
            <a:pPr lvl="2"/>
            <a:r>
              <a:rPr/>
              <a:t>Anchoring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Volume</a:t>
            </a:r>
          </a:p>
        </p:txBody>
      </p:sp>
      <p:pic>
        <p:nvPicPr>
          <p:cNvPr descr="../images/external/rgl_cda_ellipsoid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55900" y="1600200"/>
            <a:ext cx="3619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Ellipsoid</a:t>
            </a:r>
            <a:r>
              <a:rPr/>
              <a:t> </a:t>
            </a:r>
            <a:r>
              <a:rPr/>
              <a:t>plot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Color</a:t>
            </a:r>
          </a:p>
        </p:txBody>
      </p:sp>
      <p:pic>
        <p:nvPicPr>
          <p:cNvPr descr="../images/external/btv_snow_aver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68500" y="1600200"/>
            <a:ext cx="521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Weather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snowfall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/>
              <a:t>Visual tasks</a:t>
            </a:r>
          </a:p>
          <a:p>
            <a:pPr lvl="2"/>
            <a:r>
              <a:rPr/>
              <a:t>Projection, Superimposition, Scanning, Anchoring</a:t>
            </a:r>
          </a:p>
          <a:p>
            <a:pPr lvl="1"/>
            <a:r>
              <a:rPr/>
              <a:t>Hierarchy of comparisons</a:t>
            </a:r>
          </a:p>
          <a:p>
            <a:pPr lvl="2"/>
            <a:r>
              <a:rPr/>
              <a:t>Position, Length, Angle, Area, Volume, Color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Hierarchy of comparisons</a:t>
            </a:r>
          </a:p>
          <a:p>
            <a:pPr lvl="2"/>
            <a:r>
              <a:rPr/>
              <a:t>Position</a:t>
            </a:r>
          </a:p>
          <a:p>
            <a:pPr lvl="2"/>
            <a:r>
              <a:rPr/>
              <a:t>Length</a:t>
            </a:r>
          </a:p>
          <a:p>
            <a:pPr lvl="2"/>
            <a:r>
              <a:rPr/>
              <a:t>Angle</a:t>
            </a:r>
          </a:p>
          <a:p>
            <a:pPr lvl="2"/>
            <a:r>
              <a:rPr/>
              <a:t>Area</a:t>
            </a:r>
          </a:p>
          <a:p>
            <a:pPr lvl="2"/>
            <a:r>
              <a:rPr/>
              <a:t>Volume</a:t>
            </a:r>
          </a:p>
          <a:p>
            <a:pPr lvl="2"/>
            <a:r>
              <a:rPr/>
              <a:t>Color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perception</a:t>
            </a:r>
          </a:p>
        </p:txBody>
      </p:sp>
      <p:pic>
        <p:nvPicPr>
          <p:cNvPr descr="../images/external/graph-percep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600200"/>
            <a:ext cx="7010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Simkin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Hastie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chart…</a:t>
            </a:r>
          </a:p>
        </p:txBody>
      </p:sp>
      <p:pic>
        <p:nvPicPr>
          <p:cNvPr descr="../images/r/bar-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r/pie-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Answer.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question are you trying to answer?</a:t>
            </a:r>
          </a:p>
          <a:p>
            <a:pPr lvl="2"/>
            <a:r>
              <a:rPr/>
              <a:t>What proportion of the patients are single?</a:t>
            </a:r>
          </a:p>
          <a:p>
            <a:pPr lvl="2"/>
            <a:r>
              <a:rPr/>
              <a:t>Are there more single or divorced patients?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processing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Projection</a:t>
            </a:r>
          </a:p>
          <a:p>
            <a:pPr lvl="2"/>
            <a:r>
              <a:rPr/>
              <a:t>Shifting an object in a horizontal or vertical direction</a:t>
            </a:r>
          </a:p>
          <a:p>
            <a:pPr lvl="1"/>
            <a:r>
              <a:rPr/>
              <a:t>Superimposition</a:t>
            </a:r>
          </a:p>
          <a:p>
            <a:pPr lvl="2"/>
            <a:r>
              <a:rPr/>
              <a:t>Shifting in other directions (e.g., diagonal shifts, rotation) in order to make a comparison</a:t>
            </a:r>
          </a:p>
          <a:p>
            <a:pPr lvl="2"/>
            <a:r>
              <a:rPr/>
              <a:t>Much harder than projection</a:t>
            </a:r>
          </a:p>
          <a:p>
            <a:pPr lvl="1"/>
            <a:r>
              <a:rPr/>
              <a:t>Distance affects speed and accuracy of both projection and superimposition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Projection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bar)</a:t>
            </a:r>
          </a:p>
        </p:txBody>
      </p:sp>
      <p:pic>
        <p:nvPicPr>
          <p:cNvPr descr="../images/external/crop-yield-bar-chart-posi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25600" y="1600200"/>
            <a:ext cx="5892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crop</a:t>
            </a:r>
            <a:r>
              <a:rPr/>
              <a:t> </a:t>
            </a:r>
            <a:r>
              <a:rPr/>
              <a:t>yields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Perception tutorial</dc:title>
  <dc:creator>Steve Simon</dc:creator>
  <cp:keywords/>
  <dcterms:created xsi:type="dcterms:W3CDTF">2019-09-16T23:29:59Z</dcterms:created>
  <dcterms:modified xsi:type="dcterms:W3CDTF">2019-09-16T23:29:59Z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2017-09-03</vt:lpwstr>
  </property>
  <property fmtid="{D5CDD505-2E9C-101B-9397-08002B2CF9AE}" pid="3" name="output">
    <vt:lpwstr>powerpoint_presentation</vt:lpwstr>
  </property>
</Properties>
</file>