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notesMaster" Target="notesMasters/notesMaster1.xml" /><Relationship Id="rId69" Type="http://schemas.openxmlformats.org/officeDocument/2006/relationships/tableStyles" Target="tableStyles.xml" /><Relationship Id="rId6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7" Type="http://schemas.openxmlformats.org/officeDocument/2006/relationships/viewProps" Target="viewProps.xml" /><Relationship Id="rId6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charts.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count,</a:t>
            </a:r>
            <a:r>
              <a:rPr/>
              <a:t> </a:t>
            </a:r>
            <a:r>
              <a:rPr/>
              <a:t>percent,</a:t>
            </a:r>
            <a:r>
              <a:rPr/>
              <a:t> </a:t>
            </a:r>
            <a:r>
              <a:rPr/>
              <a:t>average,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Histograms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cutting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floor.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much,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passenger,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adorable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</a:t>
            </a:r>
            <a:r>
              <a:rPr/>
              <a:t> </a:t>
            </a:r>
            <a:r>
              <a:rPr/>
              <a:t>Caprio.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layer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chosen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combinations.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yellow,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layer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scale_fill_manual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only.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desired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fade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simultaneously,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interesting.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dodge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indirectly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Tableau.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normalize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forces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100%).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attributes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geometry/mark.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ambiguity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category.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vast</a:t>
            </a:r>
            <a:r>
              <a:rPr/>
              <a:t> </a:t>
            </a:r>
            <a:r>
              <a:rPr/>
              <a:t>majority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anchored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Y-axis,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bar’s</a:t>
            </a:r>
            <a:r>
              <a:rPr/>
              <a:t> </a:t>
            </a:r>
            <a:r>
              <a:rPr/>
              <a:t>height.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to,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bar’s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bar’s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vast</a:t>
            </a:r>
            <a:r>
              <a:rPr/>
              <a:t> </a:t>
            </a:r>
            <a:r>
              <a:rPr/>
              <a:t>majority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  <a:r>
              <a:rPr/>
              <a:t> </a:t>
            </a:r>
            <a:r>
              <a:rPr/>
              <a:t>Drag</a:t>
            </a:r>
            <a:r>
              <a:rPr/>
              <a:t> </a:t>
            </a:r>
            <a:r>
              <a:rPr/>
              <a:t>pclass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x-axis,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pclass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dodged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1"/>
            <a:r>
              <a:rPr/>
              <a:t>Drag</a:t>
            </a:r>
            <a:r>
              <a:rPr/>
              <a:t> </a:t>
            </a:r>
            <a:r>
              <a:rPr/>
              <a:t>pclass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columns</a:t>
            </a:r>
          </a:p>
          <a:p>
            <a:pPr lvl="0" marL="0" indent="0">
              <a:buNone/>
            </a:pPr>
          </a:p>
          <a:p>
            <a:pPr lvl="2"/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Discrete</a:t>
            </a:r>
          </a:p>
          <a:p>
            <a:pPr lvl="0" marL="0" indent="0">
              <a:buNone/>
            </a:pPr>
          </a:p>
          <a:p>
            <a:pPr lvl="1"/>
            <a:r>
              <a:rPr/>
              <a:t>Drag</a:t>
            </a:r>
            <a:r>
              <a:rPr/>
              <a:t> </a:t>
            </a:r>
            <a:r>
              <a:rPr/>
              <a:t>pclass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columns</a:t>
            </a:r>
          </a:p>
          <a:p>
            <a:pPr lvl="0" marL="0" indent="0">
              <a:buNone/>
            </a:pPr>
          </a:p>
          <a:p>
            <a:pPr lvl="2"/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1"/>
            <a:r>
              <a:rPr/>
              <a:t>Drag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(to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pclass)</a:t>
            </a:r>
          </a:p>
          <a:p>
            <a:pPr lvl="0" marL="0" indent="0">
              <a:buNone/>
            </a:pPr>
          </a:p>
          <a:p>
            <a:pPr lvl="2"/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Discrete</a:t>
            </a:r>
          </a:p>
          <a:p>
            <a:pPr lvl="0" marL="0" indent="0">
              <a:buNone/>
            </a:pPr>
          </a:p>
          <a:p>
            <a:pPr lvl="1"/>
            <a:r>
              <a:rPr/>
              <a:t>Drag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colur</a:t>
            </a:r>
            <a:r>
              <a:rPr/>
              <a:t> </a:t>
            </a:r>
            <a:r>
              <a:rPr/>
              <a:t>button</a:t>
            </a:r>
          </a:p>
          <a:p>
            <a:pPr lvl="0" marL="0" indent="0">
              <a:buNone/>
            </a:pPr>
          </a:p>
          <a:p>
            <a:pPr lvl="2"/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Discrete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alt.Y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stack=</a:t>
            </a:r>
            <a:r>
              <a:rPr/>
              <a:t>‘</a:t>
            </a:r>
            <a:r>
              <a:rPr/>
              <a:t>normalize</a:t>
            </a:r>
            <a:r>
              <a:rPr/>
              <a:t>’</a:t>
            </a:r>
            <a:r>
              <a:rPr/>
              <a:t> </a:t>
            </a:r>
            <a:r>
              <a:rPr/>
              <a:t>argument.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position=</a:t>
            </a:r>
            <a:r>
              <a:rPr/>
              <a:t>‘</a:t>
            </a:r>
            <a:r>
              <a:rPr/>
              <a:t>fill</a:t>
            </a:r>
            <a:r>
              <a:rPr/>
              <a:t>’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geom_bar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falls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summary,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summary,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menu.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Mortality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first.</a:t>
            </a:r>
            <a:r>
              <a:rPr/>
              <a:t>”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shoving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aside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lifeboats.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Anyway,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spoiler</a:t>
            </a:r>
            <a:r>
              <a:rPr/>
              <a:t> </a:t>
            </a:r>
            <a:r>
              <a:rPr/>
              <a:t>alert,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survives,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Leonardo,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trickiest,</a:t>
            </a:r>
            <a:r>
              <a:rPr/>
              <a:t> </a:t>
            </a:r>
            <a:r>
              <a:rPr/>
              <a:t>surprisingly,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percentage.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mark_bar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mark_point.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axis,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Python/Altair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geom_bar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geom_bar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barchart.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unsinkable,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maiden</a:t>
            </a:r>
            <a:r>
              <a:rPr/>
              <a:t> </a:t>
            </a:r>
            <a:r>
              <a:rPr/>
              <a:t>voyage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1912,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iceberg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sank.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sank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believed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diCaprio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count.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x-axis)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pill.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discrete</a:t>
            </a:r>
            <a:r>
              <a:rPr/>
              <a:t> </a:t>
            </a:r>
            <a:r>
              <a:rPr/>
              <a:t>dimenion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categorical).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(y-axis)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Altair/Python,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mark_bar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pixels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border),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barrather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argument.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argument,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interior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color.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gaps.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0.8.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Tableau,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bar.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touching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pixel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themselves.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produces.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button.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9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8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20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21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22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23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4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2019-08-03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600200"/>
            <a:ext cx="1092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aes(sex)) +
  geom_bar()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gender-bar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Tableau</a:t>
            </a:r>
            <a:r>
              <a:rPr/>
              <a:t> </a:t>
            </a:r>
            <a:r>
              <a:rPr/>
              <a:t>barchart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
    color='#FF0000', 
    size=5
).encode(
    x='pclass:N',
    y='count()'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aes(pclass)) +
  geom_bar(fill="#FF0000", width=0.5)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pic>
        <p:nvPicPr>
          <p:cNvPr descr="../images/python/red-ba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86200" y="1600200"/>
            <a:ext cx="138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pic>
        <p:nvPicPr>
          <p:cNvPr descr="../images/r/r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count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pic>
        <p:nvPicPr>
          <p:cNvPr descr="../images/tableau/r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for emphasis in simple bar charts</a:t>
            </a:r>
          </a:p>
          <a:p>
            <a:pPr lvl="1"/>
            <a:r>
              <a:rPr/>
              <a:t>Very important for stacked or side-by-side bar charts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alt.Color('pclass:N'),
    x='pclass:N',
    y='count()'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aes(x=pclass)) +
  geom_bar(aes(fill=pclass))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Fewer in numbers than points</a:t>
            </a:r>
          </a:p>
          <a:p>
            <a:pPr lvl="1"/>
            <a:r>
              <a:rPr/>
              <a:t>Usually a summary statistic</a:t>
            </a:r>
          </a:p>
          <a:p>
            <a:pPr lvl="2"/>
            <a:r>
              <a:rPr/>
              <a:t>Count</a:t>
            </a:r>
          </a:p>
          <a:p>
            <a:pPr lvl="2"/>
            <a:r>
              <a:rPr/>
              <a:t>Percent</a:t>
            </a:r>
          </a:p>
          <a:p>
            <a:pPr lvl="2"/>
            <a:r>
              <a:rPr/>
              <a:t>Average</a:t>
            </a:r>
          </a:p>
          <a:p>
            <a:pPr lvl="2"/>
            <a:r>
              <a:rPr/>
              <a:t>Total</a:t>
            </a:r>
          </a:p>
          <a:p>
            <a:pPr lvl="1"/>
            <a:r>
              <a:rPr/>
              <a:t>A bar chart is NOT a histogram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
        'pclass:N',
        scale=alt.Scale(
            range=['#00FF00', '#FFFF00', '#FF0000']
        )
    ),
    x='pclass:N',
    y='count()'
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aes(x=pclass)) +
  geom_bar(aes(fill=pclass)) +
  scale_fill_manual(values=c("#00FF00", "#FFFF00", "#FF0000"))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python/traffic-ligh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06800" y="1600200"/>
            <a:ext cx="193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r/bar-col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funadamentals,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colors</a:t>
            </a:r>
          </a:p>
        </p:txBody>
      </p:sp>
      <p:pic>
        <p:nvPicPr>
          <p:cNvPr descr="../images/tableau/traffic-l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colors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the first class bar red (#FF0000)</a:t>
            </a:r>
          </a:p>
          <a:p>
            <a:pPr lvl="1"/>
            <a:r>
              <a:rPr/>
              <a:t>Make the other two bars gray (#808080)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alt.Color(
        'pclass:N',
        scale=alt.Scale(
            range=['#FF0000', '#808080', '#808080']
        )
    ), 
    x='pclass:N',
    y='count()'
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python/red-first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19500" y="1600200"/>
            <a:ext cx="1917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accent</a:t>
            </a:r>
            <a:r>
              <a:rPr/>
              <a:t> </a:t>
            </a:r>
            <a:r>
              <a:rPr/>
              <a:t>color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aes(x=pclass)) +
  geom_bar(aes(fill=pclass)) +
  scale_fill_manual(values=c("#FF0000", "#808080", "#808080"))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bar-color-repea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highlight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</a:t>
            </a:r>
          </a:p>
          <a:p>
            <a:pPr lvl="2"/>
            <a:r>
              <a:rPr/>
              <a:t>Location</a:t>
            </a:r>
          </a:p>
          <a:p>
            <a:pPr lvl="2"/>
            <a:r>
              <a:rPr/>
              <a:t>Size</a:t>
            </a:r>
          </a:p>
          <a:p>
            <a:pPr lvl="2"/>
            <a:r>
              <a:rPr/>
              <a:t>Color</a:t>
            </a:r>
          </a:p>
          <a:p>
            <a:pPr lvl="2"/>
            <a:r>
              <a:rPr/>
              <a:t>NOT shape!!!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ableau/red-first-cl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highlight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Stack,</a:t>
            </a:r>
            <a:r>
              <a:rPr/>
              <a:t> </a:t>
            </a:r>
            <a:r>
              <a:rPr/>
              <a:t>Dodge,</a:t>
            </a:r>
            <a:r>
              <a:rPr/>
              <a:t> </a:t>
            </a:r>
            <a:r>
              <a:rPr/>
              <a:t>Normalize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Summarize by two categories</a:t>
            </a:r>
          </a:p>
          <a:p>
            <a:pPr lvl="1"/>
            <a:r>
              <a:rPr/>
              <a:t>Dodge</a:t>
            </a:r>
          </a:p>
          <a:p>
            <a:pPr lvl="2"/>
            <a:r>
              <a:rPr/>
              <a:t>Side by side</a:t>
            </a:r>
          </a:p>
          <a:p>
            <a:pPr lvl="1"/>
            <a:r>
              <a:rPr/>
              <a:t>Stack</a:t>
            </a:r>
          </a:p>
          <a:p>
            <a:pPr lvl="2"/>
            <a:r>
              <a:rPr/>
              <a:t>One on top, one on bottom</a:t>
            </a:r>
          </a:p>
          <a:p>
            <a:pPr lvl="1"/>
            <a:r>
              <a:rPr/>
              <a:t>Normalize</a:t>
            </a:r>
          </a:p>
          <a:p>
            <a:pPr lvl="2"/>
            <a:r>
              <a:rPr/>
              <a:t>Stack and set full bar to 100%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x='pclass:N',
    y='count()',
    color='sex'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aes(x=pclass, fill=sex)) +
  geom_bar(position="stack")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python/stack-gen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03600" y="1600200"/>
            <a:ext cx="2336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r/count-by-sta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stacked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tableau/stack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dodge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y='count()',
    color='sex',
    column='pclass:N'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aes(x=pclass, fill=sex)) +
  geom_bar(position="dodge")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Point and click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dodged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python/dodge-gen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600200"/>
            <a:ext cx="2667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Grouped</a:t>
            </a:r>
            <a:r>
              <a:rPr/>
              <a:t> </a:t>
            </a:r>
            <a:r>
              <a:rPr/>
              <a:t>barchart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dodged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r/count-by-dod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Barchart fundamentals, Tableau output for dodged bars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x='pclass:N',
    y='count()'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ggplot(ti, aes(x=pclass)) +
  geom_bar()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Drag and drop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tableau/dodg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normalize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y=alt.Y('count()', stack='normalize'),
    color='pclass:N'
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ggplot(titanic, aes(survived)) +
  geom_bar(aes(fill=sex), position="fill")</a:t>
            </a:r>
          </a:p>
          <a:p>
            <a:pPr lvl="1"/>
            <a:r>
              <a:rPr/>
              <a:t>Tableau</a:t>
            </a:r>
          </a:p>
          <a:p>
            <a:pPr lvl="2"/>
            <a:r>
              <a:rPr/>
              <a:t>Drag and drop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r/count-by-normaliz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tableau/table-calcul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62300" y="1600200"/>
            <a:ext cx="283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normalized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tableau/normalized-ba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counts involving both mortality and gender. Use stacked bars, then dodged bars. Which do you like best?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((Python code))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results))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/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pic>
        <p:nvPicPr>
          <p:cNvPr descr="../images/python/basic-bar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37000" y="1600200"/>
            <a:ext cx="1270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tack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stack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dodg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dodg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((Tableau results))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Switching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ggplot(mtcars, aes(x = factor(hp))) +  
        geom_bar(aes(y = (..count..)/sum(..count..))) + 
        scale_y_continuous(labels = percent) ## version 3.0.0</a:t>
            </a:r>
          </a:p>
          <a:p>
            <a:pPr lvl="0" marL="0" indent="0">
              <a:buNone/>
            </a:pPr>
            <a:r>
              <a:rPr/>
              <a:t>((Show the code in Python, R, and Tableau. Explain why you might want counts versus percents.))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r/mortality-perc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survived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((Need to find the right data set to illustrate this. Maybe the Saratoga house prices?))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totals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((Same data. What means tell you versus totals.))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pic>
        <p:nvPicPr>
          <p:cNvPr descr="../images/r/basic-barchart-aga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((Include an explanation of what a boxplot is))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Jittering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((Include an explanation on when it doesn’t work.))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Opacity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((Note the computational expense.))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“A mapping of data to the visual aesthetics of geometries/marks”</a:t>
            </a:r>
          </a:p>
          <a:p>
            <a:pPr lvl="2"/>
            <a:r>
              <a:rPr/>
              <a:t>Bars are a type of geometry/mark</a:t>
            </a:r>
          </a:p>
          <a:p>
            <a:pPr lvl="2"/>
            <a:r>
              <a:rPr/>
              <a:t>Aesthetics for bars include location, size, color</a:t>
            </a:r>
          </a:p>
          <a:p>
            <a:pPr lvl="2"/>
            <a:r>
              <a:rPr/>
              <a:t>Stack versus dodge</a:t>
            </a:r>
          </a:p>
          <a:p>
            <a:pPr lvl="1"/>
            <a:r>
              <a:rPr/>
              <a:t>Basic tips</a:t>
            </a:r>
          </a:p>
          <a:p>
            <a:pPr lvl="2"/>
            <a:r>
              <a:rPr/>
              <a:t>Place comparators close</a:t>
            </a:r>
          </a:p>
          <a:p>
            <a:pPr lvl="2"/>
            <a:r>
              <a:rPr/>
              <a:t>Use axis ticks, light grid lines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fundamentals,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barchart</a:t>
            </a:r>
          </a:p>
        </p:txBody>
      </p:sp>
      <p:pic>
        <p:nvPicPr>
          <p:cNvPr descr="../images/tableau/basic-barcha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barchart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bar chart showing the number of people in each gender (use the Sex variable).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Here’s the 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ch = alt.Chart(df).mark_bar().encode(
    x='sex',
    y='count()'
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Barchart fundamentals</dc:title>
  <dc:creator>Steve Simon</dc:creator>
  <cp:keywords/>
  <dcterms:created xsi:type="dcterms:W3CDTF">2019-09-20T20:03:19Z</dcterms:created>
  <dcterms:modified xsi:type="dcterms:W3CDTF">2019-09-20T20:03:19Z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2019-08-03</vt:lpwstr>
  </property>
  <property fmtid="{D5CDD505-2E9C-101B-9397-08002B2CF9AE}" pid="3" name="output">
    <vt:lpwstr>powerpoint_presentation</vt:lpwstr>
  </property>
</Properties>
</file>