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notesMaster" Target="notesMasters/notesMaster1.xml" /><Relationship Id="rId121" Type="http://schemas.openxmlformats.org/officeDocument/2006/relationships/tableStyles" Target="tableStyles.xml" /><Relationship Id="rId1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9" Type="http://schemas.openxmlformats.org/officeDocument/2006/relationships/viewProps" Target="viewProps.xml" /><Relationship Id="rId11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0.xml.rels><?xml version="1.0" encoding="UTF-8"?>
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101.xml.rels><?xml version="1.0" encoding="UTF-8"?>
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102.xml.rels><?xml version="1.0" encoding="UTF-8"?>
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103.xml.rels><?xml version="1.0" encoding="UTF-8"?>
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104.xml.rels><?xml version="1.0" encoding="UTF-8"?>
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105.xml.rels><?xml version="1.0" encoding="UTF-8"?>
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106.xml.rels><?xml version="1.0" encoding="UTF-8"?>
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107.xml.rels><?xml version="1.0" encoding="UTF-8"?>
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108.xml.rels><?xml version="1.0" encoding="UTF-8"?>
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109.xml.rels><?xml version="1.0" encoding="UTF-8"?>
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
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
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
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
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
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
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
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
<Relationships xmlns="http://schemas.openxmlformats.org/package/2006/relationships"><Relationship Id="rId2" Type="http://schemas.openxmlformats.org/officeDocument/2006/relationships/slide" Target="../slides/slide85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
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
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
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
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
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
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
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
<Relationships xmlns="http://schemas.openxmlformats.org/package/2006/relationships"><Relationship Id="rId2" Type="http://schemas.openxmlformats.org/officeDocument/2006/relationships/slide" Target="../slides/slide94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
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
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
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
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97.xml.rels><?xml version="1.0" encoding="UTF-8"?>
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98.xml.rels><?xml version="1.0" encoding="UTF-8"?>
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99.xml.rels><?xml version="1.0" encoding="UTF-8"?>
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modules.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scatterplats,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plots.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diameter,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perimeter?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(strethcing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translucent</a:t>
            </a:r>
            <a:r>
              <a:rPr/>
              <a:t> </a:t>
            </a:r>
            <a:r>
              <a:rPr/>
              <a:t>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Answer: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program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“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Open</a:t>
            </a:r>
            <a:r>
              <a:rPr/>
              <a:t>”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menu.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correctly.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sheet1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tags)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educated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aggregating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Measure(Sum)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freak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bonkers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Sum(Price)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preparations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newpspaper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visulalizations.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visualizations.</a:t>
            </a:r>
            <a:r>
              <a:rPr/>
              <a:t> </a:t>
            </a:r>
            <a:r>
              <a:rPr/>
              <a:t>Warning: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ugly.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visualizations.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reinforce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Popvich,</a:t>
            </a:r>
            <a:r>
              <a:rPr/>
              <a:t> </a:t>
            </a:r>
            <a:r>
              <a:rPr/>
              <a:t>N.,</a:t>
            </a:r>
            <a:r>
              <a:rPr/>
              <a:t> </a:t>
            </a:r>
            <a:r>
              <a:rPr/>
              <a:t>Fountain,</a:t>
            </a:r>
            <a:r>
              <a:rPr/>
              <a:t> </a:t>
            </a:r>
            <a:r>
              <a:rPr/>
              <a:t>H.,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Pearce,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(2017,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22).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Charted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1979.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https://www.nytimes.com/interactive/2017/09/22/climate/arctic-sea-ice-shrinking-trend-watch.html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Kevin</a:t>
            </a:r>
            <a:r>
              <a:rPr/>
              <a:t> </a:t>
            </a:r>
            <a:r>
              <a:rPr/>
              <a:t>Litman-Navarro.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150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Incomprehensible</a:t>
            </a:r>
            <a:r>
              <a:rPr/>
              <a:t> </a:t>
            </a:r>
            <a:r>
              <a:rPr/>
              <a:t>Disaster.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https://www.nytimes.com/interactive/2019/06/12/opinion/facebook-google-privacy-policies.html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newpaper</a:t>
            </a:r>
            <a:r>
              <a:rPr/>
              <a:t> </a:t>
            </a:r>
            <a:r>
              <a:rPr/>
              <a:t>article,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Claire</a:t>
            </a:r>
            <a:r>
              <a:rPr/>
              <a:t> </a:t>
            </a:r>
            <a:r>
              <a:rPr/>
              <a:t>Cain</a:t>
            </a:r>
            <a:r>
              <a:rPr/>
              <a:t> </a:t>
            </a:r>
            <a:r>
              <a:rPr/>
              <a:t>Miller</a:t>
            </a:r>
            <a:r>
              <a:rPr/>
              <a:t> </a:t>
            </a:r>
            <a:r>
              <a:rPr/>
              <a:t>(2019,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21).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Became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Stealth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https://nytimes.com/2019/08/21/upshot/medicine-family-friendly-profession-women.html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dispaying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marital</a:t>
            </a:r>
            <a:r>
              <a:rPr/>
              <a:t> </a:t>
            </a:r>
            <a:r>
              <a:rPr/>
              <a:t>status,</a:t>
            </a:r>
            <a:r>
              <a:rPr/>
              <a:t> </a:t>
            </a:r>
            <a:r>
              <a:rPr/>
              <a:t>divorced,</a:t>
            </a:r>
            <a:r>
              <a:rPr/>
              <a:t> </a:t>
            </a:r>
            <a:r>
              <a:rPr/>
              <a:t>married,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widowed.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(people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this)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divorced/separated,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winner,</a:t>
            </a:r>
            <a:r>
              <a:rPr/>
              <a:t> </a:t>
            </a:r>
            <a:r>
              <a:rPr/>
              <a:t>hands-down.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judgement,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believer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preferences,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hoping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package.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languages,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principles,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version,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proprietary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wedges,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accurately.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wait!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angle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wedge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accurately,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accurate.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perceptual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hopeless.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quarters.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judgements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superior.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hopeless,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single/never</a:t>
            </a:r>
            <a:r>
              <a:rPr/>
              <a:t> </a:t>
            </a:r>
            <a:r>
              <a:rPr/>
              <a:t>married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axis.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judge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accuracy.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accurate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1999</a:t>
            </a:r>
            <a:r>
              <a:rPr/>
              <a:t> </a:t>
            </a:r>
            <a:r>
              <a:rPr/>
              <a:t>(second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laid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imagine.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mathematically</a:t>
            </a:r>
            <a:r>
              <a:rPr/>
              <a:t> </a:t>
            </a:r>
            <a:r>
              <a:rPr/>
              <a:t>rigorous,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confusion.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Leland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camel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committee.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ugly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camels.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unavoidable.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remembering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differ.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chaos.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arguments,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contour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persp3d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leaf</a:t>
            </a:r>
            <a:r>
              <a:rPr/>
              <a:t> </a:t>
            </a:r>
            <a:r>
              <a:rPr/>
              <a:t>diagrams,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Adopting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shopping.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daunting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kitchen</a:t>
            </a:r>
            <a:r>
              <a:rPr/>
              <a:t> </a:t>
            </a:r>
            <a:r>
              <a:rPr/>
              <a:t>sink.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_____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  <a:r>
              <a:rPr/>
              <a:t>”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  <a:r>
              <a:rPr/>
              <a:t> </a:t>
            </a:r>
            <a:r>
              <a:rPr/>
              <a:t>Nothing,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suspect.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tragedies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carries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(put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pride</a:t>
            </a:r>
            <a:r>
              <a:rPr/>
              <a:t> </a:t>
            </a:r>
            <a:r>
              <a:rPr/>
              <a:t>here)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cubicle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answer.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comfort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develops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visualizations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reproducibility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reusability.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arrogant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consideration.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ringers.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longer,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ringer,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bored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borrow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Symposium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sdss2019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nouns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non-numeric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Wilkinson</a:t>
            </a:r>
            <a:r>
              <a:rPr/>
              <a:t> </a:t>
            </a:r>
            <a:r>
              <a:rPr/>
              <a:t>likes,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compound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Bergen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Iverson.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ggplot2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geometries.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altair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noun</a:t>
            </a:r>
            <a:r>
              <a:rPr/>
              <a:t> </a:t>
            </a:r>
            <a:r>
              <a:rPr/>
              <a:t>marks.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Mapping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(more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classes: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antagonistically.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intentionally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geometry/marks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geom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guesses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(among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things)</a:t>
            </a:r>
            <a:r>
              <a:rPr/>
              <a:t> </a:t>
            </a:r>
            <a:r>
              <a:rPr/>
              <a:t>Bar,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(scatterplot),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aesthetics)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x=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y=</a:t>
            </a:r>
            <a:r>
              <a:rPr/>
              <a:t> </a:t>
            </a:r>
            <a:r>
              <a:rPr/>
              <a:t>arguments.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size=,</a:t>
            </a:r>
            <a:r>
              <a:rPr/>
              <a:t> </a:t>
            </a:r>
            <a:r>
              <a:rPr/>
              <a:t>shape=,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color=</a:t>
            </a:r>
            <a:r>
              <a:rPr/>
              <a:t> </a:t>
            </a:r>
            <a:r>
              <a:rPr/>
              <a:t>arguments.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acreage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land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maps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accomplishes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interface.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appropriately.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usally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override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guesses.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(quantitative)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(Ordinal)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N</a:t>
            </a:r>
            <a:r>
              <a:rPr/>
              <a:t> </a:t>
            </a:r>
            <a:r>
              <a:rPr/>
              <a:t>(Nomina)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unordered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T</a:t>
            </a:r>
            <a:r>
              <a:rPr/>
              <a:t> </a:t>
            </a:r>
            <a:r>
              <a:rPr/>
              <a:t>(Temporal)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DASL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Statlib,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Carnegie</a:t>
            </a:r>
            <a:r>
              <a:rPr/>
              <a:t> </a:t>
            </a:r>
            <a:r>
              <a:rPr/>
              <a:t>Mellon,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DataDesk,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Statlib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dark.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Saratoga,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analyses.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as.numeric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as.character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as.factor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as.Date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catergorical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pill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invidual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Geometries/marks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(ggplot2),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(Altair),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similar.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”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Saratoga</a:t>
            </a:r>
            <a:r>
              <a:rPr/>
              <a:t> </a:t>
            </a:r>
            <a:r>
              <a:rPr/>
              <a:t>Houses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1063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Living.Area,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Fireplaces,</a:t>
            </a:r>
            <a:r>
              <a:rPr/>
              <a:t> </a:t>
            </a:r>
            <a:r>
              <a:rPr/>
              <a:t>Lot.Size,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Fireplace.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233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drew.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sits</a:t>
            </a:r>
            <a:r>
              <a:rPr/>
              <a:t> </a:t>
            </a:r>
            <a:r>
              <a:rPr/>
              <a:t>insider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bedrooms.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triangles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decipher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screen.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wage.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inconsistencies,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mark.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72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mapped.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mapped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shapes.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nominal.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Bedrooms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particularly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SUM(Bedrooms)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circles,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adapt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geom_point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spacious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clustered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icon.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bathroom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85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discrete,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distinguishable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Altair/Python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darker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left.</a:t>
            </a:r>
            <a:r>
              <a:rPr/>
              <a:t> </a:t>
            </a:r>
            <a:r>
              <a:rPr/>
              <a:t>Newer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bathrooms.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scaling,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Baths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(blue</a:t>
            </a:r>
            <a:r>
              <a:rPr/>
              <a:t> </a:t>
            </a:r>
            <a:r>
              <a:rPr/>
              <a:t>pill)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contrast.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alredy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(Note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myself)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position,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stgray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corners.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elliptical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aesthetics,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aesthetic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94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crammed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solutions: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opacity,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disentanlge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partially</a:t>
            </a:r>
            <a:r>
              <a:rPr/>
              <a:t> </a:t>
            </a:r>
            <a:r>
              <a:rPr/>
              <a:t>overlapping</a:t>
            </a:r>
            <a:r>
              <a:rPr/>
              <a:t> </a:t>
            </a:r>
            <a:r>
              <a:rPr/>
              <a:t>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Smaller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translucent,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blob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forming.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experiement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translucence.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piled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outlying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very,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houses.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overprinting.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perfectly,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(1.5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clarity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compensates.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redundant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aesthetic.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bathrooms.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8.xml" /><Relationship Id="rId3" Type="http://schemas.openxmlformats.org/officeDocument/2006/relationships/image" Target="../media/image58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9.xml" /><Relationship Id="rId3" Type="http://schemas.openxmlformats.org/officeDocument/2006/relationships/image" Target="../media/image59.png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0.xml" /><Relationship Id="rId3" Type="http://schemas.openxmlformats.org/officeDocument/2006/relationships/image" Target="../media/image60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1.xml" /><Relationship Id="rId3" Type="http://schemas.openxmlformats.org/officeDocument/2006/relationships/image" Target="../media/image61.png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3.xml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4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5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6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7.xml" /><Relationship Id="rId3" Type="http://schemas.openxmlformats.org/officeDocument/2006/relationships/hyperlink" Target="http://www.statsci.org/data/general/sleep.html" TargetMode="External" /><Relationship Id="rId4" Type="http://schemas.openxmlformats.org/officeDocument/2006/relationships/hyperlink" Target="http://www.statsci.org/data/general/sleep.txt" TargetMode="Externa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8.xml" /><Relationship Id="rId3" Type="http://schemas.openxmlformats.org/officeDocument/2006/relationships/image" Target="../media/image62.png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9.xml" /><Relationship Id="rId3" Type="http://schemas.openxmlformats.org/officeDocument/2006/relationships/image" Target="../media/image63.png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hyperlink" Target="https://www.nytimes.com/interactive/2017/09/22/climate/arctic-sea-ice-shrinking-trend-watch.html" TargetMode="External" /><Relationship Id="rId4" Type="http://schemas.openxmlformats.org/officeDocument/2006/relationships/hyperlink" Target="https://www.nytimes.com/interactive/2019/06/12/opinion/facebook-google-privacy-policies.html" TargetMode="External" /><Relationship Id="rId5" Type="http://schemas.openxmlformats.org/officeDocument/2006/relationships/hyperlink" Target="https://nytimes.com/2019/08/21/upshot/medicine-family-friendly-profession-women.html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9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2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1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2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7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8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9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30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3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32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Relationship Id="rId3" Type="http://schemas.openxmlformats.org/officeDocument/2006/relationships/image" Target="../media/image3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dasl.datadescription.com/" TargetMode="External" /><Relationship Id="rId4" Type="http://schemas.openxmlformats.org/officeDocument/2006/relationships/image" Target="../media/image1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Relationship Id="rId3" Type="http://schemas.openxmlformats.org/officeDocument/2006/relationships/image" Target="../media/image3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6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7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Relationship Id="rId3" Type="http://schemas.openxmlformats.org/officeDocument/2006/relationships/image" Target="../media/image38.png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Relationship Id="rId3" Type="http://schemas.openxmlformats.org/officeDocument/2006/relationships/image" Target="../media/image39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Relationship Id="rId3" Type="http://schemas.openxmlformats.org/officeDocument/2006/relationships/image" Target="../media/image40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Relationship Id="rId3" Type="http://schemas.openxmlformats.org/officeDocument/2006/relationships/image" Target="../media/image41.png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42.png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43.png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44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5.png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6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Relationship Id="rId3" Type="http://schemas.openxmlformats.org/officeDocument/2006/relationships/image" Target="../media/image47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Relationship Id="rId3" Type="http://schemas.openxmlformats.org/officeDocument/2006/relationships/image" Target="../media/image48.png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Relationship Id="rId3" Type="http://schemas.openxmlformats.org/officeDocument/2006/relationships/image" Target="../media/image49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Relationship Id="rId3" Type="http://schemas.openxmlformats.org/officeDocument/2006/relationships/image" Target="../media/image50.png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Relationship Id="rId3" Type="http://schemas.openxmlformats.org/officeDocument/2006/relationships/image" Target="../media/image5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Relationship Id="rId3" Type="http://schemas.openxmlformats.org/officeDocument/2006/relationships/image" Target="../media/image52.png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Relationship Id="rId3" Type="http://schemas.openxmlformats.org/officeDocument/2006/relationships/image" Target="../media/image53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Relationship Id="rId3" Type="http://schemas.openxmlformats.org/officeDocument/2006/relationships/image" Target="../media/image54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Relationship Id="rId3" Type="http://schemas.openxmlformats.org/officeDocument/2006/relationships/image" Target="../media/image55.png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Relationship Id="rId3" Type="http://schemas.openxmlformats.org/officeDocument/2006/relationships/image" Target="../media/image56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7.xml" /><Relationship Id="rId3" Type="http://schemas.openxmlformats.org/officeDocument/2006/relationships/image" Target="../media/image5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scatterplots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444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</a:t>
            </a:r>
          </a:p>
          <a:p>
            <a:pPr lvl="1"/>
            <a:r>
              <a:rPr/>
              <a:t>Shape and size don’t mix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</p:txBody>
      </p:sp>
      <p:pic>
        <p:nvPicPr>
          <p:cNvPr descr="../images/r/point-aesthetics-color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</a:p>
        </p:txBody>
      </p:sp>
      <p:pic>
        <p:nvPicPr>
          <p:cNvPr descr="../images/r/double-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pic>
        <p:nvPicPr>
          <p:cNvPr descr="../images/r/shape-revis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mix</a:t>
            </a:r>
          </a:p>
        </p:txBody>
      </p:sp>
      <p:pic>
        <p:nvPicPr>
          <p:cNvPr descr="../images/r/size-and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Overprinting</a:t>
            </a:r>
          </a:p>
          <a:p>
            <a:pPr lvl="2"/>
            <a:r>
              <a:rPr/>
              <a:t>Open symbols</a:t>
            </a:r>
          </a:p>
          <a:p>
            <a:pPr lvl="2"/>
            <a:r>
              <a:rPr/>
              <a:t>Small points</a:t>
            </a:r>
          </a:p>
          <a:p>
            <a:pPr lvl="2"/>
            <a:r>
              <a:rPr/>
              <a:t>Opacity</a:t>
            </a:r>
          </a:p>
          <a:p>
            <a:pPr lvl="2"/>
            <a:r>
              <a:rPr/>
              <a:t>Log transformation</a:t>
            </a:r>
          </a:p>
          <a:p>
            <a:pPr lvl="1"/>
            <a:r>
              <a:rPr/>
              <a:t>Don’t try to squeeze in too much</a:t>
            </a:r>
          </a:p>
          <a:p>
            <a:pPr lvl="1"/>
            <a:r>
              <a:rPr/>
              <a:t>Double up to emphasize</a:t>
            </a:r>
          </a:p>
          <a:p>
            <a:pPr lvl="1"/>
            <a:r>
              <a:rPr/>
              <a:t>Shape is for categorical variables</a:t>
            </a:r>
          </a:p>
          <a:p>
            <a:pPr lvl="1"/>
            <a:r>
              <a:rPr/>
              <a:t>Size is for continuous variables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visualization is a mapping of data to the visual aesthetics of geometries/marks. Some examples of visual aesthetics include (choose all that apply)</a:t>
            </a:r>
          </a:p>
          <a:p>
            <a:pPr lvl="1">
              <a:buAutoNum type="arabicPeriod"/>
            </a:pPr>
            <a:r>
              <a:rPr/>
              <a:t>Size</a:t>
            </a:r>
          </a:p>
          <a:p>
            <a:pPr lvl="1">
              <a:buAutoNum type="arabicPeriod"/>
            </a:pPr>
            <a:r>
              <a:rPr/>
              <a:t>Points</a:t>
            </a:r>
          </a:p>
          <a:p>
            <a:pPr lvl="1">
              <a:buAutoNum type="arabicPeriod"/>
            </a:pPr>
            <a:r>
              <a:rPr/>
              <a:t>Shapes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log transformation works by (choose the best answer)</a:t>
            </a:r>
          </a:p>
          <a:p>
            <a:pPr lvl="1">
              <a:buAutoNum type="arabicPeriod"/>
            </a:pPr>
            <a:r>
              <a:rPr/>
              <a:t>Stretching all data values equally.</a:t>
            </a:r>
          </a:p>
          <a:p>
            <a:pPr lvl="1">
              <a:buAutoNum type="arabicPeriod"/>
            </a:pPr>
            <a:r>
              <a:rPr/>
              <a:t>Stretching the small values and squeezing the large values.</a:t>
            </a:r>
          </a:p>
          <a:p>
            <a:pPr lvl="1">
              <a:buAutoNum type="arabicPeriod"/>
            </a:pPr>
            <a:r>
              <a:rPr/>
              <a:t>Stretching the large values and squeezing the small values.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Strategies that can sometimes help when you have a lot of problems with overprinting include (choose all that apply)</a:t>
            </a:r>
          </a:p>
          <a:p>
            <a:pPr lvl="1">
              <a:buAutoNum type="arabicPeriod"/>
            </a:pPr>
            <a:r>
              <a:rPr/>
              <a:t>Using open circles</a:t>
            </a:r>
          </a:p>
          <a:p>
            <a:pPr lvl="1">
              <a:buAutoNum type="arabicPeriod"/>
            </a:pPr>
            <a:r>
              <a:rPr/>
              <a:t>Using large size points</a:t>
            </a:r>
          </a:p>
          <a:p>
            <a:pPr lvl="1">
              <a:buAutoNum type="arabicPeriod"/>
            </a:pPr>
            <a:r>
              <a:rPr/>
              <a:t>Using translucent points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Quick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two visual aesthetics that doen’t work well together are (choose the best answer)</a:t>
            </a:r>
          </a:p>
          <a:p>
            <a:pPr lvl="1">
              <a:buAutoNum type="arabicPeriod"/>
            </a:pPr>
            <a:r>
              <a:rPr/>
              <a:t>color and size</a:t>
            </a:r>
          </a:p>
          <a:p>
            <a:pPr lvl="1">
              <a:buAutoNum type="arabicPeriod"/>
            </a:pPr>
            <a:r>
              <a:rPr/>
              <a:t>color and shape</a:t>
            </a:r>
          </a:p>
          <a:p>
            <a:pPr lvl="1">
              <a:buAutoNum type="arabicPeriod"/>
            </a:pPr>
            <a:r>
              <a:rPr/>
              <a:t>size and shape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R code that will download the data and create a simple scatterplot.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library(ggplot2)
saratoga_houses &lt;- read.csv("data/houses.csv")
ggplot(saratoga_houses, aes(x=Age, y=Price)) +
  geom_point()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aesthetics?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aesthetics (location, shape, size, color) are used?</a:t>
            </a:r>
          </a:p>
          <a:p>
            <a:pPr lvl="1"/>
            <a:r>
              <a:rPr/>
              <a:t>What aesthetics are not used?</a:t>
            </a:r>
          </a:p>
          <a:p>
            <a:pPr lvl="1"/>
            <a:r>
              <a:rPr/>
              <a:t>What variables are mapped to which aesthetics?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a second data set on sleep in mammals. You can find a brief description of this data set at</a:t>
            </a:r>
          </a:p>
          <a:p>
            <a:pPr lvl="2"/>
            <a:r>
              <a:rPr>
                <a:hlinkClick r:id="rId3"/>
              </a:rPr>
              <a:t>http://www.statsci.org/data/general/sleep.html</a:t>
            </a:r>
          </a:p>
          <a:p>
            <a:pPr lvl="1"/>
            <a:r>
              <a:rPr/>
              <a:t>You can download the actual data at</a:t>
            </a:r>
          </a:p>
          <a:p>
            <a:pPr lvl="2"/>
            <a:r>
              <a:rPr>
                <a:hlinkClick r:id="rId4"/>
              </a:rPr>
              <a:t>http://www.statsci.org/data/general/sleep.txt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external/sleep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7800" y="1600200"/>
            <a:ext cx="3708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file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some interesting relationships among the variables. Explore whatever strikes you as interesting. Some possibiilities include</a:t>
            </a:r>
          </a:p>
          <a:p>
            <a:pPr lvl="2"/>
            <a:r>
              <a:rPr/>
              <a:t>bodywt and predation</a:t>
            </a:r>
          </a:p>
          <a:p>
            <a:pPr lvl="2"/>
            <a:r>
              <a:rPr/>
              <a:t>gestation and lifespan</a:t>
            </a:r>
          </a:p>
          <a:p>
            <a:pPr lvl="2"/>
            <a:r>
              <a:rPr/>
              <a:t>exposure and totalsleep</a:t>
            </a:r>
          </a:p>
          <a:p>
            <a:pPr lvl="1"/>
            <a:r>
              <a:rPr/>
              <a:t>Draw a visualization</a:t>
            </a:r>
          </a:p>
          <a:p>
            <a:pPr lvl="2"/>
            <a:r>
              <a:rPr/>
              <a:t>illustrates an intersting interrelationships</a:t>
            </a:r>
          </a:p>
          <a:p>
            <a:pPr lvl="2"/>
            <a:r>
              <a:rPr/>
              <a:t>use a third variable for shape, size, or color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pic>
        <p:nvPicPr>
          <p:cNvPr descr="../images/external/sleep-correla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sleep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Points are a type of geometry/mark</a:t>
            </a:r>
          </a:p>
          <a:p>
            <a:pPr lvl="2"/>
            <a:r>
              <a:rPr/>
              <a:t>Aesthetics for points include location, shape, size, color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Don’t try to squeeze in too much</a:t>
            </a:r>
          </a:p>
          <a:p>
            <a:pPr lvl="2"/>
            <a:r>
              <a:rPr/>
              <a:t>Double up to emphasize</a:t>
            </a:r>
          </a:p>
          <a:p>
            <a:pPr lvl="2"/>
            <a:r>
              <a:rPr/>
              <a:t>Shape is only good for categories</a:t>
            </a:r>
          </a:p>
          <a:p>
            <a:pPr lvl="2"/>
            <a:r>
              <a:rPr/>
              <a:t>Shape and size don’t mix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mpl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  <p:pic>
        <p:nvPicPr>
          <p:cNvPr descr="../images/tableau/main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screen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tableau/file-op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Tabelau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preview</a:t>
            </a:r>
          </a:p>
        </p:txBody>
      </p:sp>
      <p:pic>
        <p:nvPicPr>
          <p:cNvPr descr="../images/tableau/with-saratog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imported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tableau/empty-fra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tableau/drag-and-dro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tableau/change-to-dimens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Scatterplots</a:t>
            </a:r>
          </a:p>
          <a:p>
            <a:pPr lvl="1"/>
            <a:r>
              <a:rPr/>
              <a:t>Bar charts</a:t>
            </a:r>
          </a:p>
          <a:p>
            <a:pPr lvl="1"/>
            <a:r>
              <a:rPr/>
              <a:t>Line plots</a:t>
            </a:r>
          </a:p>
          <a:p>
            <a:pPr lvl="1"/>
            <a:r>
              <a:rPr/>
              <a:t>Surface plots (optional)</a:t>
            </a:r>
          </a:p>
          <a:p>
            <a:pPr lvl="1"/>
            <a:r>
              <a:rPr/>
              <a:t>Maps (optional)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We Charted Arctic Sea Ice for Nearly Every Day Since 1979. You’ll See a Trend.</a:t>
            </a:r>
          </a:p>
          <a:p>
            <a:pPr lvl="2"/>
            <a:r>
              <a:rPr>
                <a:hlinkClick r:id="rId4"/>
              </a:rPr>
              <a:t>We Read 150 Privacy Policies. They Were an Incomprehensible Disaster.</a:t>
            </a:r>
          </a:p>
          <a:p>
            <a:pPr lvl="2"/>
            <a:r>
              <a:rPr>
                <a:hlinkClick r:id="rId5"/>
              </a:rPr>
              <a:t>How Medicine Became the Stealth Family Friendly Profession.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  <p:pic>
        <p:nvPicPr>
          <p:cNvPr descr="../images/external/arctic-ice-scatterpl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663700"/>
            <a:ext cx="82296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Arctic</a:t>
            </a:r>
            <a:r>
              <a:rPr/>
              <a:t> </a:t>
            </a:r>
            <a:r>
              <a:rPr/>
              <a:t>ice</a:t>
            </a:r>
            <a:r>
              <a:rPr/>
              <a:t> </a:t>
            </a:r>
            <a:r>
              <a:rPr/>
              <a:t>levels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policies</a:t>
            </a:r>
          </a:p>
        </p:txBody>
      </p:sp>
      <p:pic>
        <p:nvPicPr>
          <p:cNvPr descr="../images/external/privacy-polic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1600200"/>
            <a:ext cx="448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difficulty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profession</a:t>
            </a:r>
          </a:p>
        </p:txBody>
      </p:sp>
      <p:pic>
        <p:nvPicPr>
          <p:cNvPr descr="../images/external/female-doct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0" y="1600200"/>
            <a:ext cx="4572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chart…</a:t>
            </a:r>
          </a:p>
        </p:txBody>
      </p:sp>
      <p:pic>
        <p:nvPicPr>
          <p:cNvPr descr="../images/r/bar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…</a:t>
            </a:r>
          </a:p>
        </p:txBody>
      </p:sp>
      <p:pic>
        <p:nvPicPr>
          <p:cNvPr descr="../images/r/bar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most important criteria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larger?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best!</a:t>
            </a:r>
          </a:p>
        </p:txBody>
      </p:sp>
      <p:pic>
        <p:nvPicPr>
          <p:cNvPr descr="../images/r/bar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Preparation</a:t>
            </a:r>
          </a:p>
          <a:p>
            <a:pPr lvl="1"/>
            <a:r>
              <a:rPr/>
              <a:t>Exercise, what is the message?</a:t>
            </a:r>
          </a:p>
          <a:p>
            <a:pPr lvl="1"/>
            <a:r>
              <a:rPr/>
              <a:t>Tutorial</a:t>
            </a:r>
          </a:p>
          <a:p>
            <a:pPr lvl="1"/>
            <a:r>
              <a:rPr/>
              <a:t>Fundamentals</a:t>
            </a:r>
          </a:p>
          <a:p>
            <a:pPr lvl="1"/>
            <a:r>
              <a:rPr/>
              <a:t>Basic exercises</a:t>
            </a:r>
          </a:p>
          <a:p>
            <a:pPr lvl="1"/>
            <a:r>
              <a:rPr/>
              <a:t>Recommendations</a:t>
            </a:r>
          </a:p>
          <a:p>
            <a:pPr lvl="1"/>
            <a:r>
              <a:rPr/>
              <a:t>Exercise, identify features</a:t>
            </a:r>
          </a:p>
          <a:p>
            <a:pPr lvl="1"/>
            <a:r>
              <a:rPr/>
              <a:t>Short quiz</a:t>
            </a:r>
          </a:p>
          <a:p>
            <a:pPr lvl="1"/>
            <a:r>
              <a:rPr/>
              <a:t>On your own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bar-chart-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lengths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Worst,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angles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single?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r/pie-char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wedge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</a:p>
        </p:txBody>
      </p:sp>
      <p:pic>
        <p:nvPicPr>
          <p:cNvPr descr="../images/r/bar-chart-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Stacked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percentage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side-by-side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hopeless.</a:t>
            </a:r>
          </a:p>
        </p:txBody>
      </p:sp>
      <p:pic>
        <p:nvPicPr>
          <p:cNvPr descr="../images/r/bar-chart-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questions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hopeless</a:t>
            </a:r>
            <a:r>
              <a:rPr/>
              <a:t>”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hopeless</a:t>
            </a:r>
          </a:p>
        </p:txBody>
      </p:sp>
      <p:pic>
        <p:nvPicPr>
          <p:cNvPr descr="../images/r/bar-char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re-ordered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Judging effectiveness of a graph</a:t>
            </a:r>
          </a:p>
          <a:p>
            <a:pPr lvl="2"/>
            <a:r>
              <a:rPr/>
              <a:t>Speed</a:t>
            </a:r>
          </a:p>
          <a:p>
            <a:pPr lvl="2"/>
            <a:r>
              <a:rPr/>
              <a:t>Accuracy</a:t>
            </a:r>
          </a:p>
          <a:p>
            <a:pPr lvl="1"/>
            <a:r>
              <a:rPr/>
              <a:t>Pie chart better for estimating percentages</a:t>
            </a:r>
          </a:p>
          <a:p>
            <a:pPr lvl="1"/>
            <a:r>
              <a:rPr/>
              <a:t>Any graph can be improved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../images/external/the-grammar-of-graphic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51200" y="1600200"/>
            <a:ext cx="264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ar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97000" y="1600200"/>
            <a:ext cx="635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his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agnosticism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course will show examples using</a:t>
            </a:r>
          </a:p>
          <a:p>
            <a:pPr lvl="2"/>
            <a:r>
              <a:rPr/>
              <a:t>Python,</a:t>
            </a:r>
          </a:p>
          <a:p>
            <a:pPr lvl="2"/>
            <a:r>
              <a:rPr/>
              <a:t>R, and</a:t>
            </a:r>
          </a:p>
          <a:p>
            <a:pPr lvl="2"/>
            <a:r>
              <a:rPr/>
              <a:t>Tableau</a:t>
            </a:r>
          </a:p>
          <a:p>
            <a:pPr lvl="1"/>
            <a:r>
              <a:rPr/>
              <a:t>I do not play favorites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Wilkinson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external/r-boxplot-hel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600200"/>
            <a:ext cx="699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function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resource</a:t>
            </a:r>
          </a:p>
        </p:txBody>
      </p:sp>
      <p:pic>
        <p:nvPicPr>
          <p:cNvPr descr="../images/external/bergen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Bergen-Iverson</a:t>
            </a:r>
            <a:r>
              <a:rPr/>
              <a:t> </a:t>
            </a:r>
            <a:r>
              <a:rPr/>
              <a:t>presentation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Bergen and Iverson 2019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Geometries/marks</a:t>
            </a:r>
          </a:p>
          <a:p>
            <a:pPr lvl="2"/>
            <a:r>
              <a:rPr/>
              <a:t>Points</a:t>
            </a:r>
          </a:p>
          <a:p>
            <a:pPr lvl="2"/>
            <a:r>
              <a:rPr/>
              <a:t>Lines</a:t>
            </a:r>
          </a:p>
          <a:p>
            <a:pPr lvl="2"/>
            <a:r>
              <a:rPr/>
              <a:t>Bars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Position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mark_point</a:t>
            </a:r>
          </a:p>
          <a:p>
            <a:pPr lvl="1"/>
            <a:r>
              <a:rPr/>
              <a:t>mark_line</a:t>
            </a:r>
          </a:p>
          <a:p>
            <a:pPr lvl="1"/>
            <a:r>
              <a:rPr/>
              <a:t>mark_bar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geom_point</a:t>
            </a:r>
          </a:p>
          <a:p>
            <a:pPr lvl="1"/>
            <a:r>
              <a:rPr/>
              <a:t>geom_line</a:t>
            </a:r>
          </a:p>
          <a:p>
            <a:pPr lvl="1"/>
            <a:r>
              <a:rPr/>
              <a:t>geom_bar, geom_col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Geometries/marks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pull-dow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4900" y="1600200"/>
            <a:ext cx="1866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pulldown</a:t>
            </a:r>
            <a:r>
              <a:rPr/>
              <a:t> </a:t>
            </a:r>
            <a:r>
              <a:rPr/>
              <a:t>menu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encode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alt.Chart(</a:t>
            </a:r>
            <a:r>
              <a:rPr i="1"/>
              <a:t>data</a:t>
            </a:r>
            <a:r>
              <a:rPr/>
              <a:t>).mark_point().encode( x=‘</a:t>
            </a:r>
            <a:r>
              <a:rPr i="1"/>
              <a:t>var1</a:t>
            </a:r>
            <a:r>
              <a:rPr/>
              <a:t>’, y=‘</a:t>
            </a:r>
            <a:r>
              <a:rPr i="1"/>
              <a:t>var2</a:t>
            </a:r>
            <a:r>
              <a:rPr/>
              <a:t>’, size=‘</a:t>
            </a:r>
            <a:r>
              <a:rPr i="1"/>
              <a:t>var3</a:t>
            </a:r>
            <a:r>
              <a:rPr/>
              <a:t>’, shape=‘</a:t>
            </a:r>
            <a:r>
              <a:rPr i="1"/>
              <a:t>var4</a:t>
            </a:r>
            <a:r>
              <a:rPr/>
              <a:t>’, color=‘</a:t>
            </a:r>
            <a:r>
              <a:rPr i="1"/>
              <a:t>var5</a:t>
            </a:r>
            <a:r>
              <a:rPr/>
              <a:t>’)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aes function</a:t>
            </a:r>
          </a:p>
          <a:p>
            <a:pPr lvl="2"/>
            <a:r>
              <a:rPr/>
              <a:t>x=</a:t>
            </a:r>
          </a:p>
          <a:p>
            <a:pPr lvl="2"/>
            <a:r>
              <a:rPr/>
              <a:t>y=</a:t>
            </a:r>
          </a:p>
          <a:p>
            <a:pPr lvl="2"/>
            <a:r>
              <a:rPr/>
              <a:t>size=</a:t>
            </a:r>
          </a:p>
          <a:p>
            <a:pPr lvl="2"/>
            <a:r>
              <a:rPr/>
              <a:t>shape=</a:t>
            </a:r>
          </a:p>
          <a:p>
            <a:pPr lvl="2"/>
            <a:r>
              <a:rPr/>
              <a:t>color=</a:t>
            </a:r>
          </a:p>
          <a:p>
            <a:pPr lvl="1"/>
            <a:r>
              <a:rPr/>
              <a:t>Example</a:t>
            </a:r>
          </a:p>
          <a:p>
            <a:pPr lvl="2"/>
            <a:r>
              <a:rPr/>
              <a:t>ggplot(</a:t>
            </a:r>
            <a:r>
              <a:rPr i="1"/>
              <a:t>data</a:t>
            </a:r>
            <a:r>
              <a:rPr/>
              <a:t>, aes(x=</a:t>
            </a:r>
            <a:r>
              <a:rPr i="1"/>
              <a:t>var1</a:t>
            </a:r>
            <a:r>
              <a:rPr/>
              <a:t>, y=</a:t>
            </a:r>
            <a:r>
              <a:rPr i="1"/>
              <a:t>var2</a:t>
            </a:r>
            <a:r>
              <a:rPr/>
              <a:t>)) +</a:t>
            </a:r>
          </a:p>
          <a:p>
            <a:pPr lvl="2"/>
            <a:r>
              <a:rPr/>
              <a:t>geom_point(aes(size=</a:t>
            </a:r>
            <a:r>
              <a:rPr i="1"/>
              <a:t>var3</a:t>
            </a:r>
            <a:r>
              <a:rPr/>
              <a:t>, shape=</a:t>
            </a:r>
            <a:r>
              <a:rPr i="1"/>
              <a:t>var4</a:t>
            </a:r>
            <a:r>
              <a:rPr/>
              <a:t>, color=</a:t>
            </a:r>
            <a:r>
              <a:rPr i="1"/>
              <a:t>var5</a:t>
            </a:r>
            <a:r>
              <a:rPr/>
              <a:t>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marks-butt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308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Marks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software you like best</a:t>
            </a:r>
          </a:p>
          <a:p>
            <a:pPr lvl="1"/>
            <a:r>
              <a:rPr/>
              <a:t>What does your boss use?</a:t>
            </a:r>
          </a:p>
          <a:p>
            <a:pPr lvl="1"/>
            <a:r>
              <a:rPr/>
              <a:t>What do your co-workers use?</a:t>
            </a:r>
          </a:p>
          <a:p>
            <a:pPr lvl="1"/>
            <a:r>
              <a:rPr/>
              <a:t>What software are you most comfortable with?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Q: Quantitative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O: Ordinal</a:t>
            </a:r>
          </a:p>
          <a:p>
            <a:pPr lvl="2"/>
            <a:r>
              <a:rPr/>
              <a:t>Use for ordered categories</a:t>
            </a:r>
          </a:p>
          <a:p>
            <a:pPr lvl="1"/>
            <a:r>
              <a:rPr/>
              <a:t>N: nominal</a:t>
            </a:r>
          </a:p>
          <a:p>
            <a:pPr lvl="2"/>
            <a:r>
              <a:rPr/>
              <a:t>Use for unordered categories</a:t>
            </a:r>
          </a:p>
          <a:p>
            <a:pPr lvl="1"/>
            <a:r>
              <a:rPr/>
              <a:t>T: Temporal</a:t>
            </a:r>
          </a:p>
          <a:p>
            <a:pPr lvl="2"/>
            <a:r>
              <a:rPr/>
              <a:t>Use for time variables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as.numeric()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as.character(), as.factor()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as.Date()</a:t>
            </a:r>
          </a:p>
          <a:p>
            <a:pPr lvl="2"/>
            <a:r>
              <a:rPr/>
              <a:t>Use for date variables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Dimension Discrete (blue pill)</a:t>
            </a:r>
          </a:p>
          <a:p>
            <a:pPr lvl="2"/>
            <a:r>
              <a:rPr/>
              <a:t>Use for categorical variables</a:t>
            </a:r>
          </a:p>
          <a:p>
            <a:pPr lvl="1"/>
            <a:r>
              <a:rPr/>
              <a:t>Dimension Continuous (green pill)</a:t>
            </a:r>
          </a:p>
          <a:p>
            <a:pPr lvl="2"/>
            <a:r>
              <a:rPr/>
              <a:t>Use for continuous variables</a:t>
            </a:r>
          </a:p>
          <a:p>
            <a:pPr lvl="1"/>
            <a:r>
              <a:rPr/>
              <a:t>Measure</a:t>
            </a:r>
          </a:p>
          <a:p>
            <a:pPr lvl="2"/>
            <a:r>
              <a:rPr/>
              <a:t>Use for summary measures (average, count, etc.)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pic>
        <p:nvPicPr>
          <p:cNvPr descr="../images/tableau/variable-typ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Grammar,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1"/>
            <a:r>
              <a:rPr/>
              <a:t>Geometries/marks</a:t>
            </a:r>
          </a:p>
          <a:p>
            <a:pPr lvl="2"/>
            <a:r>
              <a:rPr/>
              <a:t>Point</a:t>
            </a:r>
          </a:p>
          <a:p>
            <a:pPr lvl="2"/>
            <a:r>
              <a:rPr/>
              <a:t>Bar</a:t>
            </a:r>
          </a:p>
          <a:p>
            <a:pPr lvl="2"/>
            <a:r>
              <a:rPr/>
              <a:t>Line</a:t>
            </a:r>
          </a:p>
          <a:p>
            <a:pPr lvl="1"/>
            <a:r>
              <a:rPr/>
              <a:t>Aesthetics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Shape</a:t>
            </a:r>
          </a:p>
          <a:p>
            <a:pPr lvl="2"/>
            <a:r>
              <a:rPr/>
              <a:t>Color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x='Age', y='Price'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(Drag and drop)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.mark_point(shape="square", color="green").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geom_point(shape="square", color="green")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Click on the shape and color buttons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Change the default color to any color you like</a:t>
            </a:r>
          </a:p>
          <a:p>
            <a:pPr lvl="1"/>
            <a:r>
              <a:rPr/>
              <a:t>Change the default shape to any shape you like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
    shape="square",
    color="green"
).encode(
    x='Age',
    y='Price'
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54200" y="1600200"/>
            <a:ext cx="543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>
                <a:hlinkClick r:id="rId3"/>
              </a:rPr>
              <a:t>https://dasl.datadescription.com/</a:t>
            </a:r>
          </a:p>
        </p:txBody>
      </p:sp>
      <p:pic>
        <p:nvPicPr>
          <p:cNvPr descr="../images/external/dasl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14500" y="1600200"/>
            <a:ext cx="5715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
  geom_point(shape="square", color="green")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change-defaul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change-defau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squares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Revise the plot so that the location of the points represents X=Bedrooms and Y=Price.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x='Bedrooms',y='Price')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loc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
  saratoga_houses, 
  aes(x=Bedrooms, y=Price)) + 
  geom_point())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edrooms-and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</a:p>
        </p:txBody>
      </p:sp>
      <p:pic>
        <p:nvPicPr>
          <p:cNvPr descr="../images/external/dasl-saratoga-house-pric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Saratoga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edrooms-vs-pri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Price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shape</a:t>
            </a:r>
          </a:p>
        </p:txBody>
      </p:sp>
      <p:pic>
        <p:nvPicPr>
          <p:cNvPr descr="../images/r/point-aesthetics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Symbol=number of bedrooms.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shape='Bedrooms:N')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hap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geom_point(aes(shape=factor(Bedrooms)))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bedrooms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hape-bedr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shapes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Bedrooms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size</a:t>
            </a:r>
          </a:p>
        </p:txBody>
      </p:sp>
      <p:pic>
        <p:nvPicPr>
          <p:cNvPr descr="../images/r/point-aesthetics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Size=Living.Area.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the file</a:t>
            </a:r>
          </a:p>
          <a:p>
            <a:pPr lvl="1"/>
            <a:r>
              <a:rPr/>
              <a:t>Tweak the file</a:t>
            </a:r>
          </a:p>
          <a:p>
            <a:pPr lvl="2"/>
            <a:r>
              <a:rPr/>
              <a:t>Remove variable names in first line</a:t>
            </a:r>
          </a:p>
          <a:p>
            <a:pPr lvl="2"/>
            <a:r>
              <a:rPr/>
              <a:t>Change missing value codes</a:t>
            </a:r>
          </a:p>
          <a:p>
            <a:pPr lvl="2"/>
            <a:r>
              <a:rPr/>
              <a:t>Change the delimiter</a:t>
            </a:r>
          </a:p>
          <a:p>
            <a:pPr lvl="2"/>
            <a:r>
              <a:rPr/>
              <a:t>Look for inconsistencies</a:t>
            </a:r>
          </a:p>
          <a:p>
            <a:pPr lvl="2"/>
            <a:r>
              <a:rPr/>
              <a:t>Convert the format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alt.Chart(df).mark_point().encode(
      x='Age',y='Price', size='Living.Area')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altair-basic-exercise-s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600200"/>
            <a:ext cx="514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geom_point(aes(size=Living.Area))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Area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size-living-are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Visualizaion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Living.Area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aesthetics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r/point-aesthetics-color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Living.Area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Saratoga housing data set.</a:t>
            </a:r>
          </a:p>
          <a:p>
            <a:pPr lvl="1"/>
            <a:r>
              <a:rPr/>
              <a:t>Draw a plot of all of the data where</a:t>
            </a:r>
          </a:p>
          <a:p>
            <a:pPr lvl="2"/>
            <a:r>
              <a:rPr/>
              <a:t>X=Age,</a:t>
            </a:r>
          </a:p>
          <a:p>
            <a:pPr lvl="2"/>
            <a:r>
              <a:rPr/>
              <a:t>Y=Price,</a:t>
            </a:r>
          </a:p>
          <a:p>
            <a:pPr lvl="2"/>
            <a:r>
              <a:rPr/>
              <a:t>Color=Bathrooms.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ch2 = alt.Chart(df).mark_point().encode(
  x="Age", y="Price", color="Baths")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python-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1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
import altair as alt
df = pd.read_csv("data/houses.csv")
ch = alt.Chart(df).mark_point().encode(
    x='Age',
    y='Price'
)
ch.save("/images/python-scatterplot.html")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ggplot(saratoga_houses, aes(x=Age, y=Price)) + 
  geom_point(aes(color=factor(Bathrooms)))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throom-colo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basic-exercise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mapping</a:t>
            </a:r>
            <a:r>
              <a:rPr/>
              <a:t> </a:t>
            </a:r>
            <a:r>
              <a:rPr/>
              <a:t>Bathrooms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section, you learned how to use Python, R, and/or Tableau to</a:t>
            </a:r>
          </a:p>
          <a:p>
            <a:pPr lvl="2"/>
            <a:r>
              <a:rPr/>
              <a:t>Assign variables to the x and y position of a graph</a:t>
            </a:r>
          </a:p>
          <a:p>
            <a:pPr lvl="2"/>
            <a:r>
              <a:rPr/>
              <a:t>Change the defaults for aesthetics like shape and color</a:t>
            </a:r>
          </a:p>
          <a:p>
            <a:pPr lvl="2"/>
            <a:r>
              <a:rPr/>
              <a:t>Assign a third variable to shape, size, or color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Solving problems with overprinting</a:t>
            </a:r>
          </a:p>
          <a:p>
            <a:pPr lvl="1"/>
            <a:r>
              <a:rPr/>
              <a:t>Don’t mix shape and size</a:t>
            </a:r>
          </a:p>
          <a:p>
            <a:pPr lvl="1"/>
            <a:r>
              <a:rPr/>
              <a:t>Double up for emphasis</a:t>
            </a:r>
          </a:p>
          <a:p>
            <a:pPr lvl="1"/>
            <a:r>
              <a:rPr/>
              <a:t>Shape is only good for categories</a:t>
            </a:r>
          </a:p>
          <a:p>
            <a:pPr lvl="1"/>
            <a:r>
              <a:rPr/>
              <a:t>Size is only good for continuous variables.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Solutions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excessive</a:t>
            </a:r>
            <a:r>
              <a:rPr/>
              <a:t> </a:t>
            </a:r>
            <a:r>
              <a:rPr/>
              <a:t>overprinting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Open symbols</a:t>
            </a:r>
          </a:p>
          <a:p>
            <a:pPr lvl="1"/>
            <a:r>
              <a:rPr/>
              <a:t>Small points</a:t>
            </a:r>
          </a:p>
          <a:p>
            <a:pPr lvl="1"/>
            <a:r>
              <a:rPr/>
              <a:t>Opacity</a:t>
            </a:r>
          </a:p>
          <a:p>
            <a:pPr lvl="1"/>
            <a:r>
              <a:rPr/>
              <a:t>Log scale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symbols</a:t>
            </a:r>
          </a:p>
        </p:txBody>
      </p:sp>
      <p:pic>
        <p:nvPicPr>
          <p:cNvPr descr="../images/r/open-symbo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circles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small-poi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points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opacity</a:t>
            </a:r>
          </a:p>
        </p:txBody>
      </p:sp>
      <p:pic>
        <p:nvPicPr>
          <p:cNvPr descr="../images/r/point-opacit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opacity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Recommendations,</a:t>
            </a:r>
            <a:r>
              <a:rPr/>
              <a:t> </a:t>
            </a:r>
            <a:r>
              <a:rPr/>
              <a:t>Overprinting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r/point-log-sca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scatterplots</dc:title>
  <dc:creator>Steve Simon</dc:creator>
  <cp:keywords/>
  <dcterms:created xsi:type="dcterms:W3CDTF">2019-09-27T20:53:01Z</dcterms:created>
  <dcterms:modified xsi:type="dcterms:W3CDTF">2019-09-27T20:53:01Z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2019-08-16</vt:lpwstr>
  </property>
  <property fmtid="{D5CDD505-2E9C-101B-9397-08002B2CF9AE}" pid="3" name="output">
    <vt:lpwstr>powerpoint_presentation</vt:lpwstr>
  </property>
</Properties>
</file>