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graphs.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Badger,</a:t>
            </a:r>
            <a:r>
              <a:rPr/>
              <a:t> </a:t>
            </a:r>
            <a:r>
              <a:rPr/>
              <a:t>E.</a:t>
            </a:r>
            <a:r>
              <a:rPr/>
              <a:t> </a:t>
            </a:r>
            <a:r>
              <a:rPr/>
              <a:t>(2019).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Vote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Politically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America.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Changes?.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June</a:t>
            </a:r>
            <a:r>
              <a:rPr/>
              <a:t> </a:t>
            </a:r>
            <a:r>
              <a:rPr/>
              <a:t>24,</a:t>
            </a:r>
            <a:r>
              <a:rPr/>
              <a:t> </a:t>
            </a:r>
            <a:r>
              <a:rPr/>
              <a:t>2019,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website:</a:t>
            </a:r>
            <a:r>
              <a:rPr/>
              <a:t> </a:t>
            </a:r>
            <a:r>
              <a:rPr/>
              <a:t>https://www.nytimes.com/2019/06/22/upshot/america-who-deserves-representation.html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Split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pairs.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briefly</a:t>
            </a:r>
            <a:r>
              <a:rPr/>
              <a:t> </a:t>
            </a:r>
            <a:r>
              <a:rPr/>
              <a:t>(about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minutes)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listening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comparison.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spots,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Length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judge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position,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superimposition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projection.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sales</a:t>
            </a:r>
            <a:r>
              <a:rPr/>
              <a:t> </a:t>
            </a:r>
            <a:r>
              <a:rPr/>
              <a:t>trends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twelve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span.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dip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sales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January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February)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dip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sales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November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December),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judging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angle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segment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angle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segment.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judgement,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isn’t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either.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psychology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perception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discussing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1987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Simkin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Hastie.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asking.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ask.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illustrated</a:t>
            </a:r>
            <a:r>
              <a:rPr/>
              <a:t> </a:t>
            </a:r>
            <a:r>
              <a:rPr/>
              <a:t>above.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(people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this)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randomize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above.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accuracy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response.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answers.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answers.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turns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nicely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psychology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1931</a:t>
            </a:r>
            <a:r>
              <a:rPr/>
              <a:t> </a:t>
            </a:r>
            <a:r>
              <a:rPr/>
              <a:t>(Glabron</a:t>
            </a:r>
            <a:r>
              <a:rPr/>
              <a:t> </a:t>
            </a:r>
            <a:r>
              <a:rPr/>
              <a:t>seeds</a:t>
            </a:r>
            <a:r>
              <a:rPr/>
              <a:t> </a:t>
            </a:r>
            <a:r>
              <a:rPr/>
              <a:t>planted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Wasica)</a:t>
            </a:r>
            <a:r>
              <a:rPr/>
              <a:t> </a:t>
            </a:r>
            <a:r>
              <a:rPr/>
              <a:t>extend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(Wisconsin</a:t>
            </a:r>
            <a:r>
              <a:rPr/>
              <a:t> </a:t>
            </a:r>
            <a:r>
              <a:rPr/>
              <a:t>No. 38</a:t>
            </a:r>
            <a:r>
              <a:rPr/>
              <a:t> </a:t>
            </a:r>
            <a:r>
              <a:rPr/>
              <a:t>seeds</a:t>
            </a:r>
            <a:r>
              <a:rPr/>
              <a:t> </a:t>
            </a:r>
            <a:r>
              <a:rPr/>
              <a:t>planted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Wasica)?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height.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1931</a:t>
            </a:r>
            <a:r>
              <a:rPr/>
              <a:t> </a:t>
            </a:r>
            <a:r>
              <a:rPr/>
              <a:t>(Glabron</a:t>
            </a:r>
            <a:r>
              <a:rPr/>
              <a:t> </a:t>
            </a:r>
            <a:r>
              <a:rPr/>
              <a:t>seeds</a:t>
            </a:r>
            <a:r>
              <a:rPr/>
              <a:t> </a:t>
            </a:r>
            <a:r>
              <a:rPr/>
              <a:t>planted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Farm)</a:t>
            </a:r>
            <a:r>
              <a:rPr/>
              <a:t> </a:t>
            </a:r>
            <a:r>
              <a:rPr/>
              <a:t>extend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(Wisconsin</a:t>
            </a:r>
            <a:r>
              <a:rPr/>
              <a:t> </a:t>
            </a:r>
            <a:r>
              <a:rPr/>
              <a:t>No. 38</a:t>
            </a:r>
            <a:r>
              <a:rPr/>
              <a:t> </a:t>
            </a:r>
            <a:r>
              <a:rPr/>
              <a:t>seeds</a:t>
            </a:r>
            <a:r>
              <a:rPr/>
              <a:t> </a:t>
            </a:r>
            <a:r>
              <a:rPr/>
              <a:t>planted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Crookston)?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scanning,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gas</a:t>
            </a:r>
            <a:r>
              <a:rPr/>
              <a:t> </a:t>
            </a:r>
            <a:r>
              <a:rPr/>
              <a:t>gauge.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semicircular</a:t>
            </a:r>
            <a:r>
              <a:rPr/>
              <a:t> </a:t>
            </a:r>
            <a:r>
              <a:rPr/>
              <a:t>dial,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gas</a:t>
            </a:r>
            <a:r>
              <a:rPr/>
              <a:t> </a:t>
            </a:r>
            <a:r>
              <a:rPr/>
              <a:t>gauge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rectangle.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tank.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empty</a:t>
            </a:r>
            <a:r>
              <a:rPr/>
              <a:t> </a:t>
            </a:r>
            <a:r>
              <a:rPr/>
              <a:t>tank.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gauge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tank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65%</a:t>
            </a:r>
            <a:r>
              <a:rPr/>
              <a:t> </a:t>
            </a:r>
            <a:r>
              <a:rPr/>
              <a:t>full.</a:t>
            </a:r>
            <a:r>
              <a:rPr/>
              <a:t> </a:t>
            </a:r>
            <a:r>
              <a:rPr/>
              <a:t>Trust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drew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gauge.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65%.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gas</a:t>
            </a:r>
            <a:r>
              <a:rPr/>
              <a:t> </a:t>
            </a:r>
            <a:r>
              <a:rPr/>
              <a:t>level?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mental</a:t>
            </a:r>
            <a:r>
              <a:rPr/>
              <a:t> </a:t>
            </a:r>
            <a:r>
              <a:rPr/>
              <a:t>tape</a:t>
            </a:r>
            <a:r>
              <a:rPr/>
              <a:t> </a:t>
            </a:r>
            <a:r>
              <a:rPr/>
              <a:t>measure,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ends.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smart,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scan</a:t>
            </a:r>
            <a:r>
              <a:rPr/>
              <a:t> </a:t>
            </a:r>
            <a:r>
              <a:rPr/>
              <a:t>downwards.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distance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Albert</a:t>
            </a:r>
            <a:r>
              <a:rPr/>
              <a:t> </a:t>
            </a:r>
            <a:r>
              <a:rPr/>
              <a:t>Einstein,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gauge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halfway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halfway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box.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Albert</a:t>
            </a:r>
            <a:r>
              <a:rPr/>
              <a:t> </a:t>
            </a:r>
            <a:r>
              <a:rPr/>
              <a:t>Einstein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halfway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subconciously.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recognized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immediately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tank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full.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gas</a:t>
            </a:r>
            <a:r>
              <a:rPr/>
              <a:t> </a:t>
            </a:r>
            <a:r>
              <a:rPr/>
              <a:t>gauge,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65%</a:t>
            </a:r>
            <a:r>
              <a:rPr/>
              <a:t> </a:t>
            </a:r>
            <a:r>
              <a:rPr/>
              <a:t>full,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added</a:t>
            </a:r>
            <a:r>
              <a:rPr/>
              <a:t> </a:t>
            </a:r>
            <a:r>
              <a:rPr/>
              <a:t>anchors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1/4,</a:t>
            </a:r>
            <a:r>
              <a:rPr/>
              <a:t> </a:t>
            </a:r>
            <a:r>
              <a:rPr/>
              <a:t>half,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3/4.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gauge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accurately,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scane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65%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3/4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65%.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perceptual</a:t>
            </a:r>
            <a:r>
              <a:rPr/>
              <a:t> </a:t>
            </a:r>
            <a:r>
              <a:rPr/>
              <a:t>tasks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arranged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difficulty,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easiest</a:t>
            </a:r>
            <a:r>
              <a:rPr/>
              <a:t> </a:t>
            </a:r>
            <a:r>
              <a:rPr/>
              <a:t>tasks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position.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extends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5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6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7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8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5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6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9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02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bars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6/23/2019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depends.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question are you trying to answer?</a:t>
            </a:r>
          </a:p>
          <a:p>
            <a:pPr lvl="2"/>
            <a:r>
              <a:rPr/>
              <a:t>What proportion of the patients are single?</a:t>
            </a:r>
          </a:p>
          <a:p>
            <a:pPr lvl="2"/>
            <a:r>
              <a:rPr/>
              <a:t>Are there more single or divorced patients?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</a:t>
            </a:r>
            <a:r>
              <a:rPr/>
              <a:t> </a:t>
            </a:r>
            <a:r>
              <a:rPr/>
              <a:t>processing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Projection</a:t>
            </a:r>
          </a:p>
          <a:p>
            <a:pPr lvl="2"/>
            <a:r>
              <a:rPr/>
              <a:t>Shifting an object in a horizontal or vertical direction to make a comparison</a:t>
            </a:r>
          </a:p>
          <a:p>
            <a:pPr lvl="1"/>
            <a:r>
              <a:rPr/>
              <a:t>Superimposition</a:t>
            </a:r>
          </a:p>
          <a:p>
            <a:pPr lvl="2"/>
            <a:r>
              <a:rPr/>
              <a:t>Shifting in other directions (e.g., diagonal shifts, rotation) in order to make a comparison</a:t>
            </a:r>
          </a:p>
          <a:p>
            <a:pPr lvl="2"/>
            <a:r>
              <a:rPr/>
              <a:t>Much harder than projection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Projection</a:t>
            </a:r>
            <a:r>
              <a:rPr/>
              <a:t> </a:t>
            </a:r>
            <a:r>
              <a:rPr/>
              <a:t>(first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bar)</a:t>
            </a:r>
          </a:p>
        </p:txBody>
      </p:sp>
      <p:pic>
        <p:nvPicPr>
          <p:cNvPr descr="../images/02/crop-yield-bar-chart-posi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25600" y="1600200"/>
            <a:ext cx="5892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crop</a:t>
            </a:r>
            <a:r>
              <a:rPr/>
              <a:t> </a:t>
            </a:r>
            <a:r>
              <a:rPr/>
              <a:t>yields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Superimposition</a:t>
            </a:r>
            <a:r>
              <a:rPr/>
              <a:t> </a:t>
            </a:r>
            <a:r>
              <a:rPr/>
              <a:t>(first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bar)</a:t>
            </a:r>
          </a:p>
        </p:txBody>
      </p:sp>
      <p:pic>
        <p:nvPicPr>
          <p:cNvPr descr="../images/02/crop-yield-bar-chart-lengt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25600" y="1600200"/>
            <a:ext cx="5892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crop</a:t>
            </a:r>
            <a:r>
              <a:rPr/>
              <a:t> </a:t>
            </a:r>
            <a:r>
              <a:rPr/>
              <a:t>yields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</a:t>
            </a:r>
            <a:r>
              <a:rPr/>
              <a:t> </a:t>
            </a:r>
            <a:r>
              <a:rPr/>
              <a:t>processing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Scanning</a:t>
            </a:r>
          </a:p>
          <a:p>
            <a:pPr lvl="2"/>
            <a:r>
              <a:rPr/>
              <a:t>Quantifying distance throug the use of a mental tape measure</a:t>
            </a:r>
          </a:p>
          <a:p>
            <a:pPr lvl="2"/>
            <a:r>
              <a:rPr/>
              <a:t>Shorter distances are easier</a:t>
            </a:r>
          </a:p>
          <a:p>
            <a:pPr lvl="1"/>
            <a:r>
              <a:rPr/>
              <a:t>Anchoring</a:t>
            </a:r>
          </a:p>
          <a:p>
            <a:pPr lvl="2"/>
            <a:r>
              <a:rPr/>
              <a:t>Implicit or explicit development of reference points</a:t>
            </a:r>
          </a:p>
          <a:p>
            <a:pPr lvl="2"/>
            <a:r>
              <a:rPr/>
              <a:t>Assists with scanning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Scanning</a:t>
            </a:r>
          </a:p>
        </p:txBody>
      </p:sp>
      <p:pic>
        <p:nvPicPr>
          <p:cNvPr descr="../images/02/simon_fuel_gauge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600200"/>
            <a:ext cx="2006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fuel</a:t>
            </a:r>
            <a:r>
              <a:rPr/>
              <a:t> </a:t>
            </a:r>
            <a:r>
              <a:rPr/>
              <a:t>gauge,</a:t>
            </a:r>
            <a:r>
              <a:rPr/>
              <a:t> </a:t>
            </a:r>
            <a:r>
              <a:rPr/>
              <a:t>65%</a:t>
            </a:r>
            <a:r>
              <a:rPr/>
              <a:t> </a:t>
            </a:r>
            <a:r>
              <a:rPr/>
              <a:t>full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Assisting</a:t>
            </a:r>
            <a:r>
              <a:rPr/>
              <a:t> </a:t>
            </a:r>
            <a:r>
              <a:rPr/>
              <a:t>scanning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anchors</a:t>
            </a:r>
          </a:p>
        </p:txBody>
      </p:sp>
      <p:pic>
        <p:nvPicPr>
          <p:cNvPr descr="../images/02/simon_fuel_gauge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600200"/>
            <a:ext cx="2006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fuel</a:t>
            </a:r>
            <a:r>
              <a:rPr/>
              <a:t> </a:t>
            </a:r>
            <a:r>
              <a:rPr/>
              <a:t>gauge,</a:t>
            </a:r>
            <a:r>
              <a:rPr/>
              <a:t> </a:t>
            </a:r>
            <a:r>
              <a:rPr/>
              <a:t>anchors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1/4,</a:t>
            </a:r>
            <a:r>
              <a:rPr/>
              <a:t> </a:t>
            </a:r>
            <a:r>
              <a:rPr/>
              <a:t>half,</a:t>
            </a:r>
            <a:r>
              <a:rPr/>
              <a:t> </a:t>
            </a:r>
            <a:r>
              <a:rPr/>
              <a:t>3/4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</a:t>
            </a:r>
            <a:r>
              <a:rPr/>
              <a:t> </a:t>
            </a:r>
            <a:r>
              <a:rPr/>
              <a:t>processing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Visually simple tasks</a:t>
            </a:r>
          </a:p>
          <a:p>
            <a:pPr lvl="2"/>
            <a:r>
              <a:rPr/>
              <a:t>Position</a:t>
            </a:r>
          </a:p>
          <a:p>
            <a:pPr lvl="2"/>
            <a:r>
              <a:rPr/>
              <a:t>Length</a:t>
            </a:r>
          </a:p>
          <a:p>
            <a:pPr lvl="2"/>
            <a:r>
              <a:rPr/>
              <a:t>Angle/slope</a:t>
            </a:r>
          </a:p>
          <a:p>
            <a:pPr lvl="1"/>
            <a:r>
              <a:rPr/>
              <a:t>Visually demanding tasks</a:t>
            </a:r>
          </a:p>
          <a:p>
            <a:pPr lvl="2"/>
            <a:r>
              <a:rPr/>
              <a:t>Area</a:t>
            </a:r>
          </a:p>
          <a:p>
            <a:pPr lvl="2"/>
            <a:r>
              <a:rPr/>
              <a:t>Volume</a:t>
            </a:r>
          </a:p>
          <a:p>
            <a:pPr lvl="2"/>
            <a:r>
              <a:rPr/>
              <a:t>Density/Saturation/Hue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Position</a:t>
            </a:r>
            <a:r>
              <a:rPr/>
              <a:t> </a:t>
            </a:r>
            <a:r>
              <a:rPr/>
              <a:t>(first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bar)</a:t>
            </a:r>
          </a:p>
        </p:txBody>
      </p:sp>
      <p:pic>
        <p:nvPicPr>
          <p:cNvPr descr="../images/02/crop-yield-bar-chart-posi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25600" y="1600200"/>
            <a:ext cx="5892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crop</a:t>
            </a:r>
            <a:r>
              <a:rPr/>
              <a:t> </a:t>
            </a:r>
            <a:r>
              <a:rPr/>
              <a:t>yields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Length</a:t>
            </a:r>
            <a:r>
              <a:rPr/>
              <a:t> </a:t>
            </a:r>
            <a:r>
              <a:rPr/>
              <a:t>(first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bar)</a:t>
            </a:r>
          </a:p>
        </p:txBody>
      </p:sp>
      <p:pic>
        <p:nvPicPr>
          <p:cNvPr descr="../images/02/crop-yield-bar-chart-lengt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25600" y="1600200"/>
            <a:ext cx="5892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crop</a:t>
            </a:r>
            <a:r>
              <a:rPr/>
              <a:t> </a:t>
            </a:r>
            <a:r>
              <a:rPr/>
              <a:t>yields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
## Attaching package: 'dplyr'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objects are masked from 'package:stats':
## 
##     filter, lag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objects are masked from 'package:base':
## 
##     intersect, setdiff, setequal, union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Registered S3 methods overwritten by 'ggplot2':
##   method         from 
##   [.quosures     rlang
##   c.quosures     rlang
##   print.quosures rlang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Angle/slope</a:t>
            </a:r>
            <a:r>
              <a:rPr/>
              <a:t> </a:t>
            </a:r>
            <a:r>
              <a:rPr/>
              <a:t>(first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decline)</a:t>
            </a:r>
          </a:p>
        </p:txBody>
      </p:sp>
      <p:pic>
        <p:nvPicPr>
          <p:cNvPr descr="../images/02/sales-tren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00200" y="1600200"/>
            <a:ext cx="5943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Sales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bars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“A mapping of data to the visual aesthetics of geometries/marks”</a:t>
            </a:r>
          </a:p>
          <a:p>
            <a:pPr lvl="2"/>
            <a:r>
              <a:rPr/>
              <a:t>Bars are a type of geometry/mark</a:t>
            </a:r>
          </a:p>
          <a:p>
            <a:pPr lvl="2"/>
            <a:r>
              <a:rPr/>
              <a:t>Aesthetics for bars include location, size, color</a:t>
            </a:r>
          </a:p>
          <a:p>
            <a:pPr lvl="2"/>
            <a:r>
              <a:rPr/>
              <a:t>Stack versus dodge</a:t>
            </a:r>
          </a:p>
          <a:p>
            <a:pPr lvl="1"/>
            <a:r>
              <a:rPr/>
              <a:t>Basic tips</a:t>
            </a:r>
          </a:p>
          <a:p>
            <a:pPr lvl="2"/>
            <a:r>
              <a:rPr/>
              <a:t>Place comparators close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the following visualization in your group.</a:t>
            </a:r>
          </a:p>
          <a:p>
            <a:pPr lvl="2"/>
            <a:r>
              <a:rPr/>
              <a:t>Summarize what aesthetics (location, size, shape, color) appear in the graph</a:t>
            </a:r>
          </a:p>
          <a:p>
            <a:pPr lvl="2"/>
            <a:r>
              <a:rPr/>
              <a:t>What variables map to each aesthetic?</a:t>
            </a:r>
          </a:p>
          <a:p>
            <a:pPr lvl="2"/>
            <a:r>
              <a:rPr/>
              <a:t>What is the story that this graph is telling you?</a:t>
            </a:r>
          </a:p>
          <a:p>
            <a:pPr lvl="2"/>
            <a:r>
              <a:rPr/>
              <a:t>Was there anything confusing?</a:t>
            </a:r>
          </a:p>
          <a:p>
            <a:pPr lvl="2"/>
            <a:r>
              <a:rPr/>
              <a:t>Was there anything you might change?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talk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This slide should not to be included in the final presentation</a:t>
            </a:r>
          </a:p>
          <a:p>
            <a:pPr lvl="1"/>
            <a:r>
              <a:rPr/>
              <a:t>01-points MUST come before</a:t>
            </a:r>
          </a:p>
          <a:p>
            <a:pPr lvl="1"/>
            <a:r>
              <a:rPr/>
              <a:t>03-lines could come before or after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prepare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((Find a data set))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02/texas-bar-char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98700" y="1600200"/>
            <a:ext cx="4559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demographics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Texas</a:t>
            </a:r>
            <a:r>
              <a:rPr/>
              <a:t> </a:t>
            </a:r>
            <a:r>
              <a:rPr/>
              <a:t>counties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((Image is not yet available.))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perception</a:t>
            </a:r>
          </a:p>
        </p:txBody>
      </p:sp>
      <p:pic>
        <p:nvPicPr>
          <p:cNvPr descr="../images/02/graph-percep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66800" y="1600200"/>
            <a:ext cx="7010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Simkin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Hastie</a:t>
            </a:r>
            <a:r>
              <a:rPr/>
              <a:t> </a:t>
            </a:r>
            <a:r>
              <a:rPr/>
              <a:t>journal</a:t>
            </a:r>
            <a:r>
              <a:rPr/>
              <a:t> </a:t>
            </a:r>
            <a:r>
              <a:rPr/>
              <a:t>article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better?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chart…</a:t>
            </a:r>
          </a:p>
        </p:txBody>
      </p:sp>
      <p:pic>
        <p:nvPicPr>
          <p:cNvPr descr="data-visualization-02-bars_files/figure-pptx/bar-char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data-visualization-02-bars_files/figure-pptx/pie-char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- 02 - bars</dc:title>
  <dc:creator>Steve Simon</dc:creator>
  <cp:keywords/>
  <dcterms:created xsi:type="dcterms:W3CDTF">2019-06-24T21:02:56Z</dcterms:created>
  <dcterms:modified xsi:type="dcterms:W3CDTF">2019-06-24T21:02:56Z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6/23/2019</vt:lpwstr>
  </property>
  <property fmtid="{D5CDD505-2E9C-101B-9397-08002B2CF9AE}" pid="3" name="output">
    <vt:lpwstr>powerpoint_presentation</vt:lpwstr>
  </property>
</Properties>
</file>