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notesMaster" Target="notesMasters/notes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2" Type="http://schemas.openxmlformats.org/officeDocument/2006/relationships/viewProps" Target="viewProps.xml" /><Relationship Id="rId3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fasion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idiots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inward,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lighter.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pastel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harsh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cylinder,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harsh.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bacgrounds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foregrounds.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foreground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softening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calmer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harsh.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de-empahsize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(at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background),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de-empahsize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divergent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muted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fades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extremes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divergent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sharply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produece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extremes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de-empahsis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circular</a:t>
            </a:r>
            <a:r>
              <a:rPr/>
              <a:t> </a:t>
            </a:r>
            <a:r>
              <a:rPr/>
              <a:t>gradients.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happens.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wind</a:t>
            </a:r>
            <a:r>
              <a:rPr/>
              <a:t> </a:t>
            </a:r>
            <a:r>
              <a:rPr/>
              <a:t>speed,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360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identical.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Equal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disadvantages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luminance.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Colors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shade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reproductions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Equal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viewers.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expensive,</a:t>
            </a:r>
            <a:r>
              <a:rPr/>
              <a:t> </a:t>
            </a:r>
            <a:r>
              <a:rPr/>
              <a:t>grpahic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crosshatching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often.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crosshatching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optical</a:t>
            </a:r>
            <a:r>
              <a:rPr/>
              <a:t> </a:t>
            </a:r>
            <a:r>
              <a:rPr/>
              <a:t>illusions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palettes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Naomi</a:t>
            </a:r>
            <a:r>
              <a:rPr/>
              <a:t> </a:t>
            </a:r>
            <a:r>
              <a:rPr/>
              <a:t>Robbins,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observation.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sentence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dilutes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emphasis.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mistake.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simulators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palettes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viewers.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divergent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viewers.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palettes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friendly,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distinguishable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blind.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viewers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perceived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viewers.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Graphic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restrained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effective.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clip,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Travelers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Umberella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(1986).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2019-09-07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https://www.youtube.com/watch?v=3zQX66jd_c0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umbrellas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travels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image.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dollop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adapted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Olson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Bergen.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picture.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5’s,</a:t>
            </a:r>
            <a:r>
              <a:rPr/>
              <a:t> </a:t>
            </a:r>
            <a:r>
              <a:rPr/>
              <a:t>clustered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help?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6’s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close,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restraint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Traveller’s</a:t>
            </a:r>
            <a:r>
              <a:rPr/>
              <a:t> </a:t>
            </a:r>
            <a:r>
              <a:rPr/>
              <a:t>commercial.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trick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gray.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gray,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prominent.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background?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eliminate</a:t>
            </a:r>
            <a:r>
              <a:rPr/>
              <a:t> </a:t>
            </a:r>
            <a:r>
              <a:rPr/>
              <a:t>it?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emphasized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lie</a:t>
            </a:r>
            <a:r>
              <a:rPr/>
              <a:t> </a:t>
            </a:r>
            <a:r>
              <a:rPr/>
              <a:t>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unease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feeling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share.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5’s.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gray.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hurt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numbers?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fragile</a:t>
            </a:r>
            <a:r>
              <a:rPr/>
              <a:t> </a:t>
            </a:r>
            <a:r>
              <a:rPr/>
              <a:t>ego.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Seriously,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de-empahsis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uncomfortable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emphasizing.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mouseover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intersting.</a:t>
            </a:r>
            <a:r>
              <a:rPr/>
              <a:t> </a:t>
            </a:r>
            <a:r>
              <a:rPr/>
              <a:t>Mouseover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mouse</a:t>
            </a:r>
            <a:r>
              <a:rPr/>
              <a:t> </a:t>
            </a:r>
            <a:r>
              <a:rPr/>
              <a:t>hover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refrain,</a:t>
            </a:r>
            <a:r>
              <a:rPr/>
              <a:t> </a:t>
            </a:r>
            <a:r>
              <a:rPr/>
              <a:t>“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itself.</a:t>
            </a:r>
            <a:r>
              <a:rPr/>
              <a:t>”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theory,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practice,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</a:t>
            </a:r>
            <a:r>
              <a:rPr/>
              <a:t> </a:t>
            </a:r>
            <a:r>
              <a:rPr/>
              <a:t>voice.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mumbles.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noise.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afraid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job.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de-emphasize)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deceive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deceptive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stupidity,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malicious</a:t>
            </a:r>
            <a:r>
              <a:rPr/>
              <a:t> </a:t>
            </a:r>
            <a:r>
              <a:rPr/>
              <a:t>intent.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colors: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harsh.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harsh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afterimages.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afterimage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distortion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retinal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“</a:t>
            </a:r>
            <a:r>
              <a:rPr/>
              <a:t>tired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firing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finally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temporarily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non-tired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fades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tired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recover.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harshness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grabber.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soften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darker.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cylinder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earlier.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1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3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4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5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20.gif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21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22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hsv-pure-circ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hsv-lighter-circ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ciircle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hsv-darker-circ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calmer</a:t>
            </a:r>
          </a:p>
        </p:txBody>
      </p:sp>
      <p:pic>
        <p:nvPicPr>
          <p:cNvPr descr="../images/r/lighter-and-dark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rainbow</a:t>
            </a:r>
            <a:r>
              <a:rPr/>
              <a:t> </a:t>
            </a:r>
            <a:r>
              <a:rPr/>
              <a:t>gradient</a:t>
            </a:r>
          </a:p>
        </p:txBody>
      </p:sp>
      <p:pic>
        <p:nvPicPr>
          <p:cNvPr descr="../images/r/rainbow-gradi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r/single-gradi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empahsize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r/single-gradient-revers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Recommendation,</a:t>
            </a:r>
            <a:r>
              <a:rPr/>
              <a:t> </a:t>
            </a:r>
            <a:r>
              <a:rPr/>
              <a:t>Divergent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empahsizes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extremes</a:t>
            </a:r>
          </a:p>
        </p:txBody>
      </p:sp>
      <p:pic>
        <p:nvPicPr>
          <p:cNvPr descr="../images/r/divergent-gradie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circular</a:t>
            </a:r>
            <a:r>
              <a:rPr/>
              <a:t> </a:t>
            </a:r>
            <a:r>
              <a:rPr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Mostly avoided</a:t>
            </a:r>
          </a:p>
          <a:p>
            <a:pPr lvl="1"/>
            <a:r>
              <a:rPr/>
              <a:t>Used when two extremes are similar</a:t>
            </a:r>
          </a:p>
          <a:p>
            <a:pPr lvl="2"/>
            <a:r>
              <a:rPr/>
              <a:t>Wind direction (0 = 360)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luminence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optical</a:t>
            </a:r>
            <a:r>
              <a:rPr/>
              <a:t> </a:t>
            </a:r>
            <a:r>
              <a:rPr/>
              <a:t>illusions</a:t>
            </a:r>
          </a:p>
        </p:txBody>
      </p:sp>
      <p:pic>
        <p:nvPicPr>
          <p:cNvPr descr="../images/r/optical-illus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lessons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fashion</a:t>
            </a:r>
          </a:p>
        </p:txBody>
      </p:sp>
      <p:pic>
        <p:nvPicPr>
          <p:cNvPr descr="../images/external/fashion-mistak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9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wearing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Minimze</a:t>
            </a:r>
            <a:r>
              <a:rPr/>
              <a:t> </a:t>
            </a:r>
            <a:r>
              <a:rPr/>
              <a:t>illusions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equalized</a:t>
            </a:r>
            <a:r>
              <a:rPr/>
              <a:t> </a:t>
            </a:r>
            <a:r>
              <a:rPr/>
              <a:t>luminance</a:t>
            </a:r>
          </a:p>
        </p:txBody>
      </p:sp>
      <p:pic>
        <p:nvPicPr>
          <p:cNvPr descr="../images/r/equalize-luminan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Disadvantages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luminance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Limited contrast</a:t>
            </a:r>
          </a:p>
          <a:p>
            <a:pPr lvl="1"/>
            <a:r>
              <a:rPr/>
              <a:t>Poor black and white reproduction</a:t>
            </a:r>
          </a:p>
          <a:p>
            <a:pPr lvl="1"/>
            <a:r>
              <a:rPr/>
              <a:t>Possible problems for color blind viewers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luminance,</a:t>
            </a:r>
            <a:r>
              <a:rPr/>
              <a:t> </a:t>
            </a:r>
            <a:r>
              <a:rPr/>
              <a:t>equi-spaced</a:t>
            </a:r>
            <a:r>
              <a:rPr/>
              <a:t> </a:t>
            </a:r>
            <a:r>
              <a:rPr/>
              <a:t>hues</a:t>
            </a:r>
          </a:p>
        </p:txBody>
      </p:sp>
      <p:pic>
        <p:nvPicPr>
          <p:cNvPr descr="../images/r/hcl-circ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luminance</a:t>
            </a:r>
          </a:p>
        </p:txBody>
      </p:sp>
      <p:pic>
        <p:nvPicPr>
          <p:cNvPr descr="../images/r/darker-hcl-circ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crosshatching</a:t>
            </a:r>
          </a:p>
        </p:txBody>
      </p:sp>
      <p:pic>
        <p:nvPicPr>
          <p:cNvPr descr="../images/external/see-saw-illusion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16100"/>
            <a:ext cx="82296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OPtical</a:t>
            </a:r>
            <a:r>
              <a:rPr/>
              <a:t> </a:t>
            </a:r>
            <a:r>
              <a:rPr/>
              <a:t>illusion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slanting</a:t>
            </a:r>
            <a:r>
              <a:rPr/>
              <a:t> </a:t>
            </a:r>
            <a:r>
              <a:rPr/>
              <a:t>lines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color-blindness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visualizations.</a:t>
            </a:r>
          </a:p>
        </p:txBody>
      </p:sp>
      <p:pic>
        <p:nvPicPr>
          <p:cNvPr descr="../images/external/color-blindness-t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color-blindness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Recommedations,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blindness</a:t>
            </a:r>
            <a:r>
              <a:rPr/>
              <a:t> </a:t>
            </a:r>
            <a:r>
              <a:rPr/>
              <a:t>simulator</a:t>
            </a:r>
          </a:p>
        </p:txBody>
      </p:sp>
      <p:pic>
        <p:nvPicPr>
          <p:cNvPr descr="../images/external/color-blindness-simula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66900"/>
            <a:ext cx="8229600" cy="349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blindness</a:t>
            </a:r>
            <a:r>
              <a:rPr/>
              <a:t> </a:t>
            </a:r>
            <a:r>
              <a:rPr/>
              <a:t>simulator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colorblindness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 palettes are most troublesome</a:t>
            </a:r>
          </a:p>
          <a:p>
            <a:pPr lvl="1"/>
            <a:r>
              <a:rPr/>
              <a:t>Use palettes described as color blind friendly</a:t>
            </a:r>
          </a:p>
          <a:p>
            <a:pPr lvl="1"/>
            <a:r>
              <a:rPr/>
              <a:t>Use second visual cue (e.g., shape)</a:t>
            </a:r>
          </a:p>
          <a:p>
            <a:pPr lvl="1"/>
            <a:r>
              <a:rPr/>
              <a:t>Deliberately vary luminance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overuse</a:t>
            </a:r>
            <a:r>
              <a:rPr/>
              <a:t> </a:t>
            </a:r>
            <a:r>
              <a:rPr/>
              <a:t>colors.</a:t>
            </a:r>
          </a:p>
        </p:txBody>
      </p:sp>
      <p:pic>
        <p:nvPicPr>
          <p:cNvPr descr="../images/external/too-many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25700" y="1600200"/>
            <a:ext cx="429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color</a:t>
            </a:r>
          </a:p>
        </p:txBody>
      </p:sp>
      <p:pic>
        <p:nvPicPr>
          <p:cNvPr descr="../images/external/travellers-insuran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umbrella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umbrellas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r/count-nine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r/count-two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fives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r/count-black-gra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emphasis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always know what to emphasize</a:t>
            </a:r>
          </a:p>
          <a:p>
            <a:pPr lvl="2"/>
            <a:r>
              <a:rPr/>
              <a:t>Solution: interactivity</a:t>
            </a:r>
          </a:p>
          <a:p>
            <a:pPr lvl="1"/>
            <a:r>
              <a:rPr/>
              <a:t>Let the data speak for itself</a:t>
            </a:r>
          </a:p>
          <a:p>
            <a:pPr lvl="2"/>
            <a:r>
              <a:rPr/>
              <a:t>But sometimes data speaks too subtly</a:t>
            </a:r>
          </a:p>
          <a:p>
            <a:pPr lvl="1"/>
            <a:r>
              <a:rPr/>
              <a:t>Potential for deception</a:t>
            </a:r>
          </a:p>
          <a:p>
            <a:pPr lvl="1"/>
            <a:r>
              <a:rPr/>
              <a:t>Bias potential in EVERY visualization choice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../images/r/intense-examp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Colors, recommendations</dc:title>
  <dc:creator>Steve Simon</dc:creator>
  <cp:keywords/>
  <dcterms:created xsi:type="dcterms:W3CDTF">2019-09-16T02:21:43Z</dcterms:created>
  <dcterms:modified xsi:type="dcterms:W3CDTF">2019-09-16T02:21:43Z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