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notesMaster" Target="notesMasters/notesMaster1.xml" /><Relationship Id="rId53" Type="http://schemas.openxmlformats.org/officeDocument/2006/relationships/tableStyles" Target="tableStyles.xml" /><Relationship Id="rId5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1" Type="http://schemas.openxmlformats.org/officeDocument/2006/relationships/viewProps" Target="viewProps.xml" /><Relationship Id="rId5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thickness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consumed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Tarts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consumed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home,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1300</a:t>
            </a:r>
            <a:r>
              <a:rPr/>
              <a:t> </a:t>
            </a:r>
            <a:r>
              <a:rPr/>
              <a:t>calorie</a:t>
            </a:r>
            <a:r>
              <a:rPr/>
              <a:t> </a:t>
            </a:r>
            <a:r>
              <a:rPr/>
              <a:t>Monster</a:t>
            </a:r>
            <a:r>
              <a:rPr/>
              <a:t> </a:t>
            </a:r>
            <a:r>
              <a:rPr/>
              <a:t>Thickburger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Hardee’s.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pet</a:t>
            </a:r>
            <a:r>
              <a:rPr/>
              <a:t> </a:t>
            </a:r>
            <a:r>
              <a:rPr/>
              <a:t>food.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shopping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unhappy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Alpo.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money.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distinguishes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series,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encoding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index,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zero=False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expand_limits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ylim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cpi-food</a:t>
            </a:r>
            <a:r>
              <a:rPr/>
              <a:t> </a:t>
            </a:r>
            <a:r>
              <a:rPr/>
              <a:t>linegraph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food-home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darkgreen,</a:t>
            </a:r>
            <a:r>
              <a:rPr/>
              <a:t> </a:t>
            </a:r>
            <a:r>
              <a:rPr/>
              <a:t>food-away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food-pets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blue.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inconsistently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consistnet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increase,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conencting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increase.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(meaning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line),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(solid,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dotted,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combinations),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pull-down</a:t>
            </a:r>
            <a:r>
              <a:rPr/>
              <a:t> </a:t>
            </a:r>
            <a:r>
              <a:rPr/>
              <a:t>menu.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Linegraphs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relationships.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notice.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meander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started.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polygons.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thickeness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straight.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(sometimes</a:t>
            </a:r>
            <a:r>
              <a:rPr/>
              <a:t> </a:t>
            </a:r>
            <a:r>
              <a:rPr/>
              <a:t>four)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numbered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(first,</a:t>
            </a:r>
            <a:r>
              <a:rPr/>
              <a:t> </a:t>
            </a:r>
            <a:r>
              <a:rPr/>
              <a:t>third,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”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specifies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numbered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(second,</a:t>
            </a:r>
            <a:r>
              <a:rPr/>
              <a:t> </a:t>
            </a:r>
            <a:r>
              <a:rPr/>
              <a:t>fourth,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off</a:t>
            </a:r>
            <a:r>
              <a:rPr/>
              <a:t>”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13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tight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tight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16</a:t>
            </a:r>
            <a:r>
              <a:rPr/>
              <a:t>”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19</a:t>
            </a:r>
            <a:r>
              <a:rPr/>
              <a:t>”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“</a:t>
            </a:r>
            <a:r>
              <a:rPr/>
              <a:t>33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63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93</a:t>
            </a:r>
            <a:r>
              <a:rPr/>
              <a:t>”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99</a:t>
            </a:r>
            <a:r>
              <a:rPr/>
              <a:t>”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alternating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“</a:t>
            </a:r>
            <a:r>
              <a:rPr/>
              <a:t>9333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dash-dot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“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“</a:t>
            </a:r>
            <a:r>
              <a:rPr/>
              <a:t>9939</a:t>
            </a:r>
            <a:r>
              <a:rPr/>
              <a:t>”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dash-dot</a:t>
            </a:r>
            <a:r>
              <a:rPr/>
              <a:t> </a:t>
            </a:r>
            <a:r>
              <a:rPr/>
              <a:t>pattern,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9</a:t>
            </a:r>
            <a:r>
              <a:rPr/>
              <a:t>”</a:t>
            </a:r>
            <a:r>
              <a:rPr/>
              <a:t>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widens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dots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possibilities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strokeDash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linetype</a:t>
            </a:r>
            <a:r>
              <a:rPr/>
              <a:t> </a:t>
            </a:r>
            <a:r>
              <a:rPr/>
              <a:t>argument.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surprisingly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6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9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0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7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3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8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9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dots-and-dash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Tableau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mark_line(strokeDash=[5, 2, 2, 2])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geom_line(linetype="5222")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NO easy solution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Tableau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mark_line(color="red")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geom_line(color="red")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color button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1"/>
            <a:r>
              <a:rPr/>
              <a:t>Change the defaults for the line</a:t>
            </a:r>
          </a:p>
          <a:p>
            <a:pPr lvl="2"/>
            <a:r>
              <a:rPr/>
              <a:t>Make the width equal to 3</a:t>
            </a:r>
          </a:p>
          <a:p>
            <a:pPr lvl="2"/>
            <a:r>
              <a:rPr/>
              <a:t>Make the color green</a:t>
            </a:r>
          </a:p>
          <a:p>
            <a:pPr lvl="2"/>
            <a:r>
              <a:rPr/>
              <a:t>Make the Y-axis start at 200 and end at 260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</a:t>
            </a:r>
            <a:br/>
            <a:r>
              <a:rPr sz="1800">
                <a:latin typeface="Courier"/>
              </a:rPr>
              <a:t>    color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'green'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).encode(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260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reen-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geom_line(size=3, color="green")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Drag T to coumns, CPI to rows</a:t>
            </a:r>
          </a:p>
          <a:p>
            <a:pPr lvl="2"/>
            <a:r>
              <a:rPr/>
              <a:t>Set both as Dimension, Continuous (Green pill)</a:t>
            </a:r>
          </a:p>
          <a:p>
            <a:pPr lvl="1"/>
            <a:r>
              <a:rPr/>
              <a:t>Change Marks pull-down to Line</a:t>
            </a:r>
          </a:p>
          <a:p>
            <a:pPr lvl="1"/>
            <a:r>
              <a:rPr/>
              <a:t>Click on the color button, select green</a:t>
            </a:r>
          </a:p>
          <a:p>
            <a:pPr lvl="1"/>
            <a:r>
              <a:rPr/>
              <a:t>Click on size button, move slider to the right</a:t>
            </a:r>
          </a:p>
          <a:p>
            <a:pPr lvl="1"/>
            <a:r>
              <a:rPr/>
              <a:t>Double click on Y axis</a:t>
            </a:r>
          </a:p>
          <a:p>
            <a:pPr lvl="2"/>
            <a:r>
              <a:rPr/>
              <a:t>Select Range, Fixed</a:t>
            </a:r>
          </a:p>
          <a:p>
            <a:pPr lvl="2"/>
            <a:r>
              <a:rPr/>
              <a:t>Enter 200, 260 as fixed start, fixed end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reen-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+The key step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mark_line()</a:t>
            </a:r>
          </a:p>
          <a:p>
            <a:pPr lvl="1"/>
            <a:r>
              <a:rPr/>
              <a:t>The key step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geom_line()</a:t>
            </a:r>
          </a:p>
          <a:p>
            <a:pPr lvl="1"/>
            <a:r>
              <a:rPr/>
              <a:t>The key step in Tableau</a:t>
            </a:r>
          </a:p>
          <a:p>
            <a:pPr lvl="2"/>
            <a:r>
              <a:rPr/>
              <a:t>Choose Line from the Marks pulldown list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data set, consumer price index for food</a:t>
            </a:r>
          </a:p>
          <a:p>
            <a:pPr lvl="2"/>
            <a:r>
              <a:rPr/>
              <a:t>Food consumed at home</a:t>
            </a:r>
          </a:p>
          <a:p>
            <a:pPr lvl="2"/>
            <a:r>
              <a:rPr/>
              <a:t>Food consumed away from home</a:t>
            </a:r>
          </a:p>
          <a:p>
            <a:pPr lvl="2"/>
            <a:r>
              <a:rPr/>
              <a:t>Pet food</a:t>
            </a:r>
          </a:p>
          <a:p>
            <a:pPr lvl="1"/>
            <a:r>
              <a:rPr/>
              <a:t>Set January 2002 as 100.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alt.Chart(df).mark_line().encode(
    x='t',
    y='cpi',
    color='index'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geom_line(aes(color=index))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index onto the color button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pi-food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36700" y="1600200"/>
            <a:ext cx="605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indices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pi-food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pi-food-line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cpi-food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2"/>
            <a:r>
              <a:rPr/>
              <a:t>color=index</a:t>
            </a:r>
          </a:p>
          <a:p>
            <a:pPr lvl="1"/>
            <a:r>
              <a:rPr/>
              <a:t>Change the default line colors</a:t>
            </a:r>
          </a:p>
          <a:p>
            <a:pPr lvl="2"/>
            <a:r>
              <a:rPr/>
              <a:t>food-home=darkgreen</a:t>
            </a:r>
          </a:p>
          <a:p>
            <a:pPr lvl="2"/>
            <a:r>
              <a:rPr/>
              <a:t>food-away=red</a:t>
            </a:r>
          </a:p>
          <a:p>
            <a:pPr lvl="2"/>
            <a:r>
              <a:rPr/>
              <a:t>food-pets=blue</a:t>
            </a:r>
          </a:p>
          <a:p>
            <a:pPr lvl="2"/>
            <a:r>
              <a:rPr/>
              <a:t>Make the Y-axis start at 100 and end at 200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alt.Color(</a:t>
            </a:r>
            <a:r>
              <a:rPr sz="1800">
                <a:solidFill>
                  <a:srgbClr val="4070A0"/>
                </a:solidFill>
                <a:latin typeface="Courier"/>
              </a:rPr>
              <a:t>'index'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</a:t>
            </a:r>
            <a:br/>
            <a:r>
              <a:rPr sz="1800">
                <a:latin typeface="Courier"/>
              </a:rPr>
              <a:t>            range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[</a:t>
            </a:r>
            <a:r>
              <a:rPr sz="1800">
                <a:solidFill>
                  <a:srgbClr val="4070A0"/>
                </a:solidFill>
                <a:latin typeface="Courier"/>
              </a:rPr>
              <a:t>'#FF0000'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'#00CC00'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'#0000FF'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        )</a:t>
            </a:r>
            <a:br/>
            <a:r>
              <a:rPr sz="1800">
                <a:latin typeface="Courier"/>
              </a:rPr>
              <a:t>    ),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))),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modify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ggplot(cpi-food, aes(x=t, y=CPI)) +
  geom_line(aes(color=index)) +
  scale_color_manual(values=c("#FF0000", "#00CC00", "#0000FF")) +
  ylim(100, 200)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modif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alt.Y(scale=alt.Scale(zero=False))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alt.Y(scale=alt.Scale(domain=(100, 200)))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expand_limits(y=0)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ylim(100, 200)</a:t>
            </a:r>
          </a:p>
          <a:p>
            <a:pPr lvl="1"/>
            <a:r>
              <a:rPr/>
              <a:t>Tableau steps</a:t>
            </a:r>
          </a:p>
          <a:p>
            <a:pPr lvl="2"/>
            <a:r>
              <a:rPr/>
              <a:t>Double click on axis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Drag T to coumns, CPI to rows</a:t>
            </a:r>
          </a:p>
          <a:p>
            <a:pPr lvl="2"/>
            <a:r>
              <a:rPr/>
              <a:t>Set both as Dimension, Continuous (Green pill)</a:t>
            </a:r>
          </a:p>
          <a:p>
            <a:pPr lvl="1"/>
            <a:r>
              <a:rPr/>
              <a:t>Change Marks pull-down to Line</a:t>
            </a:r>
          </a:p>
          <a:p>
            <a:pPr lvl="1"/>
            <a:r>
              <a:rPr/>
              <a:t>Drag index to colors button</a:t>
            </a:r>
          </a:p>
          <a:p>
            <a:pPr lvl="1"/>
            <a:r>
              <a:rPr/>
              <a:t>Click on boxes in legend</a:t>
            </a:r>
          </a:p>
          <a:p>
            <a:pPr lvl="1"/>
            <a:r>
              <a:rPr/>
              <a:t>Click on size button, move slider to the right</a:t>
            </a:r>
          </a:p>
          <a:p>
            <a:pPr lvl="1"/>
            <a:r>
              <a:rPr/>
              <a:t>Double click on Y axis</a:t>
            </a:r>
          </a:p>
          <a:p>
            <a:pPr lvl="2"/>
            <a:r>
              <a:rPr/>
              <a:t>Select Range, Fixed</a:t>
            </a:r>
          </a:p>
          <a:p>
            <a:pPr lvl="2"/>
            <a:r>
              <a:rPr/>
              <a:t>Enter 100, 200 as fixed start, fixed end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reen-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can emphasize patterns in a scatterplot</a:t>
            </a:r>
          </a:p>
          <a:p>
            <a:pPr lvl="2"/>
            <a:r>
              <a:rPr/>
              <a:t>Connect means</a:t>
            </a:r>
          </a:p>
          <a:p>
            <a:pPr lvl="2"/>
            <a:r>
              <a:rPr/>
              <a:t>Linear regression (not covered)</a:t>
            </a:r>
          </a:p>
          <a:p>
            <a:pPr lvl="2"/>
            <a:r>
              <a:rPr/>
              <a:t>Moving average (not covered)</a:t>
            </a:r>
          </a:p>
          <a:p>
            <a:pPr lvl="2"/>
            <a:r>
              <a:rPr/>
              <a:t>Smoothing splines (not covered)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'mean(Price)'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avg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average-summ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8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aes(Bedrooms, Price)) +
  geom_point() +
  stat_summary(fun.y=mean, geom="line")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average-with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your normal scatterplot</a:t>
            </a:r>
          </a:p>
          <a:p>
            <a:pPr lvl="1"/>
            <a:r>
              <a:rPr/>
              <a:t>Drag Price to opposite Y axis</a:t>
            </a:r>
          </a:p>
          <a:p>
            <a:pPr lvl="2"/>
            <a:r>
              <a:rPr/>
              <a:t>Change to Measure(Average)</a:t>
            </a:r>
          </a:p>
          <a:p>
            <a:pPr lvl="1"/>
            <a:r>
              <a:rPr/>
              <a:t>Change Marks for first plot to Shape</a:t>
            </a:r>
          </a:p>
          <a:p>
            <a:pPr lvl="1"/>
            <a:r>
              <a:rPr/>
              <a:t>Right click on either Y axis</a:t>
            </a:r>
          </a:p>
          <a:p>
            <a:pPr lvl="2"/>
            <a:r>
              <a:rPr/>
              <a:t>Select Synchronize Axis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tableau/individual-aver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scatterplot showing</a:t>
            </a:r>
          </a:p>
          <a:p>
            <a:pPr lvl="2"/>
            <a:r>
              <a:rPr/>
              <a:t>X = Bathrooms</a:t>
            </a:r>
          </a:p>
          <a:p>
            <a:pPr lvl="2"/>
            <a:r>
              <a:rPr/>
              <a:t>Y = Age</a:t>
            </a:r>
          </a:p>
          <a:p>
            <a:pPr lvl="1"/>
            <a:r>
              <a:rPr/>
              <a:t>Add a line connect the individual averages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'mean(Age)'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avg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aes(Bathrooms, Age)) +
  geom_point() +
  stat_summary(fun.y=mean, geom="line")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exercise-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Tabeleau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average-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have the same aesthetics as points and bars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 (width)</a:t>
            </a:r>
          </a:p>
          <a:p>
            <a:pPr lvl="2"/>
            <a:r>
              <a:rPr/>
              <a:t>Shape (solid, dashed, dotted)</a:t>
            </a:r>
          </a:p>
          <a:p>
            <a:pPr lvl="2"/>
            <a:r>
              <a:rPr/>
              <a:t>Color</a:t>
            </a:r>
          </a:p>
          <a:p>
            <a:pPr lvl="1"/>
            <a:r>
              <a:rPr/>
              <a:t>Use mark_line (Python), geom_line (R) or a drop down menu (Tableau)</a:t>
            </a:r>
          </a:p>
          <a:p>
            <a:pPr lvl="1"/>
            <a:r>
              <a:rPr/>
              <a:t>Lines added to a scatterplot can emphasize trends and patterns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Sequence of x,y pairs</a:t>
            </a:r>
          </a:p>
          <a:p>
            <a:pPr lvl="2"/>
            <a:r>
              <a:rPr/>
              <a:t>sorted by x</a:t>
            </a:r>
          </a:p>
          <a:p>
            <a:pPr lvl="2"/>
            <a:r>
              <a:rPr/>
              <a:t>Connected in order (cannot double back)</a:t>
            </a:r>
          </a:p>
          <a:p>
            <a:pPr lvl="1"/>
            <a:r>
              <a:rPr/>
              <a:t>Alternatives to lines</a:t>
            </a:r>
          </a:p>
          <a:p>
            <a:pPr lvl="2"/>
            <a:r>
              <a:rPr/>
              <a:t>Paths</a:t>
            </a:r>
          </a:p>
          <a:p>
            <a:pPr lvl="2"/>
            <a:r>
              <a:rPr/>
              <a:t>Polygons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python/thicker-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527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thick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mark_line(size=8)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geom_line(size=8)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size button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graphs, Fundamentals</dc:title>
  <dc:creator>Steve Simon</dc:creator>
  <cp:keywords/>
  <dcterms:created xsi:type="dcterms:W3CDTF">2019-10-01T13:36:22Z</dcterms:created>
  <dcterms:modified xsi:type="dcterms:W3CDTF">2019-10-01T13:36:22Z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