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notesMaster" Target="notesMasters/notesMaster1.xml" /><Relationship Id="rId32" Type="http://schemas.openxmlformats.org/officeDocument/2006/relationships/tableStyles" Target="tableStyles.xml" /><Relationship Id="rId3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0" Type="http://schemas.openxmlformats.org/officeDocument/2006/relationships/viewProps" Target="viewProps.xml" /><Relationship Id="rId29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computers,</a:t>
            </a:r>
            <a:r>
              <a:rPr/>
              <a:t> </a:t>
            </a:r>
            <a:r>
              <a:rPr/>
              <a:t>RGB,</a:t>
            </a:r>
            <a:r>
              <a:rPr/>
              <a:t> </a:t>
            </a:r>
            <a:r>
              <a:rPr/>
              <a:t>HSV,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CYMK.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detail,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touch</a:t>
            </a:r>
            <a:r>
              <a:rPr/>
              <a:t> </a:t>
            </a:r>
            <a:r>
              <a:rPr/>
              <a:t>briefly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systems.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realize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Kindergarten.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comfortably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codes,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Kindergarten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orange,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green.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purple/violoet.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screen.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screens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lights</a:t>
            </a:r>
            <a:r>
              <a:rPr/>
              <a:t> </a:t>
            </a:r>
            <a:r>
              <a:rPr/>
              <a:t>blend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paints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crayons.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tackle</a:t>
            </a:r>
            <a:r>
              <a:rPr/>
              <a:t> </a:t>
            </a:r>
            <a:r>
              <a:rPr/>
              <a:t>ths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joke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“</a:t>
            </a:r>
            <a:r>
              <a:rPr/>
              <a:t>1</a:t>
            </a:r>
            <a:r>
              <a:rPr/>
              <a:t>”</a:t>
            </a:r>
            <a:r>
              <a:rPr/>
              <a:t>-</a:t>
            </a:r>
            <a:r>
              <a:rPr/>
              <a:t>“</a:t>
            </a:r>
            <a:r>
              <a:rPr/>
              <a:t>0</a:t>
            </a:r>
            <a:r>
              <a:rPr/>
              <a:t>”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numbers.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decode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1001</a:t>
            </a:r>
            <a:r>
              <a:rPr/>
              <a:t> </a:t>
            </a:r>
            <a:r>
              <a:rPr/>
              <a:t>1100.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Binary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powers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two: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8,</a:t>
            </a:r>
            <a:r>
              <a:rPr/>
              <a:t> </a:t>
            </a:r>
            <a:r>
              <a:rPr/>
              <a:t>16,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255.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Binary</a:t>
            </a:r>
            <a:r>
              <a:rPr/>
              <a:t> </a:t>
            </a:r>
            <a:r>
              <a:rPr/>
              <a:t>representations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unwieldy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quickly,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tighter</a:t>
            </a:r>
            <a:r>
              <a:rPr/>
              <a:t> </a:t>
            </a:r>
            <a:r>
              <a:rPr/>
              <a:t>representation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spirit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binary.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Hexadecimal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powers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including)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digits.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ehxadecimal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digits,</a:t>
            </a:r>
            <a:r>
              <a:rPr/>
              <a:t> </a:t>
            </a:r>
            <a:r>
              <a:rPr/>
              <a:t>0,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nine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digits.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A,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11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15.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sixten,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roll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place.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0,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5,</a:t>
            </a:r>
            <a:r>
              <a:rPr/>
              <a:t> </a:t>
            </a:r>
            <a:r>
              <a:rPr/>
              <a:t>6,</a:t>
            </a:r>
            <a:r>
              <a:rPr/>
              <a:t> </a:t>
            </a:r>
            <a:r>
              <a:rPr/>
              <a:t>7,</a:t>
            </a:r>
            <a:r>
              <a:rPr/>
              <a:t> </a:t>
            </a:r>
            <a:r>
              <a:rPr/>
              <a:t>8,</a:t>
            </a:r>
            <a:r>
              <a:rPr/>
              <a:t> </a:t>
            </a:r>
            <a:r>
              <a:rPr/>
              <a:t>9,</a:t>
            </a:r>
            <a:r>
              <a:rPr/>
              <a:t> </a:t>
            </a:r>
            <a:r>
              <a:rPr/>
              <a:t>A,</a:t>
            </a:r>
            <a:r>
              <a:rPr/>
              <a:t> </a:t>
            </a:r>
            <a:r>
              <a:rPr/>
              <a:t>B,</a:t>
            </a:r>
            <a:r>
              <a:rPr/>
              <a:t> </a:t>
            </a:r>
            <a:r>
              <a:rPr/>
              <a:t>C,</a:t>
            </a:r>
            <a:r>
              <a:rPr/>
              <a:t> </a:t>
            </a:r>
            <a:r>
              <a:rPr/>
              <a:t>D,</a:t>
            </a:r>
            <a:r>
              <a:rPr/>
              <a:t> </a:t>
            </a:r>
            <a:r>
              <a:rPr/>
              <a:t>E,</a:t>
            </a:r>
            <a:r>
              <a:rPr/>
              <a:t> </a:t>
            </a:r>
            <a:r>
              <a:rPr/>
              <a:t>F,</a:t>
            </a:r>
            <a:r>
              <a:rPr/>
              <a:t> </a:t>
            </a:r>
            <a:r>
              <a:rPr/>
              <a:t>10,</a:t>
            </a:r>
            <a:r>
              <a:rPr/>
              <a:t> </a:t>
            </a:r>
            <a:r>
              <a:rPr/>
              <a:t>11,</a:t>
            </a:r>
            <a:r>
              <a:rPr/>
              <a:t> </a:t>
            </a:r>
            <a:r>
              <a:rPr/>
              <a:t>…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Split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digit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1001</a:t>
            </a:r>
            <a:r>
              <a:rPr/>
              <a:t> </a:t>
            </a:r>
            <a:r>
              <a:rPr/>
              <a:t>1100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digits.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1001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1100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12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equivalent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9C.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powers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16,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twelve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zeroth</a:t>
            </a:r>
            <a:r>
              <a:rPr/>
              <a:t> </a:t>
            </a:r>
            <a:r>
              <a:rPr/>
              <a:t>power.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156.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Tow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255,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equaling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equaling</a:t>
            </a:r>
            <a:r>
              <a:rPr/>
              <a:t> </a:t>
            </a:r>
            <a:r>
              <a:rPr/>
              <a:t>255</a:t>
            </a:r>
            <a:r>
              <a:rPr/>
              <a:t> </a:t>
            </a:r>
            <a:r>
              <a:rPr/>
              <a:t>(15*16+15).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prefix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pound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(has</a:t>
            </a:r>
            <a:r>
              <a:rPr/>
              <a:t> </a:t>
            </a:r>
            <a:r>
              <a:rPr/>
              <a:t>tag)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speaking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hexadecimal.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hexidecimal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zeros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extreme,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hexidecimal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F’s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white.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hexidecimal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highest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zeros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(#FF0000)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red.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channel.</a:t>
            </a:r>
            <a:r>
              <a:rPr/>
              <a:t> </a:t>
            </a:r>
            <a:r>
              <a:rPr/>
              <a:t>#00FF00,</a:t>
            </a:r>
            <a:r>
              <a:rPr/>
              <a:t> </a:t>
            </a:r>
            <a:r>
              <a:rPr/>
              <a:t>giving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green.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#0000FF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blue.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red,</a:t>
            </a:r>
            <a:r>
              <a:rPr/>
              <a:t> </a:t>
            </a:r>
            <a:r>
              <a:rPr/>
              <a:t>green,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colors:</a:t>
            </a:r>
            <a:r>
              <a:rPr/>
              <a:t> </a:t>
            </a:r>
            <a:r>
              <a:rPr/>
              <a:t>yellow,</a:t>
            </a:r>
            <a:r>
              <a:rPr/>
              <a:t> </a:t>
            </a:r>
            <a:r>
              <a:rPr/>
              <a:t>magenta,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cyan.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Combine</a:t>
            </a:r>
            <a:r>
              <a:rPr/>
              <a:t> </a:t>
            </a:r>
            <a:r>
              <a:rPr/>
              <a:t>yellow,</a:t>
            </a:r>
            <a:r>
              <a:rPr/>
              <a:t> </a:t>
            </a:r>
            <a:r>
              <a:rPr/>
              <a:t>megenta,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cyan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complementary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(blue,</a:t>
            </a:r>
            <a:r>
              <a:rPr/>
              <a:t> </a:t>
            </a:r>
            <a:r>
              <a:rPr/>
              <a:t>green,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red,</a:t>
            </a:r>
            <a:r>
              <a:rPr/>
              <a:t> </a:t>
            </a:r>
            <a:r>
              <a:rPr/>
              <a:t>respectively)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white.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brightness.</a:t>
            </a:r>
            <a:r>
              <a:rPr/>
              <a:t> </a:t>
            </a:r>
            <a:r>
              <a:rPr/>
              <a:t>Eventaully,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jp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tutorial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colors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2019-07-22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r/color-cub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vertex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red</a:t>
            </a:r>
          </a:p>
        </p:txBody>
      </p:sp>
      <p:pic>
        <p:nvPicPr>
          <p:cNvPr descr="../images/r/gradient-black-to-re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</a:p>
        </p:txBody>
      </p:sp>
      <p:pic>
        <p:nvPicPr>
          <p:cNvPr descr="../images/r/gradient-black-to-gree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blue</a:t>
            </a:r>
          </a:p>
        </p:txBody>
      </p:sp>
      <p:pic>
        <p:nvPicPr>
          <p:cNvPr descr="../images/r/gradient-black-to-blu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gradient-red-to-wh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gradient-green-to-wh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gradient-blue-to-wh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(4/5)</a:t>
            </a:r>
          </a:p>
        </p:txBody>
      </p:sp>
      <p:pic>
        <p:nvPicPr>
          <p:cNvPr descr="../images/r/rgb-gradien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(5/5)</a:t>
            </a:r>
          </a:p>
        </p:txBody>
      </p:sp>
      <p:pic>
        <p:nvPicPr>
          <p:cNvPr descr="../images/r/rgb-gradient-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Additive color mixing: adding red to green yields yellow; adding green to blue yields cyan; adding blue to red yields magenta; adding all three primary colors together yields white.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introductory</a:t>
            </a:r>
            <a:r>
              <a:rPr/>
              <a:t> </a:t>
            </a:r>
            <a:r>
              <a:rPr/>
              <a:t>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Kindergarten view of colors</a:t>
            </a:r>
          </a:p>
          <a:p>
            <a:pPr lvl="1"/>
            <a:r>
              <a:rPr/>
              <a:t>Review hexadecimal codes</a:t>
            </a:r>
          </a:p>
          <a:p>
            <a:pPr lvl="1"/>
            <a:r>
              <a:rPr/>
              <a:t>Color systems</a:t>
            </a:r>
          </a:p>
          <a:p>
            <a:pPr lvl="2"/>
            <a:r>
              <a:rPr/>
              <a:t>RGB</a:t>
            </a:r>
          </a:p>
          <a:p>
            <a:pPr lvl="2"/>
            <a:r>
              <a:rPr/>
              <a:t>HSV</a:t>
            </a:r>
          </a:p>
          <a:p>
            <a:pPr lvl="2"/>
            <a:r>
              <a:rPr/>
              <a:t>CYMK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Contrasting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intense</a:t>
            </a:r>
          </a:p>
        </p:txBody>
      </p:sp>
      <p:pic>
        <p:nvPicPr>
          <p:cNvPr descr="../images/r/inten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background,</a:t>
            </a:r>
            <a:r>
              <a:rPr/>
              <a:t> </a:t>
            </a:r>
            <a:r>
              <a:rPr/>
              <a:t>darker</a:t>
            </a:r>
            <a:r>
              <a:rPr/>
              <a:t> </a:t>
            </a:r>
            <a:r>
              <a:rPr/>
              <a:t>foreground</a:t>
            </a:r>
          </a:p>
        </p:txBody>
      </p:sp>
      <p:pic>
        <p:nvPicPr>
          <p:cNvPr descr="../images/r/bot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reverse</a:t>
            </a:r>
          </a:p>
        </p:txBody>
      </p:sp>
      <p:pic>
        <p:nvPicPr>
          <p:cNvPr descr="../images/r/rever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(To be added)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discrete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palletes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(To be added)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CYMK</a:t>
            </a:r>
            <a:r>
              <a:rPr/>
              <a:t> </a:t>
            </a:r>
            <a:r>
              <a:rPr/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(To be added)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Kindergarten view of colors</a:t>
            </a:r>
          </a:p>
          <a:p>
            <a:pPr lvl="1"/>
            <a:r>
              <a:rPr/>
              <a:t>Review hexadecimal codes</a:t>
            </a:r>
          </a:p>
          <a:p>
            <a:pPr lvl="1"/>
            <a:r>
              <a:rPr/>
              <a:t>RGB color system</a:t>
            </a:r>
          </a:p>
          <a:p>
            <a:pPr lvl="2"/>
            <a:r>
              <a:rPr/>
              <a:t>Gradients</a:t>
            </a:r>
          </a:p>
          <a:p>
            <a:pPr lvl="1"/>
            <a:r>
              <a:rPr/>
              <a:t>HSV color system</a:t>
            </a:r>
          </a:p>
          <a:p>
            <a:pPr lvl="2"/>
            <a:r>
              <a:rPr/>
              <a:t>Discrete color palettes</a:t>
            </a:r>
          </a:p>
          <a:p>
            <a:pPr lvl="1"/>
            <a:r>
              <a:rPr/>
              <a:t>CYMK system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Kindergarten.</a:t>
            </a:r>
          </a:p>
        </p:txBody>
      </p:sp>
      <p:pic>
        <p:nvPicPr>
          <p:cNvPr descr="../images/external/julias-colour-wheel1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60600" y="1600200"/>
            <a:ext cx="4610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codes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“There are 10 types of programmers in the world, those who undestand binary and those who don’t.”</a:t>
                </a:r>
              </a:p>
              <a:p>
                <a:pPr lvl="2"/>
                <a:r>
                  <a:rPr/>
                  <a:t>1001 1100 (base 2)</a:t>
                </a:r>
              </a:p>
              <a:p>
                <a:pPr lvl="2"/>
                <a:r>
                  <a:rPr/>
                  <a:t>=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7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6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5</m:t>
                        </m:r>
                      </m:sup>
                    </m:sSup>
                    <m:r>
                      <m:t>+</m:t>
                    </m:r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4</m:t>
                        </m:r>
                      </m:sup>
                    </m:sSup>
                    <m:r>
                      <m:t>+</m:t>
                    </m:r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3</m:t>
                        </m:r>
                      </m:sup>
                    </m:sSup>
                    <m:r>
                      <m:t>+</m:t>
                    </m:r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1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0</m:t>
                        </m:r>
                      </m:sup>
                    </m:sSup>
                  </m:oMath>
                </a14:m>
              </a:p>
              <a:p>
                <a:pPr lvl="2"/>
                <a:r>
                  <a:rPr/>
                  <a:t>= 128+16+8+4 = 156</a:t>
                </a:r>
              </a:p>
              <a:p>
                <a:pPr lvl="1"/>
                <a:r>
                  <a:rPr/>
                  <a:t>Eight binary digits represent the numbers 0-255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codes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Hexadecimal digits (base 16)</a:t>
                </a:r>
              </a:p>
              <a:p>
                <a:pPr lvl="2"/>
                <a:r>
                  <a:rPr/>
                  <a:t>0-9, A=10, B=11, C=12, D=13, E=14, F=15</a:t>
                </a:r>
              </a:p>
              <a:p>
                <a:pPr lvl="2"/>
                <a:r>
                  <a:rPr/>
                  <a:t>1001 1100 (base 2)</a:t>
                </a:r>
              </a:p>
              <a:p>
                <a:pPr lvl="2"/>
                <a:r>
                  <a:rPr/>
                  <a:t>= 9C (base 16)</a:t>
                </a:r>
              </a:p>
              <a:p>
                <a:pPr lvl="2"/>
                <a:r>
                  <a:rPr/>
                  <a:t>= </a:t>
                </a:r>
                <a14:m>
                  <m:oMath xmlns:m="http://schemas.openxmlformats.org/officeDocument/2006/math">
                    <m:r>
                      <m:t>9</m:t>
                    </m:r>
                    <m:r>
                      <m:t>*</m:t>
                    </m:r>
                    <m:sSup>
                      <m:e>
                        <m:r>
                          <m:t>16</m:t>
                        </m:r>
                      </m:e>
                      <m:sup>
                        <m:r>
                          <m:t>1</m:t>
                        </m:r>
                      </m:sup>
                    </m:sSup>
                    <m:r>
                      <m:t>+</m:t>
                    </m:r>
                    <m:r>
                      <m:t>12</m:t>
                    </m:r>
                    <m:r>
                      <m:t>*</m:t>
                    </m:r>
                    <m:sSup>
                      <m:e>
                        <m:r>
                          <m:t>16</m:t>
                        </m:r>
                      </m:e>
                      <m:sup>
                        <m:r>
                          <m:t>0</m:t>
                        </m:r>
                      </m:sup>
                    </m:sSup>
                  </m:oMath>
                </a14:m>
              </a:p>
              <a:p>
                <a:pPr lvl="1"/>
                <a:r>
                  <a:rPr/>
                  <a:t>Two hexadecimal digits represent the numbers 0-255.</a:t>
                </a:r>
              </a:p>
              <a:p>
                <a:pPr lvl="2"/>
                <a:r>
                  <a:rPr/>
                  <a:t>00 (base 16) = 0, FF (base 16) = 255</a:t>
                </a:r>
              </a:p>
              <a:p>
                <a:pPr lvl="1"/>
                <a:r>
                  <a:rPr/>
                  <a:t>A # prefix implies hexadecimal in most computer languages.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#rrggbb format</a:t>
            </a:r>
          </a:p>
          <a:p>
            <a:pPr lvl="2"/>
            <a:r>
              <a:rPr/>
              <a:t>#000000 is pure black</a:t>
            </a:r>
          </a:p>
          <a:p>
            <a:pPr lvl="2"/>
            <a:r>
              <a:rPr/>
              <a:t>#FFFFFF is pure white</a:t>
            </a:r>
          </a:p>
          <a:p>
            <a:pPr lvl="2"/>
            <a:r>
              <a:rPr/>
              <a:t>#FF0000 is pure red</a:t>
            </a:r>
          </a:p>
          <a:p>
            <a:pPr lvl="2"/>
            <a:r>
              <a:rPr/>
              <a:t>#00FF00 is pure green</a:t>
            </a:r>
          </a:p>
          <a:p>
            <a:pPr lvl="2"/>
            <a:r>
              <a:rPr/>
              <a:t>#0000FF is pure blue</a:t>
            </a:r>
          </a:p>
          <a:p>
            <a:pPr lvl="1"/>
            <a:r>
              <a:rPr/>
              <a:t>You can mix and match to get 16,777,216 colors</a:t>
            </a:r>
          </a:p>
          <a:p>
            <a:pPr lvl="2"/>
            <a:r>
              <a:rPr/>
              <a:t>#800080 is purple, #FF69B4 is pink, #40e0d0 is turquoise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Red, green, and blue combinations produce yellow, magenta, and cyan.</a:t>
            </a:r>
          </a:p>
          <a:p>
            <a:pPr lvl="2"/>
            <a:r>
              <a:rPr/>
              <a:t>#FF0000 (pure red) plus ##00FF00 (pure green) equals #FFFF00 (pure yellow)</a:t>
            </a:r>
          </a:p>
          <a:p>
            <a:pPr lvl="2"/>
            <a:r>
              <a:rPr/>
              <a:t>#FF0000 (pure red) plus #0000FF (pure blue) equals #FF00FF (pure magenta)</a:t>
            </a:r>
          </a:p>
          <a:p>
            <a:pPr lvl="2"/>
            <a:r>
              <a:rPr/>
              <a:t>#00FF00 (pure green) plus #0000FF (pure blue) equals #00FFFF (pure cyan)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 the third color to produce white</a:t>
            </a:r>
          </a:p>
          <a:p>
            <a:pPr lvl="2"/>
            <a:r>
              <a:rPr/>
              <a:t>#FFFF00 (pure yellow) plus #0000FF (pure blue) equals #FFFFFF (pure white)</a:t>
            </a:r>
          </a:p>
          <a:p>
            <a:pPr lvl="2"/>
            <a:r>
              <a:rPr/>
              <a:t>#FF00FF (pure magenta) plus #00FF00 (pure green) equals #FFFFFF (pure white)</a:t>
            </a:r>
          </a:p>
          <a:p>
            <a:pPr lvl="2"/>
            <a:r>
              <a:rPr/>
              <a:t>#00FFFF (pure cyan) plus #FF0000 (pure red) equals #FFFFFF (pure white)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r/color-cub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axes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tutorial on colors</dc:title>
  <dc:creator>Steve Simon</dc:creator>
  <cp:keywords/>
  <dcterms:created xsi:type="dcterms:W3CDTF">2019-08-24T19:20:13Z</dcterms:created>
  <dcterms:modified xsi:type="dcterms:W3CDTF">2019-08-24T19:20:13Z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2019-07-22</vt:lpwstr>
  </property>
  <property fmtid="{D5CDD505-2E9C-101B-9397-08002B2CF9AE}" pid="3" name="output">
    <vt:lpwstr>powerpoint_presentation</vt:lpwstr>
  </property>
</Properties>
</file>