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moldule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monthly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2007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segments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polygon.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relationship.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shape,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Tyler</a:t>
            </a:r>
            <a:r>
              <a:rPr/>
              <a:t> </a:t>
            </a:r>
            <a:r>
              <a:rPr/>
              <a:t>Kepner.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Hits?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Baseball’s</a:t>
            </a:r>
            <a:r>
              <a:rPr/>
              <a:t> </a:t>
            </a:r>
            <a:r>
              <a:rPr/>
              <a:t>Latest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Augst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https://www.nytimes.com/2018/08/16/sports/baseball-mlb-strikeouts.html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Aaron</a:t>
            </a:r>
            <a:r>
              <a:rPr/>
              <a:t> </a:t>
            </a:r>
            <a:r>
              <a:rPr/>
              <a:t>Smith,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shares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Americans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smartphones,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broadband.</a:t>
            </a:r>
            <a:r>
              <a:rPr/>
              <a:t> </a:t>
            </a:r>
            <a:r>
              <a:rPr/>
              <a:t>Pew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Center,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Retrived</a:t>
            </a:r>
            <a:r>
              <a:rPr/>
              <a:t> </a:t>
            </a:r>
            <a:r>
              <a:rPr/>
              <a:t>August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2019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https://www.pewresearch.org/fact-tank/2017/01/12/evolution-of-technology/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Sheila</a:t>
            </a:r>
            <a:r>
              <a:rPr/>
              <a:t> </a:t>
            </a:r>
            <a:r>
              <a:rPr/>
              <a:t>Kaplan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Hoffman,</a:t>
            </a:r>
            <a:r>
              <a:rPr/>
              <a:t> </a:t>
            </a:r>
            <a:r>
              <a:rPr/>
              <a:t>F.D.A.</a:t>
            </a:r>
            <a:r>
              <a:rPr/>
              <a:t> </a:t>
            </a:r>
            <a:r>
              <a:rPr/>
              <a:t>Seeks</a:t>
            </a:r>
            <a:r>
              <a:rPr/>
              <a:t> </a:t>
            </a:r>
            <a:r>
              <a:rPr/>
              <a:t>Restrictions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Teens’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Flavored</a:t>
            </a:r>
            <a:r>
              <a:rPr/>
              <a:t> </a:t>
            </a:r>
            <a:r>
              <a:rPr/>
              <a:t>E-Cigarettes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Menthol</a:t>
            </a:r>
            <a:r>
              <a:rPr/>
              <a:t> </a:t>
            </a:r>
            <a:r>
              <a:rPr/>
              <a:t>Cigarettes.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2018.</a:t>
            </a:r>
            <a:r>
              <a:rPr/>
              <a:t> </a:t>
            </a:r>
            <a:r>
              <a:rPr/>
              <a:t>Retrieved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http://nytimes.com/2018/11/15/health/ecigarettes-fda-flavors-ban.html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releases.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read/skim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graphics.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typography,</a:t>
            </a:r>
            <a:r>
              <a:rPr/>
              <a:t> </a:t>
            </a:r>
            <a:r>
              <a:rPr/>
              <a:t>photography,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logos,</a:t>
            </a:r>
            <a:r>
              <a:rPr/>
              <a:t> </a:t>
            </a:r>
            <a:r>
              <a:rPr/>
              <a:t>magazines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brochure</a:t>
            </a:r>
            <a:r>
              <a:rPr/>
              <a:t> </a:t>
            </a:r>
            <a:r>
              <a:rPr/>
              <a:t>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packaging.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graphicdesign.sfcc.spokane.edu/dZine/tutorials/process/gestaltprinciples/gestaltprinc.htm" TargetMode="External" /><Relationship Id="rId4" Type="http://schemas.openxmlformats.org/officeDocument/2006/relationships/hyperlink" Target="https://www.sophia.org/tutorials/gestalt-theory-2" TargetMode="External" /><Relationship Id="rId5" Type="http://schemas.openxmlformats.org/officeDocument/2006/relationships/hyperlink" Target="https://www.grayboxpdx.com/blog/post/gestalt-principles-applied-to-design" TargetMode="External" /><Relationship Id="rId6" Type="http://schemas.openxmlformats.org/officeDocument/2006/relationships/hyperlink" Target="https://www.interaction-design.org/literature/topics/gestalt-principles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6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ww.nytimes.com/2018/08/16/sports/baseball-mlb-strikeouts.html" TargetMode="External" /><Relationship Id="rId4" Type="http://schemas.openxmlformats.org/officeDocument/2006/relationships/hyperlink" Target="https://www.pewresearch.org/fact-tank/2017/01/12/evolution-of-technology/" TargetMode="External" /><Relationship Id="rId5" Type="http://schemas.openxmlformats.org/officeDocument/2006/relationships/hyperlink" Target="http://nytimes.com/2018/11/15/health/ecigarettes-fda-flavors-ban.html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visualization,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2019-08-19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  <p:pic>
        <p:nvPicPr>
          <p:cNvPr descr="../images/external/tobacco-consump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12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e-cigarette</a:t>
            </a:r>
            <a:r>
              <a:rPr/>
              <a:t> </a:t>
            </a:r>
            <a:r>
              <a:rPr/>
              <a:t>consumption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group will be assigned one particular graph and newspaper article</a:t>
            </a:r>
          </a:p>
          <a:p>
            <a:pPr lvl="1"/>
            <a:r>
              <a:rPr/>
              <a:t>Read/skim the article and examine the graph</a:t>
            </a:r>
          </a:p>
          <a:p>
            <a:pPr lvl="1"/>
            <a:r>
              <a:rPr/>
              <a:t>What is the message?</a:t>
            </a:r>
          </a:p>
          <a:p>
            <a:pPr lvl="2"/>
            <a:r>
              <a:rPr/>
              <a:t>Summarize in 25 words or less.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gestalt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 ideas drawn from the Bergen and Iverson workshop.</a:t>
            </a:r>
          </a:p>
          <a:p>
            <a:pPr lvl="1"/>
            <a:r>
              <a:rPr/>
              <a:t>Gestalt definition</a:t>
            </a:r>
          </a:p>
          <a:p>
            <a:pPr lvl="2"/>
            <a:r>
              <a:rPr/>
              <a:t>“The whole is greater than the sum of the parts”</a:t>
            </a:r>
          </a:p>
          <a:p>
            <a:pPr lvl="1"/>
            <a:r>
              <a:rPr/>
              <a:t>How do you draw someone’s eye to quickly make certain associations?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Gestalt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artistic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Many lesssons in effective artistic design</a:t>
            </a:r>
          </a:p>
          <a:p>
            <a:pPr lvl="2"/>
            <a:r>
              <a:rPr>
                <a:hlinkClick r:id="rId3"/>
              </a:rPr>
              <a:t>The Gestalt Principles</a:t>
            </a:r>
            <a:r>
              <a:rPr/>
              <a:t> Spokane Falls Community College.</a:t>
            </a:r>
          </a:p>
          <a:p>
            <a:pPr lvl="2"/>
            <a:r>
              <a:rPr>
                <a:hlinkClick r:id="rId4"/>
              </a:rPr>
              <a:t>Gestalt Theory</a:t>
            </a:r>
            <a:r>
              <a:rPr/>
              <a:t> Sophia.</a:t>
            </a:r>
          </a:p>
          <a:p>
            <a:pPr lvl="2"/>
            <a:r>
              <a:rPr>
                <a:hlinkClick r:id="rId5"/>
              </a:rPr>
              <a:t>Gestalt Principles Applied to Design</a:t>
            </a:r>
            <a:r>
              <a:rPr/>
              <a:t> The Graybox blog, January 19, 2015.</a:t>
            </a:r>
          </a:p>
          <a:p>
            <a:pPr lvl="2"/>
            <a:r>
              <a:rPr>
                <a:hlinkClick r:id="rId6"/>
              </a:rPr>
              <a:t>Gestalt Principles</a:t>
            </a:r>
            <a:r>
              <a:rPr/>
              <a:t> Interaction Design Foundation.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no-emphas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emphasis</a:t>
            </a:r>
          </a:p>
        </p:txBody>
      </p:sp>
      <p:pic>
        <p:nvPicPr>
          <p:cNvPr descr="../images/r/block-double-u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Connectedness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rows</a:t>
            </a:r>
          </a:p>
        </p:txBody>
      </p:sp>
      <p:pic>
        <p:nvPicPr>
          <p:cNvPr descr="../images/r/block-connected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Proximity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columns</a:t>
            </a:r>
          </a:p>
        </p:txBody>
      </p:sp>
      <p:pic>
        <p:nvPicPr>
          <p:cNvPr descr="../images/r/block-proxim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external/dasl-cp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600200"/>
            <a:ext cx="397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DASL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Enclosure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emphasis,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points</a:t>
            </a:r>
          </a:p>
        </p:txBody>
      </p:sp>
      <p:pic>
        <p:nvPicPr>
          <p:cNvPr descr="../images/r/block-enclos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example of sloping text))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((Recreate example from slides 47-50 of Bergen and Iverson))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Aesthetics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Location</a:t>
            </a:r>
          </a:p>
          <a:p>
            <a:pPr lvl="1"/>
            <a:r>
              <a:rPr/>
              <a:t>Size</a:t>
            </a:r>
          </a:p>
          <a:p>
            <a:pPr lvl="1"/>
            <a:r>
              <a:rPr/>
              <a:t>Shape (not what you think it is!)</a:t>
            </a:r>
          </a:p>
          <a:p>
            <a:pPr lvl="1"/>
            <a:r>
              <a:rPr/>
              <a:t>Color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((Show a curved line, a straight line, a line segment, a series of line segments, and a polygon.))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Size</a:t>
            </a:r>
          </a:p>
        </p:txBody>
      </p:sp>
      <p:pic>
        <p:nvPicPr>
          <p:cNvPr descr="../images/r/line-siz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Shape</a:t>
            </a:r>
          </a:p>
        </p:txBody>
      </p:sp>
      <p:pic>
        <p:nvPicPr>
          <p:cNvPr descr="../images/r/line-sha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change the line to a dashed line.</a:t>
            </a:r>
          </a:p>
          <a:p>
            <a:pPr lvl="1"/>
            <a:r>
              <a:rPr/>
              <a:t>Make the width equal to 3</a:t>
            </a:r>
          </a:p>
          <a:p>
            <a:pPr lvl="1"/>
            <a:r>
              <a:rPr/>
              <a:t>Make the color green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((Python code))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 R code
ggplot(cpi, aes(x=t, y=CPI)) +
  geom_line(size=3, linetype="dashed", color="green")</a:t>
            </a:r>
          </a:p>
          <a:p>
            <a:pPr lvl="0" marL="0" indent="0">
              <a:buNone/>
            </a:pPr>
            <a:r>
              <a:rPr/>
              <a:t>((Tableau steps))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width-shape-col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Pyhton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Python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(To be added)</a:t>
            </a:r>
          </a:p>
          <a:p>
            <a:pPr lvl="1"/>
            <a:r>
              <a:rPr/>
              <a:t>R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cpi &lt;- read.csv("../data/cpi.csv)
ggplot(cpi, aes(x=t, y=CPI)) +
  geom_line()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</a:p>
        </p:txBody>
      </p:sp>
      <p:pic>
        <p:nvPicPr>
          <p:cNvPr descr="../images/r/old-fri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averages</a:t>
            </a:r>
          </a:p>
        </p:txBody>
      </p:sp>
      <p:pic>
        <p:nvPicPr>
          <p:cNvPr descr="../images/r/aver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../images/r/cou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Draw a line graph showing the relationship between the number of bathrooms and price.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code here))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visualization here))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((Draw example and ask students to do a similar example))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(linear)</a:t>
            </a:r>
          </a:p>
        </p:txBody>
      </p:sp>
      <p:pic>
        <p:nvPicPr>
          <p:cNvPr descr="../images/r/linear-trend-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</a:t>
            </a:r>
          </a:p>
        </p:txBody>
      </p:sp>
      <p:pic>
        <p:nvPicPr>
          <p:cNvPr descr="../images/r/smooth-tren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(spline),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smooth</a:t>
            </a:r>
          </a:p>
        </p:txBody>
      </p:sp>
      <p:pic>
        <p:nvPicPr>
          <p:cNvPr descr="../images/r/smooth-trend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Fit a linear trend line looking at Living.Area versus Price.</a:t>
            </a:r>
          </a:p>
          <a:p>
            <a:pPr lvl="1"/>
            <a:r>
              <a:rPr/>
              <a:t>Fit a smooth curve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Wait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showing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/living-area-lo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Trend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(logistic)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((Need a different data set here. Titanic???))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Helpful</a:t>
            </a:r>
            <a:r>
              <a:rPr/>
              <a:t> </a:t>
            </a:r>
            <a:r>
              <a:rPr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((Add three or four slides here. Maybe talk about opacity.))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following visualization in your group.</a:t>
            </a:r>
          </a:p>
          <a:p>
            <a:pPr lvl="2"/>
            <a:r>
              <a:rPr/>
              <a:t>Summarize what aesthetics (location, size, shape, color) appear in the graph</a:t>
            </a:r>
          </a:p>
          <a:p>
            <a:pPr lvl="2"/>
            <a:r>
              <a:rPr/>
              <a:t>What variables map to each aesthetic?</a:t>
            </a:r>
          </a:p>
          <a:p>
            <a:pPr lvl="0" marL="0" indent="0">
              <a:buNone/>
            </a:pPr>
            <a:r>
              <a:rPr/>
              <a:t>((Find new images or use the ones from earlier))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Gestalt principles</a:t>
            </a:r>
          </a:p>
          <a:p>
            <a:pPr lvl="2"/>
            <a:r>
              <a:rPr/>
              <a:t>((List here))</a:t>
            </a:r>
          </a:p>
          <a:p>
            <a:pPr lvl="1"/>
            <a:r>
              <a:rPr/>
              <a:t>Aesthetics for lines</a:t>
            </a:r>
          </a:p>
          <a:p>
            <a:pPr lvl="2"/>
            <a:r>
              <a:rPr/>
              <a:t>Size, Shape, Color</a:t>
            </a:r>
          </a:p>
          <a:p>
            <a:pPr lvl="1"/>
            <a:r>
              <a:rPr/>
              <a:t>Lines as summary statistics</a:t>
            </a:r>
          </a:p>
          <a:p>
            <a:pPr lvl="2"/>
            <a:r>
              <a:rPr/>
              <a:t>One number summary (mean, total, count, percent)</a:t>
            </a:r>
          </a:p>
          <a:p>
            <a:pPr lvl="2"/>
            <a:r>
              <a:rPr/>
              <a:t>Two number summary (error bars)</a:t>
            </a:r>
          </a:p>
          <a:p>
            <a:pPr lvl="2"/>
            <a:r>
              <a:rPr/>
              <a:t>Five number summary (boxplots)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Trend lines (linear, logistic, spline)</a:t>
            </a:r>
          </a:p>
          <a:p>
            <a:pPr lvl="1"/>
            <a:r>
              <a:rPr/>
              <a:t>Helpful tips</a:t>
            </a:r>
          </a:p>
          <a:p>
            <a:pPr lvl="2"/>
            <a:r>
              <a:rPr/>
              <a:t>((List here))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r/cpi-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consumer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index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Preparation,</a:t>
            </a:r>
            <a:r>
              <a:rPr/>
              <a:t> </a:t>
            </a:r>
            <a:r>
              <a:rPr/>
              <a:t>Tableau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(To be added)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one of these graphs/newspaper articles</a:t>
            </a:r>
          </a:p>
          <a:p>
            <a:pPr lvl="2"/>
            <a:r>
              <a:rPr>
                <a:hlinkClick r:id="rId3"/>
              </a:rPr>
              <a:t>More Strikeouts Than Hits? Welcome to Baseball’s Latest Crisis.</a:t>
            </a:r>
          </a:p>
          <a:p>
            <a:pPr lvl="2"/>
            <a:r>
              <a:rPr>
                <a:hlinkClick r:id="rId4"/>
              </a:rPr>
              <a:t>Record shares of Americans now own smartphones, have home broadband.</a:t>
            </a:r>
          </a:p>
          <a:p>
            <a:pPr lvl="2"/>
            <a:r>
              <a:rPr>
                <a:hlinkClick r:id="rId5"/>
              </a:rPr>
              <a:t>F.D.A. Seeks Restrictions on Teens’ Access to Flavored E-Cigarettes and a Ban on Menthol Cigarettes.</a:t>
            </a:r>
          </a:p>
          <a:p>
            <a:pPr lvl="1"/>
            <a:r>
              <a:rPr/>
              <a:t>What is the message? Summarize in 25 words or less.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baseball</a:t>
            </a:r>
            <a:r>
              <a:rPr/>
              <a:t> </a:t>
            </a:r>
            <a:r>
              <a:rPr/>
              <a:t>strikeouts</a:t>
            </a:r>
          </a:p>
        </p:txBody>
      </p:sp>
      <p:pic>
        <p:nvPicPr>
          <p:cNvPr descr="../images/external/baseball-line-grap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58900" y="1600200"/>
            <a:ext cx="643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strikeouts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adaptation</a:t>
            </a:r>
          </a:p>
        </p:txBody>
      </p:sp>
      <p:pic>
        <p:nvPicPr>
          <p:cNvPr descr="../images/external/technology-trend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50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Line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trends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visualization, line graphs</dc:title>
  <dc:creator>Steve Simon</dc:creator>
  <cp:keywords/>
  <dcterms:created xsi:type="dcterms:W3CDTF">2019-08-31T21:32:10Z</dcterms:created>
  <dcterms:modified xsi:type="dcterms:W3CDTF">2019-08-31T21:32:10Z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2019-08-19</vt:lpwstr>
  </property>
  <property fmtid="{D5CDD505-2E9C-101B-9397-08002B2CF9AE}" pid="3" name="output">
    <vt:lpwstr>powerpoint_presentation</vt:lpwstr>
  </property>
</Properties>
</file>