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notesMaster" Target="notesMasters/notes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foundations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Leland</a:t>
            </a:r>
            <a:r>
              <a:rPr/>
              <a:t> </a:t>
            </a:r>
            <a:r>
              <a:rPr/>
              <a:t>Wilkinson.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1999</a:t>
            </a:r>
            <a:r>
              <a:rPr/>
              <a:t> </a:t>
            </a:r>
            <a:r>
              <a:rPr/>
              <a:t>(second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2006)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laid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imagine.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mathematically</a:t>
            </a:r>
            <a:r>
              <a:rPr/>
              <a:t> </a:t>
            </a:r>
            <a:r>
              <a:rPr/>
              <a:t>rigorous,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declartion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geometry/mark.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chooses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educated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continuous.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x=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y=</a:t>
            </a:r>
            <a:r>
              <a:rPr/>
              <a:t> </a:t>
            </a:r>
            <a:r>
              <a:rPr/>
              <a:t>arguments.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size=,</a:t>
            </a:r>
            <a:r>
              <a:rPr/>
              <a:t> </a:t>
            </a:r>
            <a:r>
              <a:rPr/>
              <a:t>shape=,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color=</a:t>
            </a:r>
            <a:r>
              <a:rPr/>
              <a:t> </a:t>
            </a:r>
            <a:r>
              <a:rPr/>
              <a:t>arguments.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acreage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land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aesthetics)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x=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y=</a:t>
            </a:r>
            <a:r>
              <a:rPr/>
              <a:t> </a:t>
            </a:r>
            <a:r>
              <a:rPr/>
              <a:t>arguments.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size=,</a:t>
            </a:r>
            <a:r>
              <a:rPr/>
              <a:t> </a:t>
            </a:r>
            <a:r>
              <a:rPr/>
              <a:t>shape=,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color=</a:t>
            </a:r>
            <a:r>
              <a:rPr/>
              <a:t> </a:t>
            </a:r>
            <a:r>
              <a:rPr/>
              <a:t>arguments.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acreage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land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accomplishes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interface.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icons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appropriately.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Acres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Baths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Geometries/marks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implemented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(ggplot2),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(Altair),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presenter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confusion.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appreciate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Leland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along.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camel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horse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committee.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ugly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camels.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Wilkinson’s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framework.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closely.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dizzying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unavoidable.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problem.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methods.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remembering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determine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differ.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confusing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chaos.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arguments,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persp3d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leaf</a:t>
            </a:r>
            <a:r>
              <a:rPr/>
              <a:t> </a:t>
            </a:r>
            <a:r>
              <a:rPr/>
              <a:t>diagrams,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Adopting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shopping.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daunting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kitchen</a:t>
            </a:r>
            <a:r>
              <a:rPr/>
              <a:t> </a:t>
            </a:r>
            <a:r>
              <a:rPr/>
              <a:t>sink.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borrow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Symposium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materials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sdss2019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slide.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nouns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definition.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non-numeric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  <a:r>
              <a:rPr/>
              <a:t> </a:t>
            </a:r>
            <a:r>
              <a:rPr/>
              <a:t>Ideally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likes,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compound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deliberate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marks.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Mapping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transformation.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(more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properties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classes: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effect,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antagonistically.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intentionally</a:t>
            </a:r>
            <a:r>
              <a:rPr/>
              <a:t> </a:t>
            </a:r>
            <a:r>
              <a:rPr/>
              <a:t>ignoring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advantage.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6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Data-viz-v01,</a:t>
            </a:r>
            <a:r>
              <a:rPr/>
              <a:t> </a:t>
            </a:r>
            <a:r>
              <a:rPr/>
              <a:t>Grammar,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geom_point</a:t>
            </a:r>
          </a:p>
          <a:p>
            <a:pPr lvl="1"/>
            <a:r>
              <a:rPr/>
              <a:t>geom_line</a:t>
            </a:r>
          </a:p>
          <a:p>
            <a:pPr lvl="1"/>
            <a:r>
              <a:rPr/>
              <a:t>geom_bar, geom_col</a:t>
            </a:r>
          </a:p>
          <a:p>
            <a:pPr lvl="1"/>
            <a:r>
              <a:rPr/>
              <a:t>geom_text, geom_lab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Context specific</a:t>
            </a:r>
          </a:p>
          <a:p>
            <a:pPr lvl="1"/>
            <a:r>
              <a:rPr/>
              <a:t>Variable classifications</a:t>
            </a:r>
          </a:p>
          <a:p>
            <a:pPr lvl="2"/>
            <a:r>
              <a:rPr/>
              <a:t>Dimension, attribute, measure</a:t>
            </a:r>
          </a:p>
          <a:p>
            <a:pPr lvl="2"/>
            <a:r>
              <a:rPr/>
              <a:t>Blue (categorical) versus green (continuous)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encode function</a:t>
            </a:r>
          </a:p>
          <a:p>
            <a:pPr lvl="2"/>
            <a:r>
              <a:rPr/>
              <a:t>x=</a:t>
            </a:r>
          </a:p>
          <a:p>
            <a:pPr lvl="2"/>
            <a:r>
              <a:rPr/>
              <a:t>y=</a:t>
            </a:r>
          </a:p>
          <a:p>
            <a:pPr lvl="2"/>
            <a:r>
              <a:rPr/>
              <a:t>shape=</a:t>
            </a:r>
          </a:p>
          <a:p>
            <a:pPr lvl="2"/>
            <a:r>
              <a:rPr/>
              <a:t>size=</a:t>
            </a:r>
          </a:p>
          <a:p>
            <a:pPr lvl="2"/>
            <a:r>
              <a:rPr/>
              <a:t>color=</a:t>
            </a:r>
          </a:p>
          <a:p>
            <a:pPr lvl="1"/>
            <a:r>
              <a:rPr/>
              <a:t>Example</a:t>
            </a:r>
          </a:p>
          <a:p>
            <a:pPr lvl="2"/>
            <a:r>
              <a:rPr/>
              <a:t>alt.Chart(cars).mark_point().encode( x=‘Age’, y=‘Price’, size=Acres, shape=‘Bedrooms’, color=‘Bathrooms’)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aes function</a:t>
            </a:r>
          </a:p>
          <a:p>
            <a:pPr lvl="2"/>
            <a:r>
              <a:rPr/>
              <a:t>x=</a:t>
            </a:r>
          </a:p>
          <a:p>
            <a:pPr lvl="2"/>
            <a:r>
              <a:rPr/>
              <a:t>y=</a:t>
            </a:r>
          </a:p>
          <a:p>
            <a:pPr lvl="2"/>
            <a:r>
              <a:rPr/>
              <a:t>size=</a:t>
            </a:r>
          </a:p>
          <a:p>
            <a:pPr lvl="2"/>
            <a:r>
              <a:rPr/>
              <a:t>shape=</a:t>
            </a:r>
          </a:p>
          <a:p>
            <a:pPr lvl="2"/>
            <a:r>
              <a:rPr/>
              <a:t>color=</a:t>
            </a:r>
          </a:p>
          <a:p>
            <a:pPr lvl="1"/>
            <a:r>
              <a:rPr/>
              <a:t>Example</a:t>
            </a:r>
          </a:p>
          <a:p>
            <a:pPr lvl="2"/>
            <a:r>
              <a:rPr/>
              <a:t>ggplot(</a:t>
            </a:r>
            <a:r>
              <a:rPr i="1"/>
              <a:t>data</a:t>
            </a:r>
            <a:r>
              <a:rPr/>
              <a:t>, aes(x=Age, y=Price)) +</a:t>
            </a:r>
          </a:p>
          <a:p>
            <a:pPr lvl="2"/>
            <a:r>
              <a:rPr/>
              <a:t>geom_point(aes(size=Acres, shape=Bedrooms, color=Bathrooms))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mapping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mapping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1"/>
            <a:r>
              <a:rPr/>
              <a:t>Geometries/marks</a:t>
            </a:r>
          </a:p>
          <a:p>
            <a:pPr lvl="2"/>
            <a:r>
              <a:rPr/>
              <a:t>Point</a:t>
            </a:r>
          </a:p>
          <a:p>
            <a:pPr lvl="2"/>
            <a:r>
              <a:rPr/>
              <a:t>Bar</a:t>
            </a:r>
          </a:p>
          <a:p>
            <a:pPr lvl="2"/>
            <a:r>
              <a:rPr/>
              <a:t>Line</a:t>
            </a:r>
          </a:p>
          <a:p>
            <a:pPr lvl="1"/>
            <a:r>
              <a:rPr/>
              <a:t>Aesthetics</a:t>
            </a:r>
          </a:p>
          <a:p>
            <a:pPr lvl="2"/>
            <a:r>
              <a:rPr/>
              <a:t>Location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Shape</a:t>
            </a:r>
          </a:p>
          <a:p>
            <a:pPr lvl="2"/>
            <a:r>
              <a:rPr/>
              <a:t>Color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../images/external/the-grammar-of-graphic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51200" y="1600200"/>
            <a:ext cx="2641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Front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external/r-bar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97000" y="1600200"/>
            <a:ext cx="6350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external/r-his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25500" y="1600200"/>
            <a:ext cx="7480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external/r-box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6997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resource</a:t>
            </a:r>
          </a:p>
        </p:txBody>
      </p:sp>
      <p:pic>
        <p:nvPicPr>
          <p:cNvPr descr="../images/external/bergen-201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60500" y="1600200"/>
            <a:ext cx="6223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Title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Bergen-Iverson</a:t>
            </a:r>
            <a:r>
              <a:rPr/>
              <a:t> </a:t>
            </a:r>
            <a:r>
              <a:rPr/>
              <a:t>presentation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Bergen and Iverson 2019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Geometries/marks</a:t>
            </a:r>
          </a:p>
          <a:p>
            <a:pPr lvl="2"/>
            <a:r>
              <a:rPr/>
              <a:t>Points</a:t>
            </a:r>
          </a:p>
          <a:p>
            <a:pPr lvl="2"/>
            <a:r>
              <a:rPr/>
              <a:t>Lines</a:t>
            </a:r>
          </a:p>
          <a:p>
            <a:pPr lvl="2"/>
            <a:r>
              <a:rPr/>
              <a:t>Bars</a:t>
            </a:r>
          </a:p>
          <a:p>
            <a:pPr lvl="2"/>
            <a:r>
              <a:rPr/>
              <a:t>Text</a:t>
            </a:r>
          </a:p>
          <a:p>
            <a:pPr lvl="1"/>
            <a:r>
              <a:rPr/>
              <a:t>Aesthetics</a:t>
            </a:r>
          </a:p>
          <a:p>
            <a:pPr lvl="2"/>
            <a:r>
              <a:rPr/>
              <a:t>Position</a:t>
            </a:r>
          </a:p>
          <a:p>
            <a:pPr lvl="2"/>
            <a:r>
              <a:rPr/>
              <a:t>Shape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Color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mark_point</a:t>
            </a:r>
          </a:p>
          <a:p>
            <a:pPr lvl="1"/>
            <a:r>
              <a:rPr/>
              <a:t>mark_line</a:t>
            </a:r>
          </a:p>
          <a:p>
            <a:pPr lvl="1"/>
            <a:r>
              <a:rPr/>
              <a:t>mark_bar</a:t>
            </a:r>
          </a:p>
          <a:p>
            <a:pPr lvl="1"/>
            <a:r>
              <a:rPr/>
              <a:t>mark_text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Data-viz-v01, Grammar, A tutorial on the Grammar of Graphics</dc:title>
  <dc:creator>Steve Simon</dc:creator>
  <cp:keywords/>
  <dcterms:created xsi:type="dcterms:W3CDTF">2019-08-23T02:53:57Z</dcterms:created>
  <dcterms:modified xsi:type="dcterms:W3CDTF">2019-08-23T02:53:57Z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