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1987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February)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judging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(annual</a:t>
            </a:r>
            <a:r>
              <a:rPr/>
              <a:t> </a:t>
            </a:r>
            <a:r>
              <a:rPr/>
              <a:t>sales).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here–is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diameter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(Metro)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(Tesco)?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snowfall,</a:t>
            </a:r>
            <a:r>
              <a:rPr/>
              <a:t> </a:t>
            </a:r>
            <a:r>
              <a:rPr/>
              <a:t>Remington,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southwester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Newport,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sotware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Worse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bar?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“</a:t>
            </a:r>
            <a:r>
              <a:rPr/>
              <a:t>wall</a:t>
            </a:r>
            <a:r>
              <a:rPr/>
              <a:t>”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superimpositions,</a:t>
            </a:r>
            <a:r>
              <a:rPr/>
              <a:t> </a:t>
            </a:r>
            <a:r>
              <a:rPr/>
              <a:t>shifts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degrades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distorts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advantage)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wedge,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wedge.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above.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Farm)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Crookston)?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semicircular</a:t>
            </a:r>
            <a:r>
              <a:rPr/>
              <a:t> </a:t>
            </a:r>
            <a:r>
              <a:rPr/>
              <a:t>dial,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full.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level?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downwards.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subconciously.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3/4.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scane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3/4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difficulty,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Perception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2017-09-03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Scanning</a:t>
            </a:r>
          </a:p>
          <a:p>
            <a:pPr lvl="2"/>
            <a:r>
              <a:rPr/>
              <a:t>Quantifying distance throug the use of a mental tape measure</a:t>
            </a:r>
          </a:p>
          <a:p>
            <a:pPr lvl="2"/>
            <a:r>
              <a:rPr/>
              <a:t>Shorter distances are easier</a:t>
            </a:r>
          </a:p>
          <a:p>
            <a:pPr lvl="1"/>
            <a:r>
              <a:rPr/>
              <a:t>Anchoring</a:t>
            </a:r>
          </a:p>
          <a:p>
            <a:pPr lvl="2"/>
            <a:r>
              <a:rPr/>
              <a:t>Implicit or explicit development of reference points</a:t>
            </a:r>
          </a:p>
          <a:p>
            <a:pPr lvl="2"/>
            <a:r>
              <a:rPr/>
              <a:t>Assists with scanning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Scanning</a:t>
            </a:r>
          </a:p>
        </p:txBody>
      </p:sp>
      <p:pic>
        <p:nvPicPr>
          <p:cNvPr descr="../images/simon_fuel_gauge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Assisting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anchors</a:t>
            </a:r>
          </a:p>
        </p:txBody>
      </p:sp>
      <p:pic>
        <p:nvPicPr>
          <p:cNvPr descr="../images/simon_fuel_gauge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3/4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Visually simple tasks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Angle/slope</a:t>
            </a:r>
          </a:p>
          <a:p>
            <a:pPr lvl="1"/>
            <a:r>
              <a:rPr/>
              <a:t>Visually demanding tasks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Density/Saturation/Hue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Angle/slope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decline)</a:t>
            </a:r>
          </a:p>
        </p:txBody>
      </p:sp>
      <p:pic>
        <p:nvPicPr>
          <p:cNvPr descr="../images/sales-tr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ellip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ellipses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Area</a:t>
            </a:r>
          </a:p>
        </p:txBody>
      </p:sp>
      <p:pic>
        <p:nvPicPr>
          <p:cNvPr descr="../images/investment-ris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6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Bubble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Volume</a:t>
            </a:r>
          </a:p>
        </p:txBody>
      </p:sp>
      <p:pic>
        <p:nvPicPr>
          <p:cNvPr descr="../images/rgl_cda_ellipsoi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600200"/>
            <a:ext cx="361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Ellipsoid</a:t>
            </a:r>
            <a:r>
              <a:rPr/>
              <a:t> </a:t>
            </a:r>
            <a:r>
              <a:rPr/>
              <a:t>plot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1"/>
            <a:r>
              <a:rPr/>
              <a:t>Hierarchy of perception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btv_snow_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Weather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snowfall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bars-3d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bars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6002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Projection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pie-3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10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../images/pie-3d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 tasks</a:t>
            </a:r>
          </a:p>
          <a:p>
            <a:pPr lvl="1"/>
            <a:r>
              <a:rPr/>
              <a:t>Hierarchy of perception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perception</a:t>
            </a:r>
          </a:p>
        </p:txBody>
      </p:sp>
      <p:pic>
        <p:nvPicPr>
          <p:cNvPr descr="../images/graph-perce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bar-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pie-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question are you trying to answer?</a:t>
            </a:r>
          </a:p>
          <a:p>
            <a:pPr lvl="2"/>
            <a:r>
              <a:rPr/>
              <a:t>What proportion of the patients are single?</a:t>
            </a:r>
          </a:p>
          <a:p>
            <a:pPr lvl="2"/>
            <a:r>
              <a:rPr/>
              <a:t>Are there more single or divorced patients?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Projection</a:t>
            </a:r>
          </a:p>
          <a:p>
            <a:pPr lvl="2"/>
            <a:r>
              <a:rPr/>
              <a:t>Shifting an object in a horizontal or vertical direction to make a comparison</a:t>
            </a:r>
          </a:p>
          <a:p>
            <a:pPr lvl="1"/>
            <a:r>
              <a:rPr/>
              <a:t>Superimposition</a:t>
            </a:r>
          </a:p>
          <a:p>
            <a:pPr lvl="2"/>
            <a:r>
              <a:rPr/>
              <a:t>Shifting in other directions (e.g., diagonal shifts, rotation) in order to make a comparison</a:t>
            </a:r>
          </a:p>
          <a:p>
            <a:pPr lvl="2"/>
            <a:r>
              <a:rPr/>
              <a:t>Much harder than projection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Perception,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tutorial</dc:title>
  <dc:creator>Steve Simon</dc:creator>
  <cp:keywords/>
  <dcterms:created xsi:type="dcterms:W3CDTF">2019-08-04T18:52:39Z</dcterms:created>
  <dcterms:modified xsi:type="dcterms:W3CDTF">2019-08-04T18:52:39Z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2017-09-03</vt:lpwstr>
  </property>
  <property fmtid="{D5CDD505-2E9C-101B-9397-08002B2CF9AE}" pid="3" name="output">
    <vt:lpwstr>powerpoint_presentation</vt:lpwstr>
  </property>
</Properties>
</file>