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256" r:id="rId2"/>
    <p:sldId id="258" r:id="rId3"/>
    <p:sldId id="257" r:id="rId4"/>
    <p:sldId id="259" r:id="rId5"/>
  </p:sldIdLst>
  <p:sldSz cx="13970000" cy="10795000"/>
  <p:notesSz cx="6858000" cy="9144000"/>
  <p:defaultTextStyle>
    <a:lvl1pPr algn="ctr" defTabSz="584200">
      <a:defRPr sz="3800">
        <a:latin typeface="+mn-lt"/>
        <a:ea typeface="+mn-ea"/>
        <a:cs typeface="+mn-cs"/>
        <a:sym typeface="Helvetica Light"/>
      </a:defRPr>
    </a:lvl1pPr>
    <a:lvl2pPr indent="228600" algn="ctr" defTabSz="584200">
      <a:defRPr sz="3800">
        <a:latin typeface="+mn-lt"/>
        <a:ea typeface="+mn-ea"/>
        <a:cs typeface="+mn-cs"/>
        <a:sym typeface="Helvetica Light"/>
      </a:defRPr>
    </a:lvl2pPr>
    <a:lvl3pPr indent="457200" algn="ctr" defTabSz="584200">
      <a:defRPr sz="3800">
        <a:latin typeface="+mn-lt"/>
        <a:ea typeface="+mn-ea"/>
        <a:cs typeface="+mn-cs"/>
        <a:sym typeface="Helvetica Light"/>
      </a:defRPr>
    </a:lvl3pPr>
    <a:lvl4pPr indent="685800" algn="ctr" defTabSz="584200">
      <a:defRPr sz="3800">
        <a:latin typeface="+mn-lt"/>
        <a:ea typeface="+mn-ea"/>
        <a:cs typeface="+mn-cs"/>
        <a:sym typeface="Helvetica Light"/>
      </a:defRPr>
    </a:lvl4pPr>
    <a:lvl5pPr indent="914400" algn="ctr" defTabSz="584200">
      <a:defRPr sz="3800">
        <a:latin typeface="+mn-lt"/>
        <a:ea typeface="+mn-ea"/>
        <a:cs typeface="+mn-cs"/>
        <a:sym typeface="Helvetica Light"/>
      </a:defRPr>
    </a:lvl5pPr>
    <a:lvl6pPr indent="1143000" algn="ctr" defTabSz="584200">
      <a:defRPr sz="3800">
        <a:latin typeface="+mn-lt"/>
        <a:ea typeface="+mn-ea"/>
        <a:cs typeface="+mn-cs"/>
        <a:sym typeface="Helvetica Light"/>
      </a:defRPr>
    </a:lvl6pPr>
    <a:lvl7pPr indent="1371600" algn="ctr" defTabSz="584200">
      <a:defRPr sz="3800">
        <a:latin typeface="+mn-lt"/>
        <a:ea typeface="+mn-ea"/>
        <a:cs typeface="+mn-cs"/>
        <a:sym typeface="Helvetica Light"/>
      </a:defRPr>
    </a:lvl7pPr>
    <a:lvl8pPr indent="1600200" algn="ctr" defTabSz="584200">
      <a:defRPr sz="3800">
        <a:latin typeface="+mn-lt"/>
        <a:ea typeface="+mn-ea"/>
        <a:cs typeface="+mn-cs"/>
        <a:sym typeface="Helvetica Light"/>
      </a:defRPr>
    </a:lvl8pPr>
    <a:lvl9pPr indent="1828800" algn="ctr" defTabSz="584200">
      <a:defRPr sz="3800">
        <a:latin typeface="+mn-lt"/>
        <a:ea typeface="+mn-ea"/>
        <a:cs typeface="+mn-cs"/>
        <a:sym typeface="Helvetica Light"/>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B8E23"/>
    <a:srgbClr val="B4EE3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365C0"/>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00882B"/>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1838" autoAdjust="0"/>
    <p:restoredTop sz="94660"/>
  </p:normalViewPr>
  <p:slideViewPr>
    <p:cSldViewPr snapToGrid="0">
      <p:cViewPr varScale="1">
        <p:scale>
          <a:sx n="145" d="100"/>
          <a:sy n="145" d="100"/>
        </p:scale>
        <p:origin x="-702" y="-120"/>
      </p:cViewPr>
      <p:guideLst>
        <p:guide orient="horz" pos="3400"/>
        <p:guide pos="440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9" name="Shape 29"/>
          <p:cNvSpPr>
            <a:spLocks noGrp="1" noRot="1" noChangeAspect="1"/>
          </p:cNvSpPr>
          <p:nvPr>
            <p:ph type="sldImg"/>
          </p:nvPr>
        </p:nvSpPr>
        <p:spPr>
          <a:xfrm>
            <a:off x="1143000" y="685800"/>
            <a:ext cx="4572000" cy="3429000"/>
          </a:xfrm>
          <a:prstGeom prst="rect">
            <a:avLst/>
          </a:prstGeom>
        </p:spPr>
        <p:txBody>
          <a:bodyPr/>
          <a:lstStyle/>
          <a:p>
            <a:pPr lvl="0"/>
            <a:endParaRPr/>
          </a:p>
        </p:txBody>
      </p:sp>
      <p:sp>
        <p:nvSpPr>
          <p:cNvPr id="30" name="Shape 30"/>
          <p:cNvSpPr>
            <a:spLocks noGrp="1"/>
          </p:cNvSpPr>
          <p:nvPr>
            <p:ph type="body" sz="quarter" idx="1"/>
          </p:nvPr>
        </p:nvSpPr>
        <p:spPr>
          <a:xfrm>
            <a:off x="914400" y="4343400"/>
            <a:ext cx="5029200" cy="4114800"/>
          </a:xfrm>
          <a:prstGeom prst="rect">
            <a:avLst/>
          </a:prstGeom>
        </p:spPr>
        <p:txBody>
          <a:bodyPr/>
          <a:lstStyle/>
          <a:p>
            <a:pPr lvl="0"/>
            <a:endParaRPr/>
          </a:p>
        </p:txBody>
      </p:sp>
    </p:spTree>
    <p:extLst>
      <p:ext uri="{BB962C8B-B14F-4D97-AF65-F5344CB8AC3E}">
        <p14:creationId xmlns:p14="http://schemas.microsoft.com/office/powerpoint/2010/main" val="2926558561"/>
      </p:ext>
    </p:extLst>
  </p:cSld>
  <p:clrMap bg1="lt1" tx1="dk1" bg2="lt2" tx2="dk2" accent1="accent1" accent2="accent2" accent3="accent3" accent4="accent4" accent5="accent5" accent6="accent6" hlink="hlink" folHlink="folHlink"/>
  <p:notesStyle>
    <a:lvl1pPr defTabSz="457200">
      <a:lnSpc>
        <a:spcPct val="125000"/>
      </a:lnSpc>
      <a:defRPr sz="2600">
        <a:latin typeface="Avenir Book"/>
        <a:ea typeface="Avenir Book"/>
        <a:cs typeface="Avenir Book"/>
        <a:sym typeface="Avenir Book"/>
      </a:defRPr>
    </a:lvl1pPr>
    <a:lvl2pPr indent="228600" defTabSz="457200">
      <a:lnSpc>
        <a:spcPct val="125000"/>
      </a:lnSpc>
      <a:defRPr sz="2600">
        <a:latin typeface="Avenir Book"/>
        <a:ea typeface="Avenir Book"/>
        <a:cs typeface="Avenir Book"/>
        <a:sym typeface="Avenir Book"/>
      </a:defRPr>
    </a:lvl2pPr>
    <a:lvl3pPr indent="457200" defTabSz="457200">
      <a:lnSpc>
        <a:spcPct val="125000"/>
      </a:lnSpc>
      <a:defRPr sz="2600">
        <a:latin typeface="Avenir Book"/>
        <a:ea typeface="Avenir Book"/>
        <a:cs typeface="Avenir Book"/>
        <a:sym typeface="Avenir Book"/>
      </a:defRPr>
    </a:lvl3pPr>
    <a:lvl4pPr indent="685800" defTabSz="457200">
      <a:lnSpc>
        <a:spcPct val="125000"/>
      </a:lnSpc>
      <a:defRPr sz="2600">
        <a:latin typeface="Avenir Book"/>
        <a:ea typeface="Avenir Book"/>
        <a:cs typeface="Avenir Book"/>
        <a:sym typeface="Avenir Book"/>
      </a:defRPr>
    </a:lvl4pPr>
    <a:lvl5pPr indent="914400" defTabSz="457200">
      <a:lnSpc>
        <a:spcPct val="125000"/>
      </a:lnSpc>
      <a:defRPr sz="2600">
        <a:latin typeface="Avenir Book"/>
        <a:ea typeface="Avenir Book"/>
        <a:cs typeface="Avenir Book"/>
        <a:sym typeface="Avenir Book"/>
      </a:defRPr>
    </a:lvl5pPr>
    <a:lvl6pPr indent="1143000" defTabSz="457200">
      <a:lnSpc>
        <a:spcPct val="125000"/>
      </a:lnSpc>
      <a:defRPr sz="2600">
        <a:latin typeface="Avenir Book"/>
        <a:ea typeface="Avenir Book"/>
        <a:cs typeface="Avenir Book"/>
        <a:sym typeface="Avenir Book"/>
      </a:defRPr>
    </a:lvl6pPr>
    <a:lvl7pPr indent="1371600" defTabSz="457200">
      <a:lnSpc>
        <a:spcPct val="125000"/>
      </a:lnSpc>
      <a:defRPr sz="2600">
        <a:latin typeface="Avenir Book"/>
        <a:ea typeface="Avenir Book"/>
        <a:cs typeface="Avenir Book"/>
        <a:sym typeface="Avenir Book"/>
      </a:defRPr>
    </a:lvl7pPr>
    <a:lvl8pPr indent="1600200" defTabSz="457200">
      <a:lnSpc>
        <a:spcPct val="125000"/>
      </a:lnSpc>
      <a:defRPr sz="2600">
        <a:latin typeface="Avenir Book"/>
        <a:ea typeface="Avenir Book"/>
        <a:cs typeface="Avenir Book"/>
        <a:sym typeface="Avenir Book"/>
      </a:defRPr>
    </a:lvl8pPr>
    <a:lvl9pPr indent="1828800" defTabSz="457200">
      <a:lnSpc>
        <a:spcPct val="125000"/>
      </a:lnSpc>
      <a:defRPr sz="2600">
        <a:latin typeface="Avenir Book"/>
        <a:ea typeface="Avenir Book"/>
        <a:cs typeface="Avenir Book"/>
        <a:sym typeface="Avenir Book"/>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Title &amp; Subtitle">
    <p:spTree>
      <p:nvGrpSpPr>
        <p:cNvPr id="1" name=""/>
        <p:cNvGrpSpPr/>
        <p:nvPr/>
      </p:nvGrpSpPr>
      <p:grpSpPr>
        <a:xfrm>
          <a:off x="0" y="0"/>
          <a:ext cx="0" cy="0"/>
          <a:chOff x="0" y="0"/>
          <a:chExt cx="0" cy="0"/>
        </a:xfrm>
      </p:grpSpPr>
      <p:sp>
        <p:nvSpPr>
          <p:cNvPr id="5" name="Shape 5"/>
          <p:cNvSpPr>
            <a:spLocks noGrp="1"/>
          </p:cNvSpPr>
          <p:nvPr>
            <p:ph type="title"/>
          </p:nvPr>
        </p:nvSpPr>
        <p:spPr>
          <a:xfrm>
            <a:off x="1364257" y="1918642"/>
            <a:ext cx="11241486" cy="3547071"/>
          </a:xfrm>
          <a:prstGeom prst="rect">
            <a:avLst/>
          </a:prstGeom>
        </p:spPr>
        <p:txBody>
          <a:bodyPr anchor="b"/>
          <a:lstStyle/>
          <a:p>
            <a:pPr lvl="0">
              <a:defRPr sz="1800"/>
            </a:pPr>
            <a:r>
              <a:rPr sz="8800"/>
              <a:t>Title Text</a:t>
            </a:r>
          </a:p>
        </p:txBody>
      </p:sp>
      <p:sp>
        <p:nvSpPr>
          <p:cNvPr id="6" name="Shape 6"/>
          <p:cNvSpPr>
            <a:spLocks noGrp="1"/>
          </p:cNvSpPr>
          <p:nvPr>
            <p:ph type="body" idx="1"/>
          </p:nvPr>
        </p:nvSpPr>
        <p:spPr>
          <a:xfrm>
            <a:off x="1364257" y="5561210"/>
            <a:ext cx="11241486" cy="1214191"/>
          </a:xfrm>
          <a:prstGeom prst="rect">
            <a:avLst/>
          </a:prstGeom>
        </p:spPr>
        <p:txBody>
          <a:bodyPr anchor="t"/>
          <a:lstStyle>
            <a:lvl1pPr marL="0" indent="0" algn="ctr">
              <a:spcBef>
                <a:spcPts val="0"/>
              </a:spcBef>
              <a:buSzTx/>
              <a:buNone/>
              <a:defRPr sz="3400"/>
            </a:lvl1pPr>
            <a:lvl2pPr marL="0" indent="228600" algn="ctr">
              <a:spcBef>
                <a:spcPts val="0"/>
              </a:spcBef>
              <a:buSzTx/>
              <a:buNone/>
              <a:defRPr sz="3400"/>
            </a:lvl2pPr>
            <a:lvl3pPr marL="0" indent="457200" algn="ctr">
              <a:spcBef>
                <a:spcPts val="0"/>
              </a:spcBef>
              <a:buSzTx/>
              <a:buNone/>
              <a:defRPr sz="3400"/>
            </a:lvl3pPr>
            <a:lvl4pPr marL="0" indent="685800" algn="ctr">
              <a:spcBef>
                <a:spcPts val="0"/>
              </a:spcBef>
              <a:buSzTx/>
              <a:buNone/>
              <a:defRPr sz="3400"/>
            </a:lvl4pPr>
            <a:lvl5pPr marL="0" indent="914400" algn="ctr">
              <a:spcBef>
                <a:spcPts val="0"/>
              </a:spcBef>
              <a:buSzTx/>
              <a:buNone/>
              <a:defRPr sz="3400"/>
            </a:lvl5pPr>
          </a:lstStyle>
          <a:p>
            <a:pPr lvl="0">
              <a:defRPr sz="1800"/>
            </a:pPr>
            <a:r>
              <a:rPr sz="3400"/>
              <a:t>Body Level One</a:t>
            </a:r>
          </a:p>
          <a:p>
            <a:pPr lvl="1">
              <a:defRPr sz="1800"/>
            </a:pPr>
            <a:r>
              <a:rPr sz="3400"/>
              <a:t>Body Level Two</a:t>
            </a:r>
          </a:p>
          <a:p>
            <a:pPr lvl="2">
              <a:defRPr sz="1800"/>
            </a:pPr>
            <a:r>
              <a:rPr sz="3400"/>
              <a:t>Body Level Three</a:t>
            </a:r>
          </a:p>
          <a:p>
            <a:pPr lvl="3">
              <a:defRPr sz="1800"/>
            </a:pPr>
            <a:r>
              <a:rPr sz="3400"/>
              <a:t>Body Level Four</a:t>
            </a:r>
          </a:p>
          <a:p>
            <a:pPr lvl="4">
              <a:defRPr sz="1800"/>
            </a:pPr>
            <a:r>
              <a:rPr sz="3400"/>
              <a:t>Body Level Five</a:t>
            </a: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8" name="Shape 8"/>
          <p:cNvSpPr>
            <a:spLocks noGrp="1"/>
          </p:cNvSpPr>
          <p:nvPr>
            <p:ph type="title"/>
          </p:nvPr>
        </p:nvSpPr>
        <p:spPr>
          <a:xfrm>
            <a:off x="1364257" y="7375673"/>
            <a:ext cx="11241486" cy="1527970"/>
          </a:xfrm>
          <a:prstGeom prst="rect">
            <a:avLst/>
          </a:prstGeom>
        </p:spPr>
        <p:txBody>
          <a:bodyPr anchor="b"/>
          <a:lstStyle/>
          <a:p>
            <a:pPr lvl="0">
              <a:defRPr sz="1800"/>
            </a:pPr>
            <a:r>
              <a:rPr sz="8800"/>
              <a:t>Title Text</a:t>
            </a:r>
          </a:p>
        </p:txBody>
      </p:sp>
      <p:sp>
        <p:nvSpPr>
          <p:cNvPr id="9" name="Shape 9"/>
          <p:cNvSpPr>
            <a:spLocks noGrp="1"/>
          </p:cNvSpPr>
          <p:nvPr>
            <p:ph type="body" idx="1"/>
          </p:nvPr>
        </p:nvSpPr>
        <p:spPr>
          <a:xfrm>
            <a:off x="1364257" y="8958212"/>
            <a:ext cx="11241486" cy="1214191"/>
          </a:xfrm>
          <a:prstGeom prst="rect">
            <a:avLst/>
          </a:prstGeom>
        </p:spPr>
        <p:txBody>
          <a:bodyPr anchor="t"/>
          <a:lstStyle>
            <a:lvl1pPr marL="0" indent="0" algn="ctr">
              <a:spcBef>
                <a:spcPts val="0"/>
              </a:spcBef>
              <a:buSzTx/>
              <a:buNone/>
              <a:defRPr sz="3400"/>
            </a:lvl1pPr>
            <a:lvl2pPr marL="0" indent="228600" algn="ctr">
              <a:spcBef>
                <a:spcPts val="0"/>
              </a:spcBef>
              <a:buSzTx/>
              <a:buNone/>
              <a:defRPr sz="3400"/>
            </a:lvl2pPr>
            <a:lvl3pPr marL="0" indent="457200" algn="ctr">
              <a:spcBef>
                <a:spcPts val="0"/>
              </a:spcBef>
              <a:buSzTx/>
              <a:buNone/>
              <a:defRPr sz="3400"/>
            </a:lvl3pPr>
            <a:lvl4pPr marL="0" indent="685800" algn="ctr">
              <a:spcBef>
                <a:spcPts val="0"/>
              </a:spcBef>
              <a:buSzTx/>
              <a:buNone/>
              <a:defRPr sz="3400"/>
            </a:lvl4pPr>
            <a:lvl5pPr marL="0" indent="914400" algn="ctr">
              <a:spcBef>
                <a:spcPts val="0"/>
              </a:spcBef>
              <a:buSzTx/>
              <a:buNone/>
              <a:defRPr sz="3400"/>
            </a:lvl5pPr>
          </a:lstStyle>
          <a:p>
            <a:pPr lvl="0">
              <a:defRPr sz="1800"/>
            </a:pPr>
            <a:r>
              <a:rPr sz="3400"/>
              <a:t>Body Level One</a:t>
            </a:r>
          </a:p>
          <a:p>
            <a:pPr lvl="1">
              <a:defRPr sz="1800"/>
            </a:pPr>
            <a:r>
              <a:rPr sz="3400"/>
              <a:t>Body Level Two</a:t>
            </a:r>
          </a:p>
          <a:p>
            <a:pPr lvl="2">
              <a:defRPr sz="1800"/>
            </a:pPr>
            <a:r>
              <a:rPr sz="3400"/>
              <a:t>Body Level Three</a:t>
            </a:r>
          </a:p>
          <a:p>
            <a:pPr lvl="3">
              <a:defRPr sz="1800"/>
            </a:pPr>
            <a:r>
              <a:rPr sz="3400"/>
              <a:t>Body Level Four</a:t>
            </a:r>
          </a:p>
          <a:p>
            <a:pPr lvl="4">
              <a:defRPr sz="1800"/>
            </a:pPr>
            <a:r>
              <a:rPr sz="3400"/>
              <a:t>Body Level Five</a:t>
            </a: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11" name="Shape 11"/>
          <p:cNvSpPr>
            <a:spLocks noGrp="1"/>
          </p:cNvSpPr>
          <p:nvPr>
            <p:ph type="title"/>
          </p:nvPr>
        </p:nvSpPr>
        <p:spPr>
          <a:xfrm>
            <a:off x="1364257" y="3623964"/>
            <a:ext cx="11241486" cy="3547072"/>
          </a:xfrm>
          <a:prstGeom prst="rect">
            <a:avLst/>
          </a:prstGeom>
        </p:spPr>
        <p:txBody>
          <a:bodyPr/>
          <a:lstStyle/>
          <a:p>
            <a:pPr lvl="0">
              <a:defRPr sz="1800"/>
            </a:pPr>
            <a:r>
              <a:rPr sz="8800"/>
              <a:t>Title Text</a:t>
            </a: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13" name="Shape 13"/>
          <p:cNvSpPr>
            <a:spLocks noGrp="1"/>
          </p:cNvSpPr>
          <p:nvPr>
            <p:ph type="title"/>
          </p:nvPr>
        </p:nvSpPr>
        <p:spPr>
          <a:xfrm>
            <a:off x="1023193" y="840878"/>
            <a:ext cx="5729884" cy="4283771"/>
          </a:xfrm>
          <a:prstGeom prst="rect">
            <a:avLst/>
          </a:prstGeom>
        </p:spPr>
        <p:txBody>
          <a:bodyPr anchor="b"/>
          <a:lstStyle>
            <a:lvl1pPr>
              <a:defRPr sz="6600"/>
            </a:lvl1pPr>
          </a:lstStyle>
          <a:p>
            <a:pPr lvl="0">
              <a:defRPr sz="1800"/>
            </a:pPr>
            <a:r>
              <a:rPr sz="6600"/>
              <a:t>Title Text</a:t>
            </a:r>
          </a:p>
        </p:txBody>
      </p:sp>
      <p:sp>
        <p:nvSpPr>
          <p:cNvPr id="14" name="Shape 14"/>
          <p:cNvSpPr>
            <a:spLocks noGrp="1"/>
          </p:cNvSpPr>
          <p:nvPr>
            <p:ph type="body" idx="1"/>
          </p:nvPr>
        </p:nvSpPr>
        <p:spPr>
          <a:xfrm>
            <a:off x="1023193" y="5274716"/>
            <a:ext cx="5729884" cy="4406554"/>
          </a:xfrm>
          <a:prstGeom prst="rect">
            <a:avLst/>
          </a:prstGeom>
        </p:spPr>
        <p:txBody>
          <a:bodyPr anchor="t"/>
          <a:lstStyle>
            <a:lvl1pPr marL="0" indent="0" algn="ctr">
              <a:spcBef>
                <a:spcPts val="0"/>
              </a:spcBef>
              <a:buSzTx/>
              <a:buNone/>
              <a:defRPr sz="3400"/>
            </a:lvl1pPr>
            <a:lvl2pPr marL="0" indent="228600" algn="ctr">
              <a:spcBef>
                <a:spcPts val="0"/>
              </a:spcBef>
              <a:buSzTx/>
              <a:buNone/>
              <a:defRPr sz="3400"/>
            </a:lvl2pPr>
            <a:lvl3pPr marL="0" indent="457200" algn="ctr">
              <a:spcBef>
                <a:spcPts val="0"/>
              </a:spcBef>
              <a:buSzTx/>
              <a:buNone/>
              <a:defRPr sz="3400"/>
            </a:lvl3pPr>
            <a:lvl4pPr marL="0" indent="685800" algn="ctr">
              <a:spcBef>
                <a:spcPts val="0"/>
              </a:spcBef>
              <a:buSzTx/>
              <a:buNone/>
              <a:defRPr sz="3400"/>
            </a:lvl4pPr>
            <a:lvl5pPr marL="0" indent="914400" algn="ctr">
              <a:spcBef>
                <a:spcPts val="0"/>
              </a:spcBef>
              <a:buSzTx/>
              <a:buNone/>
              <a:defRPr sz="3400"/>
            </a:lvl5pPr>
          </a:lstStyle>
          <a:p>
            <a:pPr lvl="0">
              <a:defRPr sz="1800"/>
            </a:pPr>
            <a:r>
              <a:rPr sz="3400"/>
              <a:t>Body Level One</a:t>
            </a:r>
          </a:p>
          <a:p>
            <a:pPr lvl="1">
              <a:defRPr sz="1800"/>
            </a:pPr>
            <a:r>
              <a:rPr sz="3400"/>
              <a:t>Body Level Two</a:t>
            </a:r>
          </a:p>
          <a:p>
            <a:pPr lvl="2">
              <a:defRPr sz="1800"/>
            </a:pPr>
            <a:r>
              <a:rPr sz="3400"/>
              <a:t>Body Level Three</a:t>
            </a:r>
          </a:p>
          <a:p>
            <a:pPr lvl="3">
              <a:defRPr sz="1800"/>
            </a:pPr>
            <a:r>
              <a:rPr sz="3400"/>
              <a:t>Body Level Four</a:t>
            </a:r>
          </a:p>
          <a:p>
            <a:pPr lvl="4">
              <a:defRPr sz="1800"/>
            </a:pPr>
            <a:r>
              <a:rPr sz="3400"/>
              <a:t>Body Level Five</a:t>
            </a: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16" name="Shape 16"/>
          <p:cNvSpPr>
            <a:spLocks noGrp="1"/>
          </p:cNvSpPr>
          <p:nvPr>
            <p:ph type="title"/>
          </p:nvPr>
        </p:nvSpPr>
        <p:spPr>
          <a:prstGeom prst="rect">
            <a:avLst/>
          </a:prstGeom>
        </p:spPr>
        <p:txBody>
          <a:bodyPr/>
          <a:lstStyle/>
          <a:p>
            <a:pPr lvl="0">
              <a:defRPr sz="1800"/>
            </a:pPr>
            <a:r>
              <a:rPr sz="8800"/>
              <a:t>Title Text</a:t>
            </a: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18" name="Shape 18"/>
          <p:cNvSpPr>
            <a:spLocks noGrp="1"/>
          </p:cNvSpPr>
          <p:nvPr>
            <p:ph type="title"/>
          </p:nvPr>
        </p:nvSpPr>
        <p:spPr>
          <a:prstGeom prst="rect">
            <a:avLst/>
          </a:prstGeom>
        </p:spPr>
        <p:txBody>
          <a:bodyPr/>
          <a:lstStyle/>
          <a:p>
            <a:pPr lvl="0">
              <a:defRPr sz="1800"/>
            </a:pPr>
            <a:r>
              <a:rPr sz="8800"/>
              <a:t>Title Text</a:t>
            </a:r>
          </a:p>
        </p:txBody>
      </p:sp>
      <p:sp>
        <p:nvSpPr>
          <p:cNvPr id="19" name="Shape 19"/>
          <p:cNvSpPr>
            <a:spLocks noGrp="1"/>
          </p:cNvSpPr>
          <p:nvPr>
            <p:ph type="body" idx="1"/>
          </p:nvPr>
        </p:nvSpPr>
        <p:spPr>
          <a:prstGeom prst="rect">
            <a:avLst/>
          </a:prstGeom>
        </p:spPr>
        <p:txBody>
          <a:bodyPr/>
          <a:lstStyle/>
          <a:p>
            <a:pPr lvl="0">
              <a:defRPr sz="1800"/>
            </a:pPr>
            <a:r>
              <a:rPr sz="3800"/>
              <a:t>Body Level One</a:t>
            </a:r>
          </a:p>
          <a:p>
            <a:pPr lvl="1">
              <a:defRPr sz="1800"/>
            </a:pPr>
            <a:r>
              <a:rPr sz="3800"/>
              <a:t>Body Level Two</a:t>
            </a:r>
          </a:p>
          <a:p>
            <a:pPr lvl="2">
              <a:defRPr sz="1800"/>
            </a:pPr>
            <a:r>
              <a:rPr sz="3800"/>
              <a:t>Body Level Three</a:t>
            </a:r>
          </a:p>
          <a:p>
            <a:pPr lvl="3">
              <a:defRPr sz="1800"/>
            </a:pPr>
            <a:r>
              <a:rPr sz="3800"/>
              <a:t>Body Level Four</a:t>
            </a:r>
          </a:p>
          <a:p>
            <a:pPr lvl="4">
              <a:defRPr sz="1800"/>
            </a:pPr>
            <a:r>
              <a:rPr sz="3800"/>
              <a:t>Body Level Five</a:t>
            </a: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21" name="Shape 21"/>
          <p:cNvSpPr>
            <a:spLocks noGrp="1"/>
          </p:cNvSpPr>
          <p:nvPr>
            <p:ph type="title"/>
          </p:nvPr>
        </p:nvSpPr>
        <p:spPr>
          <a:prstGeom prst="rect">
            <a:avLst/>
          </a:prstGeom>
        </p:spPr>
        <p:txBody>
          <a:bodyPr/>
          <a:lstStyle/>
          <a:p>
            <a:pPr lvl="0">
              <a:defRPr sz="1800"/>
            </a:pPr>
            <a:r>
              <a:rPr sz="8800"/>
              <a:t>Title Text</a:t>
            </a:r>
          </a:p>
        </p:txBody>
      </p:sp>
      <p:sp>
        <p:nvSpPr>
          <p:cNvPr id="22" name="Shape 22"/>
          <p:cNvSpPr>
            <a:spLocks noGrp="1"/>
          </p:cNvSpPr>
          <p:nvPr>
            <p:ph type="body" idx="1"/>
          </p:nvPr>
        </p:nvSpPr>
        <p:spPr>
          <a:xfrm>
            <a:off x="1023193" y="2955478"/>
            <a:ext cx="5729884" cy="6753077"/>
          </a:xfrm>
          <a:prstGeom prst="rect">
            <a:avLst/>
          </a:prstGeom>
        </p:spPr>
        <p:txBody>
          <a:bodyPr/>
          <a:lstStyle>
            <a:lvl1pPr marL="367392" indent="-367392">
              <a:spcBef>
                <a:spcPts val="3200"/>
              </a:spcBef>
              <a:defRPr sz="3000"/>
            </a:lvl1pPr>
            <a:lvl2pPr marL="710292" indent="-367392">
              <a:spcBef>
                <a:spcPts val="3200"/>
              </a:spcBef>
              <a:defRPr sz="3000"/>
            </a:lvl2pPr>
            <a:lvl3pPr marL="1053192" indent="-367392">
              <a:spcBef>
                <a:spcPts val="3200"/>
              </a:spcBef>
              <a:defRPr sz="3000"/>
            </a:lvl3pPr>
            <a:lvl4pPr marL="1396092" indent="-367392">
              <a:spcBef>
                <a:spcPts val="3200"/>
              </a:spcBef>
              <a:defRPr sz="3000"/>
            </a:lvl4pPr>
            <a:lvl5pPr marL="1738992" indent="-367392">
              <a:spcBef>
                <a:spcPts val="3200"/>
              </a:spcBef>
              <a:defRPr sz="3000"/>
            </a:lvl5pPr>
          </a:lstStyle>
          <a:p>
            <a:pPr lvl="0">
              <a:defRPr sz="1800"/>
            </a:pPr>
            <a:r>
              <a:rPr sz="3000"/>
              <a:t>Body Level One</a:t>
            </a:r>
          </a:p>
          <a:p>
            <a:pPr lvl="1">
              <a:defRPr sz="1800"/>
            </a:pPr>
            <a:r>
              <a:rPr sz="3000"/>
              <a:t>Body Level Two</a:t>
            </a:r>
          </a:p>
          <a:p>
            <a:pPr lvl="2">
              <a:defRPr sz="1800"/>
            </a:pPr>
            <a:r>
              <a:rPr sz="3000"/>
              <a:t>Body Level Three</a:t>
            </a:r>
          </a:p>
          <a:p>
            <a:pPr lvl="3">
              <a:defRPr sz="1800"/>
            </a:pPr>
            <a:r>
              <a:rPr sz="3000"/>
              <a:t>Body Level Four</a:t>
            </a:r>
          </a:p>
          <a:p>
            <a:pPr lvl="4">
              <a:defRPr sz="1800"/>
            </a:pPr>
            <a:r>
              <a:rPr sz="3000"/>
              <a:t>Body Level Five</a:t>
            </a: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24" name="Shape 24"/>
          <p:cNvSpPr>
            <a:spLocks noGrp="1"/>
          </p:cNvSpPr>
          <p:nvPr>
            <p:ph type="body" idx="1"/>
          </p:nvPr>
        </p:nvSpPr>
        <p:spPr>
          <a:xfrm>
            <a:off x="1023193" y="1523007"/>
            <a:ext cx="11923614" cy="7748986"/>
          </a:xfrm>
          <a:prstGeom prst="rect">
            <a:avLst/>
          </a:prstGeom>
        </p:spPr>
        <p:txBody>
          <a:bodyPr/>
          <a:lstStyle/>
          <a:p>
            <a:pPr lvl="0">
              <a:defRPr sz="1800"/>
            </a:pPr>
            <a:r>
              <a:rPr sz="3800"/>
              <a:t>Body Level One</a:t>
            </a:r>
          </a:p>
          <a:p>
            <a:pPr lvl="1">
              <a:defRPr sz="1800"/>
            </a:pPr>
            <a:r>
              <a:rPr sz="3800"/>
              <a:t>Body Level Two</a:t>
            </a:r>
          </a:p>
          <a:p>
            <a:pPr lvl="2">
              <a:defRPr sz="1800"/>
            </a:pPr>
            <a:r>
              <a:rPr sz="3800"/>
              <a:t>Body Level Three</a:t>
            </a:r>
          </a:p>
          <a:p>
            <a:pPr lvl="3">
              <a:defRPr sz="1800"/>
            </a:pPr>
            <a:r>
              <a:rPr sz="3800"/>
              <a:t>Body Level Four</a:t>
            </a:r>
          </a:p>
          <a:p>
            <a:pPr lvl="4">
              <a:defRPr sz="1800"/>
            </a:pPr>
            <a:r>
              <a:rPr sz="3800"/>
              <a:t>Body Level Five</a:t>
            </a: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1023193" y="636240"/>
            <a:ext cx="11923614" cy="2319239"/>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normAutofit/>
          </a:bodyPr>
          <a:lstStyle/>
          <a:p>
            <a:pPr lvl="0">
              <a:defRPr sz="1800"/>
            </a:pPr>
            <a:r>
              <a:rPr sz="8800"/>
              <a:t>Title Text</a:t>
            </a:r>
          </a:p>
        </p:txBody>
      </p:sp>
      <p:sp>
        <p:nvSpPr>
          <p:cNvPr id="3" name="Shape 3"/>
          <p:cNvSpPr>
            <a:spLocks noGrp="1"/>
          </p:cNvSpPr>
          <p:nvPr>
            <p:ph type="body" idx="1"/>
          </p:nvPr>
        </p:nvSpPr>
        <p:spPr>
          <a:xfrm>
            <a:off x="1023193" y="2955478"/>
            <a:ext cx="11923614" cy="6753077"/>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normAutofit/>
          </a:bodyPr>
          <a:lstStyle/>
          <a:p>
            <a:pPr lvl="0">
              <a:defRPr sz="1800"/>
            </a:pPr>
            <a:r>
              <a:rPr sz="3800"/>
              <a:t>Body Level One</a:t>
            </a:r>
          </a:p>
          <a:p>
            <a:pPr lvl="1">
              <a:defRPr sz="1800"/>
            </a:pPr>
            <a:r>
              <a:rPr sz="3800"/>
              <a:t>Body Level Two</a:t>
            </a:r>
          </a:p>
          <a:p>
            <a:pPr lvl="2">
              <a:defRPr sz="1800"/>
            </a:pPr>
            <a:r>
              <a:rPr sz="3800"/>
              <a:t>Body Level Three</a:t>
            </a:r>
          </a:p>
          <a:p>
            <a:pPr lvl="3">
              <a:defRPr sz="1800"/>
            </a:pPr>
            <a:r>
              <a:rPr sz="3800"/>
              <a:t>Body Level Four</a:t>
            </a:r>
          </a:p>
          <a:p>
            <a:pPr lvl="4">
              <a:defRPr sz="1800"/>
            </a:pPr>
            <a:r>
              <a:rPr sz="3800"/>
              <a:t>Body Level Five</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algn="ctr" defTabSz="584200">
        <a:defRPr sz="8800">
          <a:latin typeface="+mn-lt"/>
          <a:ea typeface="+mn-ea"/>
          <a:cs typeface="+mn-cs"/>
          <a:sym typeface="Helvetica Light"/>
        </a:defRPr>
      </a:lvl1pPr>
      <a:lvl2pPr indent="228600" algn="ctr" defTabSz="584200">
        <a:defRPr sz="8800">
          <a:latin typeface="+mn-lt"/>
          <a:ea typeface="+mn-ea"/>
          <a:cs typeface="+mn-cs"/>
          <a:sym typeface="Helvetica Light"/>
        </a:defRPr>
      </a:lvl2pPr>
      <a:lvl3pPr indent="457200" algn="ctr" defTabSz="584200">
        <a:defRPr sz="8800">
          <a:latin typeface="+mn-lt"/>
          <a:ea typeface="+mn-ea"/>
          <a:cs typeface="+mn-cs"/>
          <a:sym typeface="Helvetica Light"/>
        </a:defRPr>
      </a:lvl3pPr>
      <a:lvl4pPr indent="685800" algn="ctr" defTabSz="584200">
        <a:defRPr sz="8800">
          <a:latin typeface="+mn-lt"/>
          <a:ea typeface="+mn-ea"/>
          <a:cs typeface="+mn-cs"/>
          <a:sym typeface="Helvetica Light"/>
        </a:defRPr>
      </a:lvl4pPr>
      <a:lvl5pPr indent="914400" algn="ctr" defTabSz="584200">
        <a:defRPr sz="8800">
          <a:latin typeface="+mn-lt"/>
          <a:ea typeface="+mn-ea"/>
          <a:cs typeface="+mn-cs"/>
          <a:sym typeface="Helvetica Light"/>
        </a:defRPr>
      </a:lvl5pPr>
      <a:lvl6pPr indent="1143000" algn="ctr" defTabSz="584200">
        <a:defRPr sz="8800">
          <a:latin typeface="+mn-lt"/>
          <a:ea typeface="+mn-ea"/>
          <a:cs typeface="+mn-cs"/>
          <a:sym typeface="Helvetica Light"/>
        </a:defRPr>
      </a:lvl6pPr>
      <a:lvl7pPr indent="1371600" algn="ctr" defTabSz="584200">
        <a:defRPr sz="8800">
          <a:latin typeface="+mn-lt"/>
          <a:ea typeface="+mn-ea"/>
          <a:cs typeface="+mn-cs"/>
          <a:sym typeface="Helvetica Light"/>
        </a:defRPr>
      </a:lvl7pPr>
      <a:lvl8pPr indent="1600200" algn="ctr" defTabSz="584200">
        <a:defRPr sz="8800">
          <a:latin typeface="+mn-lt"/>
          <a:ea typeface="+mn-ea"/>
          <a:cs typeface="+mn-cs"/>
          <a:sym typeface="Helvetica Light"/>
        </a:defRPr>
      </a:lvl8pPr>
      <a:lvl9pPr indent="1828800" algn="ctr" defTabSz="584200">
        <a:defRPr sz="8800">
          <a:latin typeface="+mn-lt"/>
          <a:ea typeface="+mn-ea"/>
          <a:cs typeface="+mn-cs"/>
          <a:sym typeface="Helvetica Light"/>
        </a:defRPr>
      </a:lvl9pPr>
    </p:titleStyle>
    <p:bodyStyle>
      <a:lvl1pPr marL="469194" indent="-469194" defTabSz="584200">
        <a:spcBef>
          <a:spcPts val="4200"/>
        </a:spcBef>
        <a:buSzPct val="75000"/>
        <a:buChar char="•"/>
        <a:defRPr sz="3800">
          <a:latin typeface="+mn-lt"/>
          <a:ea typeface="+mn-ea"/>
          <a:cs typeface="+mn-cs"/>
          <a:sym typeface="Helvetica Light"/>
        </a:defRPr>
      </a:lvl1pPr>
      <a:lvl2pPr marL="913694" indent="-469194" defTabSz="584200">
        <a:spcBef>
          <a:spcPts val="4200"/>
        </a:spcBef>
        <a:buSzPct val="75000"/>
        <a:buChar char="•"/>
        <a:defRPr sz="3800">
          <a:latin typeface="+mn-lt"/>
          <a:ea typeface="+mn-ea"/>
          <a:cs typeface="+mn-cs"/>
          <a:sym typeface="Helvetica Light"/>
        </a:defRPr>
      </a:lvl2pPr>
      <a:lvl3pPr marL="1358194" indent="-469194" defTabSz="584200">
        <a:spcBef>
          <a:spcPts val="4200"/>
        </a:spcBef>
        <a:buSzPct val="75000"/>
        <a:buChar char="•"/>
        <a:defRPr sz="3800">
          <a:latin typeface="+mn-lt"/>
          <a:ea typeface="+mn-ea"/>
          <a:cs typeface="+mn-cs"/>
          <a:sym typeface="Helvetica Light"/>
        </a:defRPr>
      </a:lvl3pPr>
      <a:lvl4pPr marL="1802694" indent="-469194" defTabSz="584200">
        <a:spcBef>
          <a:spcPts val="4200"/>
        </a:spcBef>
        <a:buSzPct val="75000"/>
        <a:buChar char="•"/>
        <a:defRPr sz="3800">
          <a:latin typeface="+mn-lt"/>
          <a:ea typeface="+mn-ea"/>
          <a:cs typeface="+mn-cs"/>
          <a:sym typeface="Helvetica Light"/>
        </a:defRPr>
      </a:lvl4pPr>
      <a:lvl5pPr marL="2247194" indent="-469194" defTabSz="584200">
        <a:spcBef>
          <a:spcPts val="4200"/>
        </a:spcBef>
        <a:buSzPct val="75000"/>
        <a:buChar char="•"/>
        <a:defRPr sz="3800">
          <a:latin typeface="+mn-lt"/>
          <a:ea typeface="+mn-ea"/>
          <a:cs typeface="+mn-cs"/>
          <a:sym typeface="Helvetica Light"/>
        </a:defRPr>
      </a:lvl5pPr>
      <a:lvl6pPr marL="2691694" indent="-469194" defTabSz="584200">
        <a:spcBef>
          <a:spcPts val="4200"/>
        </a:spcBef>
        <a:buSzPct val="75000"/>
        <a:buChar char="•"/>
        <a:defRPr sz="3800">
          <a:latin typeface="+mn-lt"/>
          <a:ea typeface="+mn-ea"/>
          <a:cs typeface="+mn-cs"/>
          <a:sym typeface="Helvetica Light"/>
        </a:defRPr>
      </a:lvl6pPr>
      <a:lvl7pPr marL="3136194" indent="-469194" defTabSz="584200">
        <a:spcBef>
          <a:spcPts val="4200"/>
        </a:spcBef>
        <a:buSzPct val="75000"/>
        <a:buChar char="•"/>
        <a:defRPr sz="3800">
          <a:latin typeface="+mn-lt"/>
          <a:ea typeface="+mn-ea"/>
          <a:cs typeface="+mn-cs"/>
          <a:sym typeface="Helvetica Light"/>
        </a:defRPr>
      </a:lvl7pPr>
      <a:lvl8pPr marL="3580694" indent="-469194" defTabSz="584200">
        <a:spcBef>
          <a:spcPts val="4200"/>
        </a:spcBef>
        <a:buSzPct val="75000"/>
        <a:buChar char="•"/>
        <a:defRPr sz="3800">
          <a:latin typeface="+mn-lt"/>
          <a:ea typeface="+mn-ea"/>
          <a:cs typeface="+mn-cs"/>
          <a:sym typeface="Helvetica Light"/>
        </a:defRPr>
      </a:lvl8pPr>
      <a:lvl9pPr marL="4025194" indent="-469194" defTabSz="584200">
        <a:spcBef>
          <a:spcPts val="4200"/>
        </a:spcBef>
        <a:buSzPct val="75000"/>
        <a:buChar char="•"/>
        <a:defRPr sz="3800">
          <a:latin typeface="+mn-lt"/>
          <a:ea typeface="+mn-ea"/>
          <a:cs typeface="+mn-cs"/>
          <a:sym typeface="Helvetica Light"/>
        </a:defRPr>
      </a:lvl9pPr>
    </p:bodyStyle>
    <p:otherStyle>
      <a:lvl1pPr algn="ctr" defTabSz="584200">
        <a:defRPr>
          <a:solidFill>
            <a:schemeClr val="tx1"/>
          </a:solidFill>
          <a:latin typeface="+mn-lt"/>
          <a:ea typeface="+mn-ea"/>
          <a:cs typeface="+mn-cs"/>
          <a:sym typeface="Helvetica Light"/>
        </a:defRPr>
      </a:lvl1pPr>
      <a:lvl2pPr indent="228600" algn="ctr" defTabSz="584200">
        <a:defRPr>
          <a:solidFill>
            <a:schemeClr val="tx1"/>
          </a:solidFill>
          <a:latin typeface="+mn-lt"/>
          <a:ea typeface="+mn-ea"/>
          <a:cs typeface="+mn-cs"/>
          <a:sym typeface="Helvetica Light"/>
        </a:defRPr>
      </a:lvl2pPr>
      <a:lvl3pPr indent="457200" algn="ctr" defTabSz="584200">
        <a:defRPr>
          <a:solidFill>
            <a:schemeClr val="tx1"/>
          </a:solidFill>
          <a:latin typeface="+mn-lt"/>
          <a:ea typeface="+mn-ea"/>
          <a:cs typeface="+mn-cs"/>
          <a:sym typeface="Helvetica Light"/>
        </a:defRPr>
      </a:lvl3pPr>
      <a:lvl4pPr indent="685800" algn="ctr" defTabSz="584200">
        <a:defRPr>
          <a:solidFill>
            <a:schemeClr val="tx1"/>
          </a:solidFill>
          <a:latin typeface="+mn-lt"/>
          <a:ea typeface="+mn-ea"/>
          <a:cs typeface="+mn-cs"/>
          <a:sym typeface="Helvetica Light"/>
        </a:defRPr>
      </a:lvl4pPr>
      <a:lvl5pPr indent="914400" algn="ctr" defTabSz="584200">
        <a:defRPr>
          <a:solidFill>
            <a:schemeClr val="tx1"/>
          </a:solidFill>
          <a:latin typeface="+mn-lt"/>
          <a:ea typeface="+mn-ea"/>
          <a:cs typeface="+mn-cs"/>
          <a:sym typeface="Helvetica Light"/>
        </a:defRPr>
      </a:lvl5pPr>
      <a:lvl6pPr indent="1143000" algn="ctr" defTabSz="584200">
        <a:defRPr>
          <a:solidFill>
            <a:schemeClr val="tx1"/>
          </a:solidFill>
          <a:latin typeface="+mn-lt"/>
          <a:ea typeface="+mn-ea"/>
          <a:cs typeface="+mn-cs"/>
          <a:sym typeface="Helvetica Light"/>
        </a:defRPr>
      </a:lvl6pPr>
      <a:lvl7pPr indent="1371600" algn="ctr" defTabSz="584200">
        <a:defRPr>
          <a:solidFill>
            <a:schemeClr val="tx1"/>
          </a:solidFill>
          <a:latin typeface="+mn-lt"/>
          <a:ea typeface="+mn-ea"/>
          <a:cs typeface="+mn-cs"/>
          <a:sym typeface="Helvetica Light"/>
        </a:defRPr>
      </a:lvl7pPr>
      <a:lvl8pPr indent="1600200" algn="ctr" defTabSz="584200">
        <a:defRPr>
          <a:solidFill>
            <a:schemeClr val="tx1"/>
          </a:solidFill>
          <a:latin typeface="+mn-lt"/>
          <a:ea typeface="+mn-ea"/>
          <a:cs typeface="+mn-cs"/>
          <a:sym typeface="Helvetica Light"/>
        </a:defRPr>
      </a:lvl8pPr>
      <a:lvl9pPr indent="1828800" algn="ctr" defTabSz="584200">
        <a:defRPr>
          <a:solidFill>
            <a:schemeClr val="tx1"/>
          </a:solidFill>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rstudio.com" TargetMode="External"/><Relationship Id="rId2" Type="http://schemas.openxmlformats.org/officeDocument/2006/relationships/hyperlink" Target="https://creativecommons.org/licenses/by/4.0/" TargetMode="External"/><Relationship Id="rId1" Type="http://schemas.openxmlformats.org/officeDocument/2006/relationships/slideLayout" Target="../slideLayouts/slideLayout6.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8" Type="http://schemas.openxmlformats.org/officeDocument/2006/relationships/hyperlink" Target="http://fortawesome.github.io/Font-Awesome/cheatsheet/" TargetMode="External"/><Relationship Id="rId3" Type="http://schemas.openxmlformats.org/officeDocument/2006/relationships/hyperlink" Target="https://creativecommons.org/licenses/by/4.0/" TargetMode="External"/><Relationship Id="rId7" Type="http://schemas.openxmlformats.org/officeDocument/2006/relationships/hyperlink" Target="http://fortawesome.github.io/Font-Awesome/get-started/"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6.xml"/><Relationship Id="rId6" Type="http://schemas.openxmlformats.org/officeDocument/2006/relationships/hyperlink" Target="http://www.fontsquirrel.com/fonts/source-sans-pro" TargetMode="External"/><Relationship Id="rId5" Type="http://schemas.openxmlformats.org/officeDocument/2006/relationships/image" Target="../media/image4.png"/><Relationship Id="rId4" Type="http://schemas.openxmlformats.org/officeDocument/2006/relationships/hyperlink" Target="http://rstudio.com" TargetMode="External"/><Relationship Id="rId9" Type="http://schemas.openxmlformats.org/officeDocument/2006/relationships/hyperlink" Target="http://www.rstudio.com/resources/cheatsheets/" TargetMode="External"/></Relationships>
</file>

<file path=ppt/slides/_rels/slide3.xml.rels><?xml version="1.0" encoding="UTF-8" standalone="yes"?>
<Relationships xmlns="http://schemas.openxmlformats.org/package/2006/relationships"><Relationship Id="rId8" Type="http://schemas.openxmlformats.org/officeDocument/2006/relationships/hyperlink" Target="http://creativecommons.org/licenses/by/4.0/" TargetMode="External"/><Relationship Id="rId3" Type="http://schemas.openxmlformats.org/officeDocument/2006/relationships/hyperlink" Target="http://rstudio.com" TargetMode="External"/><Relationship Id="rId7" Type="http://schemas.openxmlformats.org/officeDocument/2006/relationships/hyperlink" Target="http://fortawesome.github.io/Font-Awesome/cheatsheet/" TargetMode="External"/><Relationship Id="rId2" Type="http://schemas.openxmlformats.org/officeDocument/2006/relationships/hyperlink" Target="https://creativecommons.org/licenses/by/4.0/" TargetMode="External"/><Relationship Id="rId1" Type="http://schemas.openxmlformats.org/officeDocument/2006/relationships/slideLayout" Target="../slideLayouts/slideLayout6.xml"/><Relationship Id="rId6" Type="http://schemas.openxmlformats.org/officeDocument/2006/relationships/hyperlink" Target="http://fortawesome.github.io/Font-Awesome/get-started/" TargetMode="External"/><Relationship Id="rId5" Type="http://schemas.openxmlformats.org/officeDocument/2006/relationships/hyperlink" Target="http://www.fontsquirrel.com/fonts/source-sans-pro" TargetMode="External"/><Relationship Id="rId4" Type="http://schemas.openxmlformats.org/officeDocument/2006/relationships/image" Target="../media/image4.png"/><Relationship Id="rId9" Type="http://schemas.openxmlformats.org/officeDocument/2006/relationships/hyperlink" Target="http://www.rstudio.com/resources/cheatsheets/" TargetMode="External"/></Relationships>
</file>

<file path=ppt/slides/_rels/slide4.xml.rels><?xml version="1.0" encoding="UTF-8" standalone="yes"?>
<Relationships xmlns="http://schemas.openxmlformats.org/package/2006/relationships"><Relationship Id="rId8" Type="http://schemas.openxmlformats.org/officeDocument/2006/relationships/hyperlink" Target="http://creativecommons.org/licenses/by/4.0/" TargetMode="External"/><Relationship Id="rId3" Type="http://schemas.openxmlformats.org/officeDocument/2006/relationships/hyperlink" Target="http://rstudio.com" TargetMode="External"/><Relationship Id="rId7" Type="http://schemas.openxmlformats.org/officeDocument/2006/relationships/hyperlink" Target="http://fortawesome.github.io/Font-Awesome/cheatsheet/" TargetMode="External"/><Relationship Id="rId2" Type="http://schemas.openxmlformats.org/officeDocument/2006/relationships/hyperlink" Target="https://creativecommons.org/licenses/by/4.0/" TargetMode="External"/><Relationship Id="rId1" Type="http://schemas.openxmlformats.org/officeDocument/2006/relationships/slideLayout" Target="../slideLayouts/slideLayout6.xml"/><Relationship Id="rId6" Type="http://schemas.openxmlformats.org/officeDocument/2006/relationships/hyperlink" Target="http://fortawesome.github.io/Font-Awesome/get-started/" TargetMode="External"/><Relationship Id="rId5" Type="http://schemas.openxmlformats.org/officeDocument/2006/relationships/hyperlink" Target="http://www.fontsquirrel.com/fonts/source-sans-pro" TargetMode="External"/><Relationship Id="rId4" Type="http://schemas.openxmlformats.org/officeDocument/2006/relationships/image" Target="../media/image4.png"/><Relationship Id="rId9" Type="http://schemas.openxmlformats.org/officeDocument/2006/relationships/hyperlink" Target="http://www.rstudio.com/resources/cheatsheet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Shape 34"/>
          <p:cNvSpPr/>
          <p:nvPr/>
        </p:nvSpPr>
        <p:spPr>
          <a:xfrm>
            <a:off x="260259" y="2232051"/>
            <a:ext cx="3268912" cy="7759434"/>
          </a:xfrm>
          <a:prstGeom prst="roundRect">
            <a:avLst>
              <a:gd name="adj" fmla="val 1194"/>
            </a:avLst>
          </a:prstGeom>
          <a:solidFill>
            <a:srgbClr val="B4EE3A">
              <a:alpha val="20000"/>
            </a:srgbClr>
          </a:solidFill>
          <a:ln w="12700">
            <a:miter lim="400000"/>
          </a:ln>
        </p:spPr>
        <p:txBody>
          <a:bodyPr lIns="0" tIns="0" rIns="0" bIns="0" anchor="ctr"/>
          <a:lstStyle/>
          <a:p>
            <a:pPr lvl="0" algn="l">
              <a:defRPr sz="1000">
                <a:latin typeface="Menlo"/>
                <a:ea typeface="Menlo"/>
                <a:cs typeface="Menlo"/>
                <a:sym typeface="Menlo"/>
              </a:defRPr>
            </a:pPr>
            <a:endParaRPr/>
          </a:p>
        </p:txBody>
      </p:sp>
      <p:sp>
        <p:nvSpPr>
          <p:cNvPr id="35" name="Shape 35"/>
          <p:cNvSpPr/>
          <p:nvPr/>
        </p:nvSpPr>
        <p:spPr>
          <a:xfrm>
            <a:off x="409183" y="5254563"/>
            <a:ext cx="2958364" cy="5076045"/>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0">
            <a:spAutoFit/>
          </a:bodyPr>
          <a:lstStyle/>
          <a:p>
            <a:pPr lvl="0" algn="l">
              <a:lnSpc>
                <a:spcPct val="90000"/>
              </a:lnSpc>
              <a:spcBef>
                <a:spcPts val="1000"/>
              </a:spcBef>
              <a:buClr>
                <a:srgbClr val="F39019"/>
              </a:buClr>
              <a:defRPr sz="1800"/>
            </a:pPr>
            <a:r>
              <a:rPr lang="en-US" sz="1200" dirty="0" smtClean="0">
                <a:latin typeface="Source Sans Pro Semibold"/>
                <a:ea typeface="Source Sans Pro Semibold"/>
                <a:cs typeface="Source Sans Pro Semibold"/>
                <a:sym typeface="Source Sans Pro Semibold"/>
              </a:rPr>
              <a:t/>
            </a:r>
            <a:br>
              <a:rPr lang="en-US" sz="1200" dirty="0" smtClean="0">
                <a:latin typeface="Source Sans Pro Semibold"/>
                <a:ea typeface="Source Sans Pro Semibold"/>
                <a:cs typeface="Source Sans Pro Semibold"/>
                <a:sym typeface="Source Sans Pro Semibold"/>
              </a:rPr>
            </a:br>
            <a:r>
              <a:rPr lang="en-US" sz="1200" b="1" dirty="0" err="1" smtClean="0">
                <a:latin typeface="Source Sans Pro Semibold"/>
                <a:ea typeface="Source Sans Pro Semibold"/>
                <a:cs typeface="Source Sans Pro Semibold"/>
                <a:sym typeface="Source Sans Pro Semibold"/>
              </a:rPr>
              <a:t>dev.size</a:t>
            </a:r>
            <a:r>
              <a:rPr lang="en-US" sz="1200" b="1" dirty="0" smtClean="0">
                <a:latin typeface="Source Sans Pro Semibold"/>
                <a:ea typeface="Source Sans Pro Semibold"/>
                <a:cs typeface="Source Sans Pro Semibold"/>
                <a:sym typeface="Source Sans Pro Semibold"/>
              </a:rPr>
              <a:t>()</a:t>
            </a:r>
            <a:br>
              <a:rPr lang="en-US" sz="1200" b="1" dirty="0" smtClean="0">
                <a:latin typeface="Source Sans Pro Semibold"/>
                <a:ea typeface="Source Sans Pro Semibold"/>
                <a:cs typeface="Source Sans Pro Semibold"/>
                <a:sym typeface="Source Sans Pro Semibold"/>
              </a:rPr>
            </a:br>
            <a:r>
              <a:rPr lang="en-US" sz="1200" b="1" dirty="0" smtClean="0">
                <a:latin typeface="Source Sans Pro Semibold"/>
                <a:ea typeface="Source Sans Pro Semibold"/>
                <a:cs typeface="Source Sans Pro Semibold"/>
                <a:sym typeface="Source Sans Pro Semibold"/>
              </a:rPr>
              <a:t>par(“fin”)</a:t>
            </a:r>
            <a:endParaRPr lang="en-US" sz="1200" dirty="0" smtClean="0">
              <a:latin typeface="Source Sans Pro Semibold"/>
              <a:ea typeface="Source Sans Pro Semibold"/>
              <a:cs typeface="Source Sans Pro Semibold"/>
              <a:sym typeface="Source Sans Pro Semibold"/>
            </a:endParaRPr>
          </a:p>
          <a:p>
            <a:pPr lvl="0" algn="l">
              <a:lnSpc>
                <a:spcPct val="90000"/>
              </a:lnSpc>
              <a:spcBef>
                <a:spcPts val="1000"/>
              </a:spcBef>
              <a:buClr>
                <a:srgbClr val="F39019"/>
              </a:buClr>
              <a:defRPr sz="1800"/>
            </a:pPr>
            <a:r>
              <a:rPr lang="en-US" sz="1200" dirty="0" smtClean="0">
                <a:latin typeface="Source Sans Pro Semibold"/>
                <a:ea typeface="Source Sans Pro Semibold"/>
                <a:cs typeface="Source Sans Pro Semibold"/>
                <a:sym typeface="Source Sans Pro Semibold"/>
              </a:rPr>
              <a:t>Sometimes you will need to query the size of the graphics </a:t>
            </a:r>
            <a:r>
              <a:rPr lang="en-US" sz="1200" dirty="0" smtClean="0">
                <a:latin typeface="Source Sans Pro Semibold"/>
                <a:ea typeface="Source Sans Pro Semibold"/>
                <a:cs typeface="Source Sans Pro Semibold"/>
                <a:sym typeface="Source Sans Pro Semibold"/>
              </a:rPr>
              <a:t>device within the R program itself. You might do this because you can’t remember the default values, because you may have changed the size of the graphics window on your screen, or because you need the size of the device in order to calculate other important aspects of the size of your graph.</a:t>
            </a:r>
          </a:p>
          <a:p>
            <a:pPr lvl="0" algn="l">
              <a:lnSpc>
                <a:spcPct val="90000"/>
              </a:lnSpc>
              <a:spcBef>
                <a:spcPts val="1000"/>
              </a:spcBef>
              <a:buClr>
                <a:srgbClr val="F39019"/>
              </a:buClr>
              <a:defRPr sz="1800"/>
            </a:pPr>
            <a:r>
              <a:rPr lang="en-US" sz="1200" dirty="0" smtClean="0">
                <a:latin typeface="Source Sans Pro Semibold"/>
                <a:ea typeface="Source Sans Pro Semibold"/>
                <a:cs typeface="Source Sans Pro Semibold"/>
                <a:sym typeface="Source Sans Pro Semibold"/>
              </a:rPr>
              <a:t>Both the </a:t>
            </a:r>
            <a:r>
              <a:rPr lang="en-US" sz="1200" b="1" dirty="0" err="1">
                <a:latin typeface="Source Sans Pro Semibold"/>
                <a:ea typeface="Source Sans Pro Semibold"/>
                <a:cs typeface="Source Sans Pro Semibold"/>
                <a:sym typeface="Source Sans Pro Semibold"/>
              </a:rPr>
              <a:t>dev.size</a:t>
            </a:r>
            <a:r>
              <a:rPr lang="en-US" sz="1200" dirty="0">
                <a:latin typeface="Source Sans Pro Semibold"/>
                <a:ea typeface="Source Sans Pro Semibold"/>
                <a:cs typeface="Source Sans Pro Semibold"/>
                <a:sym typeface="Source Sans Pro Semibold"/>
              </a:rPr>
              <a:t> function or </a:t>
            </a:r>
            <a:r>
              <a:rPr lang="en-US" sz="1200" b="1" dirty="0">
                <a:latin typeface="Source Sans Pro Semibold"/>
                <a:ea typeface="Source Sans Pro Semibold"/>
                <a:cs typeface="Source Sans Pro Semibold"/>
                <a:sym typeface="Source Sans Pro Semibold"/>
              </a:rPr>
              <a:t>par(“fin”)</a:t>
            </a:r>
            <a:r>
              <a:rPr lang="en-US" sz="1200" dirty="0">
                <a:latin typeface="Source Sans Pro Semibold"/>
                <a:ea typeface="Source Sans Pro Semibold"/>
                <a:cs typeface="Source Sans Pro Semibold"/>
                <a:sym typeface="Source Sans Pro Semibold"/>
              </a:rPr>
              <a:t> will tell you the size of the graphics device in inches (including margins), but </a:t>
            </a:r>
            <a:r>
              <a:rPr lang="en-US" sz="1200" b="1" dirty="0">
                <a:latin typeface="Source Sans Pro Semibold"/>
                <a:ea typeface="Source Sans Pro Semibold"/>
                <a:cs typeface="Source Sans Pro Semibold"/>
                <a:sym typeface="Source Sans Pro Semibold"/>
              </a:rPr>
              <a:t>par(“fin”)</a:t>
            </a:r>
            <a:r>
              <a:rPr lang="en-US" sz="1200" dirty="0">
                <a:latin typeface="Source Sans Pro Semibold"/>
                <a:ea typeface="Source Sans Pro Semibold"/>
                <a:cs typeface="Source Sans Pro Semibold"/>
                <a:sym typeface="Source Sans Pro Semibold"/>
              </a:rPr>
              <a:t> will not be updated if you resize your graphics window</a:t>
            </a:r>
            <a:r>
              <a:rPr lang="en-US" sz="1200" dirty="0" smtClean="0">
                <a:latin typeface="Source Sans Pro Semibold"/>
                <a:ea typeface="Source Sans Pro Semibold"/>
                <a:cs typeface="Source Sans Pro Semibold"/>
                <a:sym typeface="Source Sans Pro Semibold"/>
              </a:rPr>
              <a:t>.</a:t>
            </a:r>
          </a:p>
          <a:p>
            <a:pPr lvl="0" algn="l">
              <a:lnSpc>
                <a:spcPct val="90000"/>
              </a:lnSpc>
              <a:spcBef>
                <a:spcPts val="1000"/>
              </a:spcBef>
              <a:buClr>
                <a:srgbClr val="F39019"/>
              </a:buClr>
              <a:defRPr sz="1800"/>
            </a:pPr>
            <a:r>
              <a:rPr lang="en-US" sz="1200" dirty="0" smtClean="0">
                <a:latin typeface="Source Sans Pro Semibold"/>
                <a:ea typeface="Source Sans Pro Semibold"/>
                <a:cs typeface="Source Sans Pro Semibold"/>
                <a:sym typeface="Source Sans Pro Semibold"/>
              </a:rPr>
              <a:t>Type </a:t>
            </a:r>
            <a:r>
              <a:rPr lang="en-US" sz="1200" b="1" dirty="0" err="1">
                <a:latin typeface="Source Sans Pro Semibold"/>
                <a:ea typeface="Source Sans Pro Semibold"/>
                <a:cs typeface="Source Sans Pro Semibold"/>
                <a:sym typeface="Source Sans Pro Semibold"/>
              </a:rPr>
              <a:t>dev.size</a:t>
            </a:r>
            <a:r>
              <a:rPr lang="en-US" sz="1200" b="1" dirty="0">
                <a:latin typeface="Source Sans Pro Semibold"/>
                <a:ea typeface="Source Sans Pro Semibold"/>
                <a:cs typeface="Source Sans Pro Semibold"/>
                <a:sym typeface="Source Sans Pro Semibold"/>
              </a:rPr>
              <a:t>(units=“</a:t>
            </a:r>
            <a:r>
              <a:rPr lang="en-US" sz="1200" b="1" dirty="0" err="1">
                <a:latin typeface="Source Sans Pro Semibold"/>
                <a:ea typeface="Source Sans Pro Semibold"/>
                <a:cs typeface="Source Sans Pro Semibold"/>
                <a:sym typeface="Source Sans Pro Semibold"/>
              </a:rPr>
              <a:t>px</a:t>
            </a:r>
            <a:r>
              <a:rPr lang="en-US" sz="1200" b="1" dirty="0">
                <a:latin typeface="Source Sans Pro Semibold"/>
                <a:ea typeface="Source Sans Pro Semibold"/>
                <a:cs typeface="Source Sans Pro Semibold"/>
                <a:sym typeface="Source Sans Pro Semibold"/>
              </a:rPr>
              <a:t>”)</a:t>
            </a:r>
            <a:r>
              <a:rPr lang="en-US" sz="1200" dirty="0">
                <a:latin typeface="Source Sans Pro Semibold"/>
                <a:ea typeface="Source Sans Pro Semibold"/>
                <a:cs typeface="Source Sans Pro Semibold"/>
                <a:sym typeface="Source Sans Pro Semibold"/>
              </a:rPr>
              <a:t> or </a:t>
            </a:r>
            <a:r>
              <a:rPr lang="en-US" sz="1200" b="1" dirty="0" err="1">
                <a:latin typeface="Source Sans Pro Semibold"/>
                <a:ea typeface="Source Sans Pro Semibold"/>
                <a:cs typeface="Source Sans Pro Semibold"/>
                <a:sym typeface="Source Sans Pro Semibold"/>
              </a:rPr>
              <a:t>dev.size</a:t>
            </a:r>
            <a:r>
              <a:rPr lang="en-US" sz="1200" b="1" dirty="0">
                <a:latin typeface="Source Sans Pro Semibold"/>
                <a:ea typeface="Source Sans Pro Semibold"/>
                <a:cs typeface="Source Sans Pro Semibold"/>
                <a:sym typeface="Source Sans Pro Semibold"/>
              </a:rPr>
              <a:t>(units=“cm”)</a:t>
            </a:r>
            <a:r>
              <a:rPr lang="en-US" sz="1200" dirty="0">
                <a:latin typeface="Source Sans Pro Semibold"/>
                <a:ea typeface="Source Sans Pro Semibold"/>
                <a:cs typeface="Source Sans Pro Semibold"/>
                <a:sym typeface="Source Sans Pro Semibold"/>
              </a:rPr>
              <a:t> to get the size in different units</a:t>
            </a:r>
            <a:r>
              <a:rPr lang="en-US" sz="1200" dirty="0" smtClean="0">
                <a:latin typeface="Source Sans Pro Semibold"/>
                <a:ea typeface="Source Sans Pro Semibold"/>
                <a:cs typeface="Source Sans Pro Semibold"/>
                <a:sym typeface="Source Sans Pro Semibold"/>
              </a:rPr>
              <a:t>. The command</a:t>
            </a:r>
            <a:endParaRPr lang="en-US" sz="1200" dirty="0">
              <a:latin typeface="Source Sans Pro Light"/>
              <a:ea typeface="Source Sans Pro Light"/>
              <a:cs typeface="Source Sans Pro Light"/>
              <a:sym typeface="Source Sans Pro Light"/>
            </a:endParaRPr>
          </a:p>
          <a:p>
            <a:pPr lvl="0" algn="l">
              <a:lnSpc>
                <a:spcPct val="90000"/>
              </a:lnSpc>
              <a:spcBef>
                <a:spcPts val="300"/>
              </a:spcBef>
              <a:buClr>
                <a:srgbClr val="F39019"/>
              </a:buClr>
              <a:defRPr sz="1800"/>
            </a:pPr>
            <a:endParaRPr lang="en-US" sz="1200" dirty="0">
              <a:latin typeface="Source Sans Pro Light"/>
              <a:ea typeface="Source Sans Pro Light"/>
              <a:cs typeface="Source Sans Pro Light"/>
              <a:sym typeface="Source Sans Pro Light"/>
            </a:endParaRPr>
          </a:p>
          <a:p>
            <a:pPr lvl="0" algn="l">
              <a:lnSpc>
                <a:spcPct val="90000"/>
              </a:lnSpc>
              <a:spcBef>
                <a:spcPts val="300"/>
              </a:spcBef>
              <a:buClr>
                <a:srgbClr val="F39019"/>
              </a:buClr>
              <a:defRPr sz="1800"/>
            </a:pPr>
            <a:r>
              <a:rPr lang="en-US" sz="1200" b="1" dirty="0" err="1">
                <a:latin typeface="Source Sans Pro Light"/>
                <a:ea typeface="Source Sans Pro Light"/>
                <a:cs typeface="Source Sans Pro Light"/>
                <a:sym typeface="Source Sans Pro Light"/>
              </a:rPr>
              <a:t>dev.size</a:t>
            </a:r>
            <a:r>
              <a:rPr lang="en-US" sz="1200" b="1" dirty="0">
                <a:latin typeface="Source Sans Pro Light"/>
                <a:ea typeface="Source Sans Pro Light"/>
                <a:cs typeface="Source Sans Pro Light"/>
                <a:sym typeface="Source Sans Pro Light"/>
              </a:rPr>
              <a:t>(units=“</a:t>
            </a:r>
            <a:r>
              <a:rPr lang="en-US" sz="1200" b="1" dirty="0" err="1">
                <a:latin typeface="Source Sans Pro Light"/>
                <a:ea typeface="Source Sans Pro Light"/>
                <a:cs typeface="Source Sans Pro Light"/>
                <a:sym typeface="Source Sans Pro Light"/>
              </a:rPr>
              <a:t>px</a:t>
            </a:r>
            <a:r>
              <a:rPr lang="en-US" sz="1200" b="1" dirty="0">
                <a:latin typeface="Source Sans Pro Light"/>
                <a:ea typeface="Source Sans Pro Light"/>
                <a:cs typeface="Source Sans Pro Light"/>
                <a:sym typeface="Source Sans Pro Light"/>
              </a:rPr>
              <a:t>”) / </a:t>
            </a:r>
            <a:r>
              <a:rPr lang="en-US" sz="1200" b="1" dirty="0" err="1">
                <a:latin typeface="Source Sans Pro Light"/>
                <a:ea typeface="Source Sans Pro Light"/>
                <a:cs typeface="Source Sans Pro Light"/>
                <a:sym typeface="Source Sans Pro Light"/>
              </a:rPr>
              <a:t>dev.size</a:t>
            </a:r>
            <a:r>
              <a:rPr lang="en-US" sz="1200" b="1" dirty="0">
                <a:latin typeface="Source Sans Pro Light"/>
                <a:ea typeface="Source Sans Pro Light"/>
                <a:cs typeface="Source Sans Pro Light"/>
                <a:sym typeface="Source Sans Pro Light"/>
              </a:rPr>
              <a:t>()</a:t>
            </a:r>
          </a:p>
          <a:p>
            <a:pPr lvl="0" algn="l">
              <a:lnSpc>
                <a:spcPct val="90000"/>
              </a:lnSpc>
              <a:spcBef>
                <a:spcPts val="300"/>
              </a:spcBef>
              <a:buClr>
                <a:srgbClr val="F39019"/>
              </a:buClr>
              <a:defRPr sz="1800"/>
            </a:pPr>
            <a:endParaRPr lang="en-US" sz="1200" dirty="0">
              <a:latin typeface="Source Sans Pro Light"/>
              <a:ea typeface="Source Sans Pro Light"/>
              <a:cs typeface="Source Sans Pro Light"/>
              <a:sym typeface="Source Sans Pro Light"/>
            </a:endParaRPr>
          </a:p>
          <a:p>
            <a:pPr lvl="0" algn="l">
              <a:lnSpc>
                <a:spcPct val="90000"/>
              </a:lnSpc>
              <a:spcBef>
                <a:spcPts val="300"/>
              </a:spcBef>
              <a:buClr>
                <a:srgbClr val="F39019"/>
              </a:buClr>
              <a:defRPr sz="1800"/>
            </a:pPr>
            <a:r>
              <a:rPr lang="en-US" sz="1200" dirty="0">
                <a:latin typeface="Source Sans Pro Light"/>
                <a:ea typeface="Source Sans Pro Light"/>
                <a:cs typeface="Source Sans Pro Light"/>
                <a:sym typeface="Source Sans Pro Light"/>
              </a:rPr>
              <a:t>will tell you the number of pixels per inch in the horizontal and vertical directions.</a:t>
            </a:r>
          </a:p>
          <a:p>
            <a:pPr lvl="0" algn="l">
              <a:lnSpc>
                <a:spcPct val="90000"/>
              </a:lnSpc>
              <a:spcBef>
                <a:spcPts val="1000"/>
              </a:spcBef>
              <a:buClr>
                <a:srgbClr val="F39019"/>
              </a:buClr>
              <a:defRPr sz="1800"/>
            </a:pPr>
            <a:endParaRPr lang="en-US" sz="1200" dirty="0">
              <a:latin typeface="Source Sans Pro Semibold"/>
              <a:ea typeface="Source Sans Pro Semibold"/>
              <a:cs typeface="Source Sans Pro Semibold"/>
              <a:sym typeface="Source Sans Pro Semibold"/>
            </a:endParaRPr>
          </a:p>
        </p:txBody>
      </p:sp>
      <p:sp>
        <p:nvSpPr>
          <p:cNvPr id="36" name="Shape 36"/>
          <p:cNvSpPr/>
          <p:nvPr/>
        </p:nvSpPr>
        <p:spPr>
          <a:xfrm>
            <a:off x="-3058936" y="6334843"/>
            <a:ext cx="427683" cy="248842"/>
          </a:xfrm>
          <a:prstGeom prst="rect">
            <a:avLst/>
          </a:prstGeom>
          <a:ln w="12700">
            <a:miter lim="400000"/>
          </a:ln>
        </p:spPr>
        <p:txBody>
          <a:bodyPr wrap="none" lIns="54570" tIns="54570" rIns="54570" bIns="54570" anchor="ctr">
            <a:spAutoFit/>
          </a:bodyPr>
          <a:lstStyle/>
          <a:p>
            <a:pPr lvl="0" algn="l">
              <a:defRPr sz="1000">
                <a:latin typeface="Menlo"/>
                <a:ea typeface="Menlo"/>
                <a:cs typeface="Menlo"/>
                <a:sym typeface="Menlo"/>
              </a:defRPr>
            </a:pPr>
            <a:endParaRPr/>
          </a:p>
        </p:txBody>
      </p:sp>
      <p:sp>
        <p:nvSpPr>
          <p:cNvPr id="37" name="Shape 37"/>
          <p:cNvSpPr>
            <a:spLocks noGrp="1"/>
          </p:cNvSpPr>
          <p:nvPr>
            <p:ph type="title"/>
          </p:nvPr>
        </p:nvSpPr>
        <p:spPr>
          <a:xfrm>
            <a:off x="277225" y="273049"/>
            <a:ext cx="3217980" cy="1168079"/>
          </a:xfrm>
          <a:prstGeom prst="rect">
            <a:avLst/>
          </a:prstGeom>
        </p:spPr>
        <p:txBody>
          <a:bodyPr>
            <a:normAutofit/>
          </a:bodyPr>
          <a:lstStyle/>
          <a:p>
            <a:pPr lvl="0" defTabSz="280415">
              <a:lnSpc>
                <a:spcPct val="80000"/>
              </a:lnSpc>
              <a:defRPr sz="1800"/>
            </a:pPr>
            <a:r>
              <a:rPr lang="en-US" sz="3167" dirty="0">
                <a:solidFill>
                  <a:srgbClr val="6B8E23"/>
                </a:solidFill>
                <a:latin typeface="Source Sans Pro"/>
                <a:ea typeface="Source Sans Pro"/>
                <a:cs typeface="Source Sans Pro"/>
                <a:sym typeface="Source Sans Pro"/>
              </a:rPr>
              <a:t>How Big is My Graph?</a:t>
            </a:r>
            <a:endParaRPr sz="4224" dirty="0">
              <a:solidFill>
                <a:srgbClr val="6B8E23"/>
              </a:solidFill>
              <a:latin typeface="Source Sans Pro"/>
              <a:ea typeface="Source Sans Pro"/>
              <a:cs typeface="Source Sans Pro"/>
              <a:sym typeface="Source Sans Pro"/>
            </a:endParaRPr>
          </a:p>
          <a:p>
            <a:pPr lvl="0" defTabSz="280415">
              <a:lnSpc>
                <a:spcPct val="90000"/>
              </a:lnSpc>
              <a:defRPr sz="1800"/>
            </a:pPr>
            <a:r>
              <a:rPr sz="1968" dirty="0">
                <a:solidFill>
                  <a:srgbClr val="6B8E23"/>
                </a:solidFill>
                <a:latin typeface="Source Sans Pro Light"/>
                <a:ea typeface="Source Sans Pro Light"/>
                <a:cs typeface="Source Sans Pro Light"/>
                <a:sym typeface="Source Sans Pro Light"/>
              </a:rPr>
              <a:t>Cheat Sheet</a:t>
            </a:r>
          </a:p>
        </p:txBody>
      </p:sp>
      <p:sp>
        <p:nvSpPr>
          <p:cNvPr id="38" name="Shape 38"/>
          <p:cNvSpPr/>
          <p:nvPr/>
        </p:nvSpPr>
        <p:spPr>
          <a:xfrm>
            <a:off x="256414" y="2070619"/>
            <a:ext cx="3263902" cy="320381"/>
          </a:xfrm>
          <a:prstGeom prst="roundRect">
            <a:avLst>
              <a:gd name="adj" fmla="val 20098"/>
            </a:avLst>
          </a:prstGeom>
          <a:solidFill>
            <a:srgbClr val="6B8E23"/>
          </a:solidFill>
          <a:ln w="12700">
            <a:miter lim="400000"/>
          </a:ln>
          <a:extLst>
            <a:ext uri="{C572A759-6A51-4108-AA02-DFA0A04FC94B}">
              <ma14:wrappingTextBoxFlag xmlns:ma14="http://schemas.microsoft.com/office/mac/drawingml/2011/main" xmlns="" val="1"/>
            </a:ext>
          </a:extLst>
        </p:spPr>
        <p:txBody>
          <a:bodyPr lIns="0" tIns="0" rIns="0" bIns="0" anchor="ctr"/>
          <a:lstStyle/>
          <a:p>
            <a:pPr lvl="1" indent="0">
              <a:defRPr sz="1800"/>
            </a:pPr>
            <a:r>
              <a:rPr sz="2000">
                <a:solidFill>
                  <a:srgbClr val="FFFFFF"/>
                </a:solidFill>
                <a:latin typeface="Source Sans Pro"/>
                <a:ea typeface="Source Sans Pro"/>
                <a:cs typeface="Source Sans Pro"/>
                <a:sym typeface="Source Sans Pro"/>
              </a:rPr>
              <a:t>Basics</a:t>
            </a:r>
          </a:p>
        </p:txBody>
      </p:sp>
      <p:sp>
        <p:nvSpPr>
          <p:cNvPr id="39" name="Shape 39"/>
          <p:cNvSpPr/>
          <p:nvPr/>
        </p:nvSpPr>
        <p:spPr>
          <a:xfrm>
            <a:off x="232450" y="10347903"/>
            <a:ext cx="6261703" cy="234855"/>
          </a:xfrm>
          <a:prstGeom prst="rect">
            <a:avLst/>
          </a:prstGeom>
          <a:ln w="12700">
            <a:miter lim="400000"/>
          </a:ln>
          <a:extLst>
            <a:ext uri="{C572A759-6A51-4108-AA02-DFA0A04FC94B}">
              <ma14:wrappingTextBoxFlag xmlns:ma14="http://schemas.microsoft.com/office/mac/drawingml/2011/main" xmlns="" val="1"/>
            </a:ext>
          </a:extLst>
        </p:spPr>
        <p:txBody>
          <a:bodyPr lIns="54570" tIns="54570" rIns="54570" bIns="54570" anchor="ctr">
            <a:spAutoFit/>
          </a:bodyPr>
          <a:lstStyle/>
          <a:p>
            <a:pPr lvl="0" algn="l">
              <a:lnSpc>
                <a:spcPct val="90000"/>
              </a:lnSpc>
              <a:defRPr sz="1800"/>
            </a:pPr>
            <a:r>
              <a:rPr sz="900" dirty="0" err="1">
                <a:latin typeface="Source Sans Pro Light"/>
                <a:ea typeface="Source Sans Pro Light"/>
                <a:cs typeface="Source Sans Pro Light"/>
                <a:sym typeface="Source Sans Pro Light"/>
              </a:rPr>
              <a:t>RStudio</a:t>
            </a:r>
            <a:r>
              <a:rPr sz="900" dirty="0">
                <a:latin typeface="Source Sans Pro Light"/>
                <a:ea typeface="Source Sans Pro Light"/>
                <a:cs typeface="Source Sans Pro Light"/>
                <a:sym typeface="Source Sans Pro Light"/>
              </a:rPr>
              <a:t>® is a trademark of </a:t>
            </a:r>
            <a:r>
              <a:rPr sz="900" dirty="0" err="1">
                <a:latin typeface="Source Sans Pro Light"/>
                <a:ea typeface="Source Sans Pro Light"/>
                <a:cs typeface="Source Sans Pro Light"/>
                <a:sym typeface="Source Sans Pro Light"/>
              </a:rPr>
              <a:t>RStudio</a:t>
            </a:r>
            <a:r>
              <a:rPr sz="900" dirty="0">
                <a:latin typeface="Source Sans Pro Light"/>
                <a:ea typeface="Source Sans Pro Light"/>
                <a:cs typeface="Source Sans Pro Light"/>
                <a:sym typeface="Source Sans Pro Light"/>
              </a:rPr>
              <a:t>, Inc.  •  </a:t>
            </a:r>
            <a:r>
              <a:rPr sz="900" dirty="0">
                <a:solidFill>
                  <a:srgbClr val="0365C0"/>
                </a:solidFill>
                <a:latin typeface="Source Sans Pro Light"/>
                <a:ea typeface="Source Sans Pro Light"/>
                <a:cs typeface="Source Sans Pro Light"/>
                <a:sym typeface="Source Sans Pro Light"/>
                <a:hlinkClick r:id="rId2"/>
              </a:rPr>
              <a:t>CC BY </a:t>
            </a:r>
            <a:r>
              <a:rPr lang="en-US" sz="900" dirty="0">
                <a:latin typeface="Source Sans Pro Light"/>
                <a:ea typeface="Source Sans Pro Light"/>
                <a:cs typeface="Source Sans Pro Light"/>
                <a:sym typeface="Source Sans Pro Light"/>
              </a:rPr>
              <a:t> Steve Simon </a:t>
            </a:r>
            <a:r>
              <a:rPr sz="900" dirty="0">
                <a:latin typeface="Source Sans Pro Light"/>
                <a:ea typeface="Source Sans Pro Light"/>
                <a:cs typeface="Source Sans Pro Light"/>
                <a:sym typeface="Source Sans Pro Light"/>
              </a:rPr>
              <a:t>•  </a:t>
            </a:r>
            <a:r>
              <a:rPr lang="en-US" sz="900" dirty="0">
                <a:latin typeface="Source Sans Pro Light"/>
                <a:ea typeface="Source Sans Pro Light"/>
                <a:cs typeface="Source Sans Pro Light"/>
                <a:sym typeface="Source Sans Pro Light"/>
              </a:rPr>
              <a:t>mail@pmean.com</a:t>
            </a:r>
            <a:r>
              <a:rPr sz="900" dirty="0">
                <a:latin typeface="Source Sans Pro Light"/>
                <a:ea typeface="Source Sans Pro Light"/>
                <a:cs typeface="Source Sans Pro Light"/>
                <a:sym typeface="Source Sans Pro Light"/>
              </a:rPr>
              <a:t>  •  844-448-1212 • </a:t>
            </a:r>
            <a:r>
              <a:rPr sz="900" u="sng" dirty="0">
                <a:latin typeface="Source Sans Pro Light"/>
                <a:ea typeface="Source Sans Pro Light"/>
                <a:cs typeface="Source Sans Pro Light"/>
                <a:sym typeface="Source Sans Pro Light"/>
                <a:hlinkClick r:id="rId3"/>
              </a:rPr>
              <a:t>rstudio.com</a:t>
            </a:r>
            <a:r>
              <a:rPr sz="900" dirty="0">
                <a:latin typeface="Source Sans Pro Light"/>
                <a:ea typeface="Source Sans Pro Light"/>
                <a:cs typeface="Source Sans Pro Light"/>
                <a:sym typeface="Source Sans Pro Light"/>
              </a:rPr>
              <a:t> </a:t>
            </a:r>
          </a:p>
        </p:txBody>
      </p:sp>
      <p:sp>
        <p:nvSpPr>
          <p:cNvPr id="40" name="Shape 40"/>
          <p:cNvSpPr/>
          <p:nvPr/>
        </p:nvSpPr>
        <p:spPr>
          <a:xfrm>
            <a:off x="8723072" y="10347903"/>
            <a:ext cx="5041410" cy="234855"/>
          </a:xfrm>
          <a:prstGeom prst="rect">
            <a:avLst/>
          </a:prstGeom>
          <a:ln w="12700">
            <a:miter lim="400000"/>
          </a:ln>
          <a:extLst>
            <a:ext uri="{C572A759-6A51-4108-AA02-DFA0A04FC94B}">
              <ma14:wrappingTextBoxFlag xmlns:ma14="http://schemas.microsoft.com/office/mac/drawingml/2011/main" xmlns="" val="1"/>
            </a:ext>
          </a:extLst>
        </p:spPr>
        <p:txBody>
          <a:bodyPr lIns="54570" tIns="54570" rIns="54570" bIns="54570" anchor="ctr">
            <a:spAutoFit/>
          </a:bodyPr>
          <a:lstStyle/>
          <a:p>
            <a:pPr lvl="0" algn="r">
              <a:lnSpc>
                <a:spcPct val="90000"/>
              </a:lnSpc>
              <a:defRPr sz="1800"/>
            </a:pPr>
            <a:r>
              <a:rPr sz="900" dirty="0">
                <a:latin typeface="Source Sans Pro Light"/>
                <a:ea typeface="Source Sans Pro Light"/>
                <a:cs typeface="Source Sans Pro Light"/>
                <a:sym typeface="Source Sans Pro Light"/>
              </a:rPr>
              <a:t>Learn more at </a:t>
            </a:r>
            <a:r>
              <a:rPr sz="900" dirty="0">
                <a:latin typeface="Source Sans Pro"/>
                <a:ea typeface="Source Sans Pro"/>
                <a:cs typeface="Source Sans Pro"/>
                <a:sym typeface="Source Sans Pro"/>
              </a:rPr>
              <a:t>web page or vignette  </a:t>
            </a:r>
            <a:r>
              <a:rPr sz="900" dirty="0">
                <a:latin typeface="Source Sans Pro Light"/>
                <a:ea typeface="Source Sans Pro Light"/>
                <a:cs typeface="Source Sans Pro Light"/>
                <a:sym typeface="Source Sans Pro Light"/>
              </a:rPr>
              <a:t>•  package  version  •  Updated: </a:t>
            </a:r>
            <a:r>
              <a:rPr lang="en-US" sz="900" dirty="0" smtClean="0">
                <a:latin typeface="Source Sans Pro Light"/>
                <a:ea typeface="Source Sans Pro Light"/>
                <a:cs typeface="Source Sans Pro Light"/>
                <a:sym typeface="Source Sans Pro Light"/>
              </a:rPr>
              <a:t>September 2016</a:t>
            </a:r>
            <a:endParaRPr sz="900" dirty="0">
              <a:latin typeface="Source Sans Pro Light"/>
              <a:ea typeface="Source Sans Pro Light"/>
              <a:cs typeface="Source Sans Pro Light"/>
              <a:sym typeface="Source Sans Pro Light"/>
            </a:endParaRPr>
          </a:p>
        </p:txBody>
      </p:sp>
      <p:sp>
        <p:nvSpPr>
          <p:cNvPr id="41" name="Shape 41"/>
          <p:cNvSpPr/>
          <p:nvPr/>
        </p:nvSpPr>
        <p:spPr>
          <a:xfrm>
            <a:off x="1240411" y="1440939"/>
            <a:ext cx="1291607" cy="528269"/>
          </a:xfrm>
          <a:prstGeom prst="roundRect">
            <a:avLst>
              <a:gd name="adj" fmla="val 36061"/>
            </a:avLst>
          </a:prstGeom>
          <a:solidFill>
            <a:srgbClr val="6B8E23"/>
          </a:solidFill>
          <a:ln w="12700">
            <a:miter lim="400000"/>
          </a:ln>
          <a:extLst>
            <a:ext uri="{C572A759-6A51-4108-AA02-DFA0A04FC94B}">
              <ma14:wrappingTextBoxFlag xmlns:ma14="http://schemas.microsoft.com/office/mac/drawingml/2011/main" xmlns="" val="1"/>
            </a:ext>
          </a:extLst>
        </p:spPr>
        <p:txBody>
          <a:bodyPr lIns="0" tIns="0" rIns="0" bIns="0" anchor="ctr"/>
          <a:lstStyle/>
          <a:p>
            <a:pPr lvl="0">
              <a:lnSpc>
                <a:spcPct val="70000"/>
              </a:lnSpc>
              <a:defRPr sz="1800"/>
            </a:pPr>
            <a:r>
              <a:rPr lang="en-US" sz="1600" b="1" dirty="0">
                <a:solidFill>
                  <a:srgbClr val="FFFFFF"/>
                </a:solidFill>
                <a:latin typeface="Helvetica Neue"/>
                <a:ea typeface="Helvetica Neue"/>
                <a:cs typeface="Helvetica Neue"/>
                <a:sym typeface="Helvetica Neue"/>
              </a:rPr>
              <a:t>P.Mean</a:t>
            </a:r>
            <a:endParaRPr sz="1200" b="1" dirty="0">
              <a:solidFill>
                <a:srgbClr val="FFFFFF"/>
              </a:solidFill>
              <a:latin typeface="Helvetica Neue"/>
              <a:ea typeface="Helvetica Neue"/>
              <a:cs typeface="Helvetica Neue"/>
              <a:sym typeface="Helvetica Neue"/>
            </a:endParaRPr>
          </a:p>
          <a:p>
            <a:pPr lvl="0">
              <a:lnSpc>
                <a:spcPct val="70000"/>
              </a:lnSpc>
              <a:defRPr sz="1800"/>
            </a:pPr>
            <a:r>
              <a:rPr lang="en-US" sz="1600" b="1" dirty="0">
                <a:solidFill>
                  <a:srgbClr val="FFFFFF"/>
                </a:solidFill>
                <a:latin typeface="Helvetica Neue"/>
                <a:ea typeface="Helvetica Neue"/>
                <a:cs typeface="Helvetica Neue"/>
                <a:sym typeface="Helvetica Neue"/>
              </a:rPr>
              <a:t>Consulting</a:t>
            </a:r>
            <a:endParaRPr sz="2000" b="1" dirty="0">
              <a:solidFill>
                <a:srgbClr val="FFFFFF"/>
              </a:solidFill>
              <a:latin typeface="Helvetica Neue"/>
              <a:ea typeface="Helvetica Neue"/>
              <a:cs typeface="Helvetica Neue"/>
              <a:sym typeface="Helvetica Neue"/>
            </a:endParaRPr>
          </a:p>
        </p:txBody>
      </p:sp>
      <p:sp>
        <p:nvSpPr>
          <p:cNvPr id="46" name="Shape 46"/>
          <p:cNvSpPr/>
          <p:nvPr/>
        </p:nvSpPr>
        <p:spPr>
          <a:xfrm>
            <a:off x="3658403" y="353153"/>
            <a:ext cx="3263901" cy="248842"/>
          </a:xfrm>
          <a:prstGeom prst="roundRect">
            <a:avLst>
              <a:gd name="adj" fmla="val 25876"/>
            </a:avLst>
          </a:prstGeom>
          <a:solidFill>
            <a:srgbClr val="6B8E23"/>
          </a:solidFill>
          <a:ln w="12700">
            <a:miter lim="400000"/>
          </a:ln>
          <a:extLst>
            <a:ext uri="{C572A759-6A51-4108-AA02-DFA0A04FC94B}">
              <ma14:wrappingTextBoxFlag xmlns:ma14="http://schemas.microsoft.com/office/mac/drawingml/2011/main" xmlns="" val="1"/>
            </a:ext>
          </a:extLst>
        </p:spPr>
        <p:txBody>
          <a:bodyPr lIns="0" tIns="0" rIns="0" bIns="0"/>
          <a:lstStyle/>
          <a:p>
            <a:pPr lvl="1" indent="0">
              <a:defRPr sz="1800"/>
            </a:pPr>
            <a:r>
              <a:rPr lang="en-US" sz="1400" dirty="0">
                <a:solidFill>
                  <a:srgbClr val="FFFFFF"/>
                </a:solidFill>
                <a:latin typeface="Source Sans Pro"/>
                <a:ea typeface="Source Sans Pro"/>
                <a:cs typeface="Source Sans Pro"/>
                <a:sym typeface="Source Sans Pro"/>
              </a:rPr>
              <a:t>Margins</a:t>
            </a:r>
            <a:endParaRPr sz="1400" dirty="0">
              <a:solidFill>
                <a:srgbClr val="FFFFFF"/>
              </a:solidFill>
              <a:latin typeface="Source Sans Pro"/>
              <a:ea typeface="Source Sans Pro"/>
              <a:cs typeface="Source Sans Pro"/>
              <a:sym typeface="Source Sans Pro"/>
            </a:endParaRPr>
          </a:p>
        </p:txBody>
      </p:sp>
      <p:sp>
        <p:nvSpPr>
          <p:cNvPr id="47" name="Shape 47"/>
          <p:cNvSpPr/>
          <p:nvPr/>
        </p:nvSpPr>
        <p:spPr>
          <a:xfrm>
            <a:off x="7046645" y="726416"/>
            <a:ext cx="6579483" cy="8139270"/>
          </a:xfrm>
          <a:prstGeom prst="roundRect">
            <a:avLst>
              <a:gd name="adj" fmla="val 593"/>
            </a:avLst>
          </a:prstGeom>
          <a:solidFill>
            <a:srgbClr val="FFFFFF"/>
          </a:solidFill>
          <a:ln w="12700">
            <a:miter lim="400000"/>
          </a:ln>
        </p:spPr>
        <p:txBody>
          <a:bodyPr lIns="0" tIns="0" rIns="0" bIns="0" anchor="ctr"/>
          <a:lstStyle/>
          <a:p>
            <a:pPr lvl="0" algn="l">
              <a:defRPr sz="1000">
                <a:latin typeface="Menlo"/>
                <a:ea typeface="Menlo"/>
                <a:cs typeface="Menlo"/>
                <a:sym typeface="Menlo"/>
              </a:defRPr>
            </a:pPr>
            <a:endParaRPr/>
          </a:p>
        </p:txBody>
      </p:sp>
      <p:sp>
        <p:nvSpPr>
          <p:cNvPr id="51" name="Shape 51"/>
          <p:cNvSpPr/>
          <p:nvPr/>
        </p:nvSpPr>
        <p:spPr>
          <a:xfrm>
            <a:off x="7093608" y="3358151"/>
            <a:ext cx="42271" cy="464410"/>
          </a:xfrm>
          <a:prstGeom prst="rect">
            <a:avLst/>
          </a:prstGeom>
          <a:solidFill>
            <a:srgbClr val="FFFFFF"/>
          </a:solidFill>
          <a:ln w="12700">
            <a:solidFill>
              <a:srgbClr val="FFFFFF"/>
            </a:solidFill>
            <a:miter lim="400000"/>
          </a:ln>
        </p:spPr>
        <p:txBody>
          <a:bodyPr lIns="0" tIns="0" rIns="0" bIns="0" anchor="ctr"/>
          <a:lstStyle/>
          <a:p>
            <a:pPr lvl="0">
              <a:defRPr sz="2600">
                <a:solidFill>
                  <a:srgbClr val="FFFFFF"/>
                </a:solidFill>
              </a:defRPr>
            </a:pPr>
            <a:endParaRPr/>
          </a:p>
        </p:txBody>
      </p:sp>
      <p:sp>
        <p:nvSpPr>
          <p:cNvPr id="131" name="Shape 131"/>
          <p:cNvSpPr/>
          <p:nvPr/>
        </p:nvSpPr>
        <p:spPr>
          <a:xfrm>
            <a:off x="3768855" y="601995"/>
            <a:ext cx="3042995" cy="3300391"/>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0">
            <a:spAutoFit/>
          </a:bodyPr>
          <a:lstStyle/>
          <a:p>
            <a:pPr algn="l">
              <a:lnSpc>
                <a:spcPct val="90000"/>
              </a:lnSpc>
              <a:spcBef>
                <a:spcPts val="1000"/>
              </a:spcBef>
              <a:buClr>
                <a:srgbClr val="F39019"/>
              </a:buClr>
              <a:defRPr sz="1800"/>
            </a:pPr>
            <a:r>
              <a:rPr lang="en-US" sz="1200" dirty="0" smtClean="0">
                <a:latin typeface="Source Sans Pro Light"/>
                <a:ea typeface="Source Sans Pro Light"/>
                <a:cs typeface="Source Sans Pro Light"/>
                <a:sym typeface="Source Sans Pro Light"/>
              </a:rPr>
              <a:t/>
            </a:r>
            <a:br>
              <a:rPr lang="en-US" sz="1200" dirty="0" smtClean="0">
                <a:latin typeface="Source Sans Pro Light"/>
                <a:ea typeface="Source Sans Pro Light"/>
                <a:cs typeface="Source Sans Pro Light"/>
                <a:sym typeface="Source Sans Pro Light"/>
              </a:rPr>
            </a:br>
            <a:r>
              <a:rPr lang="en-US" sz="1200" b="1" dirty="0" smtClean="0">
                <a:latin typeface="Source Sans Pro Light"/>
                <a:ea typeface="Source Sans Pro Light"/>
                <a:cs typeface="Source Sans Pro Light"/>
                <a:sym typeface="Source Sans Pro Light"/>
              </a:rPr>
              <a:t>par(“</a:t>
            </a:r>
            <a:r>
              <a:rPr lang="en-US" sz="1200" b="1" dirty="0" err="1" smtClean="0">
                <a:latin typeface="Source Sans Pro Light"/>
                <a:ea typeface="Source Sans Pro Light"/>
                <a:cs typeface="Source Sans Pro Light"/>
                <a:sym typeface="Source Sans Pro Light"/>
              </a:rPr>
              <a:t>mai</a:t>
            </a:r>
            <a:r>
              <a:rPr lang="en-US" sz="1200" b="1" dirty="0" smtClean="0">
                <a:latin typeface="Source Sans Pro Light"/>
                <a:ea typeface="Source Sans Pro Light"/>
                <a:cs typeface="Source Sans Pro Light"/>
                <a:sym typeface="Source Sans Pro Light"/>
              </a:rPr>
              <a:t>”)</a:t>
            </a:r>
            <a:br>
              <a:rPr lang="en-US" sz="1200" b="1" dirty="0" smtClean="0">
                <a:latin typeface="Source Sans Pro Light"/>
                <a:ea typeface="Source Sans Pro Light"/>
                <a:cs typeface="Source Sans Pro Light"/>
                <a:sym typeface="Source Sans Pro Light"/>
              </a:rPr>
            </a:br>
            <a:r>
              <a:rPr lang="en-US" sz="1200" b="1" dirty="0" smtClean="0">
                <a:latin typeface="Source Sans Pro Light"/>
                <a:ea typeface="Source Sans Pro Light"/>
                <a:cs typeface="Source Sans Pro Light"/>
                <a:sym typeface="Source Sans Pro Light"/>
              </a:rPr>
              <a:t>par(“mar”)</a:t>
            </a:r>
            <a:endParaRPr lang="en-US" sz="1200" dirty="0">
              <a:latin typeface="Source Sans Pro Semibold"/>
              <a:ea typeface="Source Sans Pro Semibold"/>
              <a:cs typeface="Source Sans Pro Semibold"/>
              <a:sym typeface="Source Sans Pro Semibold"/>
            </a:endParaRPr>
          </a:p>
          <a:p>
            <a:pPr lvl="0" algn="l">
              <a:lnSpc>
                <a:spcPct val="90000"/>
              </a:lnSpc>
              <a:spcBef>
                <a:spcPts val="1000"/>
              </a:spcBef>
              <a:buClr>
                <a:srgbClr val="F39019"/>
              </a:buClr>
              <a:defRPr sz="1800"/>
            </a:pPr>
            <a:r>
              <a:rPr lang="en-US" sz="1200" dirty="0" smtClean="0">
                <a:latin typeface="Source Sans Pro Light"/>
                <a:ea typeface="Source Sans Pro Light"/>
                <a:cs typeface="Source Sans Pro Light"/>
                <a:sym typeface="Source Sans Pro Light"/>
              </a:rPr>
              <a:t>Margins </a:t>
            </a:r>
            <a:r>
              <a:rPr lang="en-US" sz="1200" dirty="0">
                <a:latin typeface="Source Sans Pro Light"/>
                <a:ea typeface="Source Sans Pro Light"/>
                <a:cs typeface="Source Sans Pro Light"/>
                <a:sym typeface="Source Sans Pro Light"/>
              </a:rPr>
              <a:t>provide you space for your axes, axis, labels, and titles</a:t>
            </a:r>
            <a:r>
              <a:rPr lang="en-US" sz="1200" dirty="0" smtClean="0">
                <a:latin typeface="Source Sans Pro Light"/>
                <a:ea typeface="Source Sans Pro Light"/>
                <a:cs typeface="Source Sans Pro Light"/>
                <a:sym typeface="Source Sans Pro Light"/>
              </a:rPr>
              <a:t>.</a:t>
            </a:r>
            <a:endParaRPr lang="en-US" sz="1200" dirty="0" smtClean="0">
              <a:latin typeface="Source Sans Pro Semibold"/>
              <a:ea typeface="Source Sans Pro Semibold"/>
              <a:cs typeface="Source Sans Pro Semibold"/>
              <a:sym typeface="Source Sans Pro Semibold"/>
            </a:endParaRPr>
          </a:p>
          <a:p>
            <a:pPr lvl="0" algn="l">
              <a:lnSpc>
                <a:spcPct val="90000"/>
              </a:lnSpc>
              <a:spcBef>
                <a:spcPts val="1000"/>
              </a:spcBef>
              <a:buClr>
                <a:srgbClr val="F39019"/>
              </a:buClr>
              <a:defRPr sz="1800"/>
            </a:pPr>
            <a:r>
              <a:rPr lang="en-US" sz="1200" dirty="0" smtClean="0">
                <a:latin typeface="Source Sans Pro Light"/>
                <a:ea typeface="Source Sans Pro Light"/>
                <a:cs typeface="Source Sans Pro Light"/>
                <a:sym typeface="Source Sans Pro Light"/>
              </a:rPr>
              <a:t>Use </a:t>
            </a:r>
            <a:r>
              <a:rPr lang="en-US" sz="1200" b="1" dirty="0">
                <a:latin typeface="Source Sans Pro Light"/>
                <a:ea typeface="Source Sans Pro Light"/>
                <a:cs typeface="Source Sans Pro Light"/>
                <a:sym typeface="Source Sans Pro Light"/>
              </a:rPr>
              <a:t>par(“</a:t>
            </a:r>
            <a:r>
              <a:rPr lang="en-US" sz="1200" b="1" dirty="0" err="1">
                <a:latin typeface="Source Sans Pro Light"/>
                <a:ea typeface="Source Sans Pro Light"/>
                <a:cs typeface="Source Sans Pro Light"/>
                <a:sym typeface="Source Sans Pro Light"/>
              </a:rPr>
              <a:t>mai</a:t>
            </a:r>
            <a:r>
              <a:rPr lang="en-US" sz="1200" b="1" dirty="0">
                <a:latin typeface="Source Sans Pro Light"/>
                <a:ea typeface="Source Sans Pro Light"/>
                <a:cs typeface="Source Sans Pro Light"/>
                <a:sym typeface="Source Sans Pro Light"/>
              </a:rPr>
              <a:t>”)</a:t>
            </a:r>
            <a:r>
              <a:rPr lang="en-US" sz="1200" dirty="0">
                <a:latin typeface="Source Sans Pro Light"/>
                <a:ea typeface="Source Sans Pro Light"/>
                <a:cs typeface="Source Sans Pro Light"/>
                <a:sym typeface="Source Sans Pro Light"/>
              </a:rPr>
              <a:t> to display the size of the four margins (bottom, left, top, right) in inches while </a:t>
            </a:r>
            <a:r>
              <a:rPr lang="en-US" sz="1200" b="1" dirty="0">
                <a:latin typeface="Source Sans Pro Light"/>
                <a:ea typeface="Source Sans Pro Light"/>
                <a:cs typeface="Source Sans Pro Light"/>
                <a:sym typeface="Source Sans Pro Light"/>
              </a:rPr>
              <a:t>par(“mar”)</a:t>
            </a:r>
            <a:r>
              <a:rPr lang="en-US" sz="1200" dirty="0">
                <a:latin typeface="Source Sans Pro Light"/>
                <a:ea typeface="Source Sans Pro Light"/>
                <a:cs typeface="Source Sans Pro Light"/>
                <a:sym typeface="Source Sans Pro Light"/>
              </a:rPr>
              <a:t> displays the size in lines of text. </a:t>
            </a:r>
          </a:p>
          <a:p>
            <a:pPr lvl="0" algn="l">
              <a:lnSpc>
                <a:spcPct val="90000"/>
              </a:lnSpc>
              <a:spcBef>
                <a:spcPts val="1000"/>
              </a:spcBef>
              <a:buClr>
                <a:srgbClr val="F39019"/>
              </a:buClr>
              <a:defRPr sz="1800"/>
            </a:pPr>
            <a:r>
              <a:rPr lang="en-US" sz="1200" dirty="0">
                <a:latin typeface="Source Sans Pro Light"/>
                <a:ea typeface="Source Sans Pro Light"/>
                <a:cs typeface="Source Sans Pro Light"/>
                <a:sym typeface="Source Sans Pro Light"/>
              </a:rPr>
              <a:t>If your axis labels are getting clipped, you can designate wider margins to the </a:t>
            </a:r>
            <a:r>
              <a:rPr lang="en-US" sz="1200" b="1" dirty="0">
                <a:latin typeface="Source Sans Pro Light"/>
                <a:ea typeface="Source Sans Pro Light"/>
                <a:cs typeface="Source Sans Pro Light"/>
                <a:sym typeface="Source Sans Pro Light"/>
              </a:rPr>
              <a:t>mar</a:t>
            </a:r>
            <a:r>
              <a:rPr lang="en-US" sz="1200" dirty="0">
                <a:latin typeface="Source Sans Pro Light"/>
                <a:ea typeface="Source Sans Pro Light"/>
                <a:cs typeface="Source Sans Pro Light"/>
                <a:sym typeface="Source Sans Pro Light"/>
              </a:rPr>
              <a:t> or </a:t>
            </a:r>
            <a:r>
              <a:rPr lang="en-US" sz="1200" b="1" dirty="0" err="1">
                <a:latin typeface="Source Sans Pro Light"/>
                <a:ea typeface="Source Sans Pro Light"/>
                <a:cs typeface="Source Sans Pro Light"/>
                <a:sym typeface="Source Sans Pro Light"/>
              </a:rPr>
              <a:t>mai</a:t>
            </a:r>
            <a:r>
              <a:rPr lang="en-US" sz="1200" dirty="0">
                <a:latin typeface="Source Sans Pro Light"/>
                <a:ea typeface="Source Sans Pro Light"/>
                <a:cs typeface="Source Sans Pro Light"/>
                <a:sym typeface="Source Sans Pro Light"/>
              </a:rPr>
              <a:t> </a:t>
            </a:r>
            <a:r>
              <a:rPr lang="en-US" sz="1200" dirty="0" smtClean="0">
                <a:latin typeface="Source Sans Pro Light"/>
                <a:ea typeface="Source Sans Pro Light"/>
                <a:cs typeface="Source Sans Pro Light"/>
                <a:sym typeface="Source Sans Pro Light"/>
              </a:rPr>
              <a:t>parameters.</a:t>
            </a:r>
          </a:p>
          <a:p>
            <a:pPr lvl="0" algn="l">
              <a:lnSpc>
                <a:spcPct val="90000"/>
              </a:lnSpc>
              <a:spcBef>
                <a:spcPts val="1000"/>
              </a:spcBef>
              <a:buClr>
                <a:srgbClr val="F39019"/>
              </a:buClr>
              <a:defRPr sz="1800"/>
            </a:pPr>
            <a:r>
              <a:rPr lang="en-US" sz="1200" dirty="0" smtClean="0">
                <a:latin typeface="Source Sans Pro Light"/>
                <a:ea typeface="Source Sans Pro Light"/>
                <a:cs typeface="Source Sans Pro Light"/>
                <a:sym typeface="Source Sans Pro Light"/>
              </a:rPr>
              <a:t>If </a:t>
            </a:r>
            <a:r>
              <a:rPr lang="en-US" sz="1200" dirty="0">
                <a:latin typeface="Source Sans Pro Light"/>
                <a:ea typeface="Source Sans Pro Light"/>
                <a:cs typeface="Source Sans Pro Light"/>
                <a:sym typeface="Source Sans Pro Light"/>
              </a:rPr>
              <a:t>your graph has no axes or titles, you can remove the margins (and maximize the plotting region) with</a:t>
            </a:r>
          </a:p>
          <a:p>
            <a:pPr lvl="0" algn="l">
              <a:lnSpc>
                <a:spcPct val="90000"/>
              </a:lnSpc>
              <a:spcBef>
                <a:spcPts val="1000"/>
              </a:spcBef>
              <a:buClr>
                <a:srgbClr val="F39019"/>
              </a:buClr>
              <a:defRPr sz="1800"/>
            </a:pPr>
            <a:r>
              <a:rPr lang="en-US" sz="1200" b="1" dirty="0" smtClean="0">
                <a:latin typeface="Source Sans Pro Light"/>
                <a:ea typeface="Source Sans Pro Light"/>
                <a:cs typeface="Source Sans Pro Light"/>
                <a:sym typeface="Source Sans Pro Light"/>
              </a:rPr>
              <a:t>par(mar=rep(0,4))</a:t>
            </a:r>
            <a:endParaRPr sz="1200" dirty="0">
              <a:latin typeface="Source Sans Pro Light"/>
              <a:ea typeface="Source Sans Pro Light"/>
              <a:cs typeface="Source Sans Pro Light"/>
              <a:sym typeface="Source Sans Pro Light"/>
            </a:endParaRPr>
          </a:p>
        </p:txBody>
      </p:sp>
      <p:pic>
        <p:nvPicPr>
          <p:cNvPr id="2" name="Picture 1"/>
          <p:cNvPicPr>
            <a:picLocks noChangeAspect="1"/>
          </p:cNvPicPr>
          <p:nvPr/>
        </p:nvPicPr>
        <p:blipFill>
          <a:blip r:embed="rId4"/>
          <a:stretch>
            <a:fillRect/>
          </a:stretch>
        </p:blipFill>
        <p:spPr>
          <a:xfrm>
            <a:off x="2744472" y="1208881"/>
            <a:ext cx="775844" cy="760327"/>
          </a:xfrm>
          <a:prstGeom prst="rect">
            <a:avLst/>
          </a:prstGeom>
        </p:spPr>
      </p:pic>
      <p:sp>
        <p:nvSpPr>
          <p:cNvPr id="21" name="Shape 46"/>
          <p:cNvSpPr/>
          <p:nvPr/>
        </p:nvSpPr>
        <p:spPr>
          <a:xfrm>
            <a:off x="295276" y="5003228"/>
            <a:ext cx="3263901" cy="248842"/>
          </a:xfrm>
          <a:prstGeom prst="roundRect">
            <a:avLst>
              <a:gd name="adj" fmla="val 25876"/>
            </a:avLst>
          </a:prstGeom>
          <a:solidFill>
            <a:srgbClr val="6B8E23"/>
          </a:solidFill>
          <a:ln w="12700">
            <a:miter lim="400000"/>
          </a:ln>
          <a:extLst>
            <a:ext uri="{C572A759-6A51-4108-AA02-DFA0A04FC94B}">
              <ma14:wrappingTextBoxFlag xmlns:ma14="http://schemas.microsoft.com/office/mac/drawingml/2011/main" xmlns="" val="1"/>
            </a:ext>
          </a:extLst>
        </p:spPr>
        <p:txBody>
          <a:bodyPr lIns="0" tIns="0" rIns="0" bIns="0"/>
          <a:lstStyle/>
          <a:p>
            <a:pPr lvl="1" indent="0">
              <a:defRPr sz="1800"/>
            </a:pPr>
            <a:r>
              <a:rPr lang="en-US" sz="1400" dirty="0">
                <a:solidFill>
                  <a:srgbClr val="FFFFFF"/>
                </a:solidFill>
                <a:latin typeface="Source Sans Pro"/>
                <a:ea typeface="Source Sans Pro"/>
                <a:cs typeface="Source Sans Pro"/>
                <a:sym typeface="Source Sans Pro"/>
              </a:rPr>
              <a:t>Device size</a:t>
            </a:r>
            <a:endParaRPr sz="1400" dirty="0">
              <a:solidFill>
                <a:srgbClr val="FFFFFF"/>
              </a:solidFill>
              <a:latin typeface="Source Sans Pro"/>
              <a:ea typeface="Source Sans Pro"/>
              <a:cs typeface="Source Sans Pro"/>
              <a:sym typeface="Source Sans Pro"/>
            </a:endParaRPr>
          </a:p>
        </p:txBody>
      </p:sp>
      <p:sp>
        <p:nvSpPr>
          <p:cNvPr id="23" name="Shape 35"/>
          <p:cNvSpPr/>
          <p:nvPr/>
        </p:nvSpPr>
        <p:spPr>
          <a:xfrm>
            <a:off x="359249" y="5231748"/>
            <a:ext cx="3135956" cy="166199"/>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p>
            <a:pPr lvl="0" algn="l">
              <a:lnSpc>
                <a:spcPct val="90000"/>
              </a:lnSpc>
              <a:spcBef>
                <a:spcPts val="1000"/>
              </a:spcBef>
              <a:buClr>
                <a:srgbClr val="F39019"/>
              </a:buClr>
              <a:defRPr sz="1800"/>
            </a:pPr>
            <a:endParaRPr lang="en-US" sz="1200" dirty="0">
              <a:latin typeface="Source Sans Pro Semibold"/>
              <a:ea typeface="Source Sans Pro Semibold"/>
              <a:cs typeface="Source Sans Pro Semibold"/>
              <a:sym typeface="Source Sans Pro Semibold"/>
            </a:endParaRPr>
          </a:p>
        </p:txBody>
      </p:sp>
      <p:sp>
        <p:nvSpPr>
          <p:cNvPr id="24" name="Shape 35"/>
          <p:cNvSpPr/>
          <p:nvPr/>
        </p:nvSpPr>
        <p:spPr>
          <a:xfrm>
            <a:off x="404937" y="2400613"/>
            <a:ext cx="2958364" cy="2749471"/>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0">
            <a:spAutoFit/>
          </a:bodyPr>
          <a:lstStyle/>
          <a:p>
            <a:pPr lvl="0" algn="l">
              <a:lnSpc>
                <a:spcPct val="90000"/>
              </a:lnSpc>
              <a:spcBef>
                <a:spcPts val="1000"/>
              </a:spcBef>
              <a:buClr>
                <a:srgbClr val="F39019"/>
              </a:buClr>
              <a:defRPr sz="1800"/>
            </a:pPr>
            <a:r>
              <a:rPr lang="en-US" sz="1200" dirty="0" smtClean="0">
                <a:latin typeface="Source Sans Pro Semibold"/>
                <a:ea typeface="Source Sans Pro Semibold"/>
                <a:cs typeface="Source Sans Pro Semibold"/>
                <a:sym typeface="Source Sans Pro Semibold"/>
              </a:rPr>
              <a:t/>
            </a:r>
            <a:br>
              <a:rPr lang="en-US" sz="1200" dirty="0" smtClean="0">
                <a:latin typeface="Source Sans Pro Semibold"/>
                <a:ea typeface="Source Sans Pro Semibold"/>
                <a:cs typeface="Source Sans Pro Semibold"/>
                <a:sym typeface="Source Sans Pro Semibold"/>
              </a:rPr>
            </a:br>
            <a:r>
              <a:rPr lang="en-US" sz="1200" dirty="0" smtClean="0">
                <a:latin typeface="Source Sans Pro Semibold"/>
                <a:ea typeface="Source Sans Pro Semibold"/>
                <a:cs typeface="Source Sans Pro Semibold"/>
                <a:sym typeface="Source Sans Pro Semibold"/>
              </a:rPr>
              <a:t>You </a:t>
            </a:r>
            <a:r>
              <a:rPr lang="en-US" sz="1200" dirty="0">
                <a:latin typeface="Source Sans Pro Semibold"/>
                <a:ea typeface="Source Sans Pro Semibold"/>
                <a:cs typeface="Source Sans Pro Semibold"/>
                <a:sym typeface="Source Sans Pro Semibold"/>
              </a:rPr>
              <a:t>can measure the size of your graph in inches (</a:t>
            </a:r>
            <a:r>
              <a:rPr lang="en-US" sz="1200" b="1" dirty="0">
                <a:latin typeface="Source Sans Pro Semibold"/>
                <a:ea typeface="Source Sans Pro Semibold"/>
                <a:cs typeface="Source Sans Pro Semibold"/>
                <a:sym typeface="Source Sans Pro Semibold"/>
              </a:rPr>
              <a:t>in</a:t>
            </a:r>
            <a:r>
              <a:rPr lang="en-US" sz="1200" dirty="0">
                <a:latin typeface="Source Sans Pro Semibold"/>
                <a:ea typeface="Source Sans Pro Semibold"/>
                <a:cs typeface="Source Sans Pro Semibold"/>
                <a:sym typeface="Source Sans Pro Semibold"/>
              </a:rPr>
              <a:t>), centimeters (</a:t>
            </a:r>
            <a:r>
              <a:rPr lang="en-US" sz="1200" b="1" dirty="0">
                <a:latin typeface="Source Sans Pro Semibold"/>
                <a:ea typeface="Source Sans Pro Semibold"/>
                <a:cs typeface="Source Sans Pro Semibold"/>
                <a:sym typeface="Source Sans Pro Semibold"/>
              </a:rPr>
              <a:t>cm</a:t>
            </a:r>
            <a:r>
              <a:rPr lang="en-US" sz="1200" dirty="0">
                <a:latin typeface="Source Sans Pro Semibold"/>
                <a:ea typeface="Source Sans Pro Semibold"/>
                <a:cs typeface="Source Sans Pro Semibold"/>
                <a:sym typeface="Source Sans Pro Semibold"/>
              </a:rPr>
              <a:t>), or pixels </a:t>
            </a:r>
            <a:r>
              <a:rPr lang="en-US" sz="1200" b="1" dirty="0">
                <a:latin typeface="Source Sans Pro Semibold"/>
                <a:ea typeface="Source Sans Pro Semibold"/>
                <a:cs typeface="Source Sans Pro Semibold"/>
                <a:sym typeface="Source Sans Pro Semibold"/>
              </a:rPr>
              <a:t>(</a:t>
            </a:r>
            <a:r>
              <a:rPr lang="en-US" sz="1200" b="1" dirty="0" err="1">
                <a:latin typeface="Source Sans Pro Semibold"/>
                <a:ea typeface="Source Sans Pro Semibold"/>
                <a:cs typeface="Source Sans Pro Semibold"/>
                <a:sym typeface="Source Sans Pro Semibold"/>
              </a:rPr>
              <a:t>px</a:t>
            </a:r>
            <a:r>
              <a:rPr lang="en-US" sz="1200" b="1" dirty="0">
                <a:latin typeface="Source Sans Pro Semibold"/>
                <a:ea typeface="Source Sans Pro Semibold"/>
                <a:cs typeface="Source Sans Pro Semibold"/>
                <a:sym typeface="Source Sans Pro Semibold"/>
              </a:rPr>
              <a:t>).</a:t>
            </a:r>
            <a:r>
              <a:rPr lang="en-US" sz="1200" dirty="0">
                <a:latin typeface="Source Sans Pro Semibold"/>
                <a:ea typeface="Source Sans Pro Semibold"/>
                <a:cs typeface="Source Sans Pro Semibold"/>
                <a:sym typeface="Source Sans Pro Semibold"/>
              </a:rPr>
              <a:t> For graphs on your screen and graphs in bmp, tiff, gif, or jpeg formats, measurements in inches or centimeters should not be taken </a:t>
            </a:r>
            <a:r>
              <a:rPr lang="en-US" sz="1200" dirty="0" smtClean="0">
                <a:latin typeface="Source Sans Pro Semibold"/>
                <a:ea typeface="Source Sans Pro Semibold"/>
                <a:cs typeface="Source Sans Pro Semibold"/>
                <a:sym typeface="Source Sans Pro Semibold"/>
              </a:rPr>
              <a:t>literally.</a:t>
            </a:r>
            <a:endParaRPr lang="en-US" sz="1200" dirty="0">
              <a:latin typeface="Source Sans Pro Semibold"/>
              <a:ea typeface="Source Sans Pro Semibold"/>
              <a:cs typeface="Source Sans Pro Semibold"/>
              <a:sym typeface="Source Sans Pro Semibold"/>
            </a:endParaRPr>
          </a:p>
          <a:p>
            <a:pPr lvl="0" algn="l">
              <a:lnSpc>
                <a:spcPct val="90000"/>
              </a:lnSpc>
              <a:spcBef>
                <a:spcPts val="1000"/>
              </a:spcBef>
              <a:buClr>
                <a:srgbClr val="F39019"/>
              </a:buClr>
              <a:defRPr sz="1800"/>
            </a:pPr>
            <a:r>
              <a:rPr lang="en-US" sz="1200" dirty="0" smtClean="0">
                <a:latin typeface="Source Sans Pro Semibold"/>
                <a:ea typeface="Source Sans Pro Semibold"/>
                <a:cs typeface="Source Sans Pro Semibold"/>
                <a:sym typeface="Source Sans Pro Semibold"/>
              </a:rPr>
              <a:t>All </a:t>
            </a:r>
            <a:r>
              <a:rPr lang="en-US" sz="1200" dirty="0">
                <a:latin typeface="Source Sans Pro Semibold"/>
                <a:ea typeface="Source Sans Pro Semibold"/>
                <a:cs typeface="Source Sans Pro Semibold"/>
                <a:sym typeface="Source Sans Pro Semibold"/>
              </a:rPr>
              <a:t>functions that open a device for graphics will have </a:t>
            </a:r>
            <a:r>
              <a:rPr lang="en-US" sz="1200" b="1" dirty="0">
                <a:latin typeface="Source Sans Pro Semibold"/>
                <a:ea typeface="Source Sans Pro Semibold"/>
                <a:cs typeface="Source Sans Pro Semibold"/>
                <a:sym typeface="Source Sans Pro Semibold"/>
              </a:rPr>
              <a:t>height</a:t>
            </a:r>
            <a:r>
              <a:rPr lang="en-US" sz="1200" dirty="0">
                <a:latin typeface="Source Sans Pro Semibold"/>
                <a:ea typeface="Source Sans Pro Semibold"/>
                <a:cs typeface="Source Sans Pro Semibold"/>
                <a:sym typeface="Source Sans Pro Semibold"/>
              </a:rPr>
              <a:t> and </a:t>
            </a:r>
            <a:r>
              <a:rPr lang="en-US" sz="1200" b="1" dirty="0">
                <a:latin typeface="Source Sans Pro Semibold"/>
                <a:ea typeface="Source Sans Pro Semibold"/>
                <a:cs typeface="Source Sans Pro Semibold"/>
                <a:sym typeface="Source Sans Pro Semibold"/>
              </a:rPr>
              <a:t>width</a:t>
            </a:r>
            <a:r>
              <a:rPr lang="en-US" sz="1200" dirty="0">
                <a:latin typeface="Source Sans Pro Semibold"/>
                <a:ea typeface="Source Sans Pro Semibold"/>
                <a:cs typeface="Source Sans Pro Semibold"/>
                <a:sym typeface="Source Sans Pro Semibold"/>
              </a:rPr>
              <a:t> </a:t>
            </a:r>
            <a:r>
              <a:rPr lang="en-US" sz="1200" dirty="0" smtClean="0">
                <a:latin typeface="Source Sans Pro Semibold"/>
                <a:ea typeface="Source Sans Pro Semibold"/>
                <a:cs typeface="Source Sans Pro Semibold"/>
                <a:sym typeface="Source Sans Pro Semibold"/>
              </a:rPr>
              <a:t>arguments to control the size of the graph and a </a:t>
            </a:r>
            <a:r>
              <a:rPr lang="en-US" sz="1200" b="1" dirty="0" err="1" smtClean="0">
                <a:latin typeface="Source Sans Pro Semibold"/>
                <a:ea typeface="Source Sans Pro Semibold"/>
                <a:cs typeface="Source Sans Pro Semibold"/>
                <a:sym typeface="Source Sans Pro Semibold"/>
              </a:rPr>
              <a:t>pointsize</a:t>
            </a:r>
            <a:r>
              <a:rPr lang="en-US" sz="1200" dirty="0" smtClean="0">
                <a:latin typeface="Source Sans Pro Semibold"/>
                <a:ea typeface="Source Sans Pro Semibold"/>
                <a:cs typeface="Source Sans Pro Semibold"/>
                <a:sym typeface="Source Sans Pro Semibold"/>
              </a:rPr>
              <a:t> argument to control the relative font size. In </a:t>
            </a:r>
            <a:r>
              <a:rPr lang="en-US" sz="1200" b="1" dirty="0" err="1">
                <a:latin typeface="Source Sans Pro Semibold"/>
                <a:ea typeface="Source Sans Pro Semibold"/>
                <a:cs typeface="Source Sans Pro Semibold"/>
                <a:sym typeface="Source Sans Pro Semibold"/>
              </a:rPr>
              <a:t>knitr</a:t>
            </a:r>
            <a:r>
              <a:rPr lang="en-US" sz="1200" dirty="0">
                <a:latin typeface="Source Sans Pro Semibold"/>
                <a:ea typeface="Source Sans Pro Semibold"/>
                <a:cs typeface="Source Sans Pro Semibold"/>
                <a:sym typeface="Source Sans Pro Semibold"/>
              </a:rPr>
              <a:t>, you control the size of the graph with the chunk options, </a:t>
            </a:r>
            <a:r>
              <a:rPr lang="en-US" sz="1200" b="1" dirty="0" err="1">
                <a:latin typeface="Source Sans Pro Semibold"/>
                <a:ea typeface="Source Sans Pro Semibold"/>
                <a:cs typeface="Source Sans Pro Semibold"/>
                <a:sym typeface="Source Sans Pro Semibold"/>
              </a:rPr>
              <a:t>fig.width</a:t>
            </a:r>
            <a:r>
              <a:rPr lang="en-US" sz="1200" dirty="0">
                <a:latin typeface="Source Sans Pro Semibold"/>
                <a:ea typeface="Source Sans Pro Semibold"/>
                <a:cs typeface="Source Sans Pro Semibold"/>
                <a:sym typeface="Source Sans Pro Semibold"/>
              </a:rPr>
              <a:t> and </a:t>
            </a:r>
            <a:r>
              <a:rPr lang="en-US" sz="1200" b="1" dirty="0" err="1">
                <a:latin typeface="Source Sans Pro Semibold"/>
                <a:ea typeface="Source Sans Pro Semibold"/>
                <a:cs typeface="Source Sans Pro Semibold"/>
                <a:sym typeface="Source Sans Pro Semibold"/>
              </a:rPr>
              <a:t>fig.height</a:t>
            </a:r>
            <a:r>
              <a:rPr lang="en-US" sz="1200" dirty="0" smtClean="0">
                <a:latin typeface="Source Sans Pro Semibold"/>
                <a:ea typeface="Source Sans Pro Semibold"/>
                <a:cs typeface="Source Sans Pro Semibold"/>
                <a:sym typeface="Source Sans Pro Semibold"/>
              </a:rPr>
              <a:t>.</a:t>
            </a:r>
          </a:p>
          <a:p>
            <a:pPr lvl="0" algn="l">
              <a:lnSpc>
                <a:spcPct val="90000"/>
              </a:lnSpc>
              <a:spcBef>
                <a:spcPts val="1000"/>
              </a:spcBef>
              <a:buClr>
                <a:srgbClr val="F39019"/>
              </a:buClr>
              <a:defRPr sz="1800"/>
            </a:pPr>
            <a:endParaRPr lang="en-US" sz="1200" dirty="0">
              <a:latin typeface="Source Sans Pro Semibold"/>
              <a:ea typeface="Source Sans Pro Semibold"/>
              <a:cs typeface="Source Sans Pro Semibold"/>
              <a:sym typeface="Source Sans Pro Semibold"/>
            </a:endParaRPr>
          </a:p>
        </p:txBody>
      </p:sp>
      <p:pic>
        <p:nvPicPr>
          <p:cNvPr id="4" name="Picture 3"/>
          <p:cNvPicPr>
            <a:picLocks noChangeAspect="1"/>
          </p:cNvPicPr>
          <p:nvPr/>
        </p:nvPicPr>
        <p:blipFill>
          <a:blip r:embed="rId5"/>
          <a:stretch>
            <a:fillRect/>
          </a:stretch>
        </p:blipFill>
        <p:spPr>
          <a:xfrm>
            <a:off x="7102876" y="3946774"/>
            <a:ext cx="6401129" cy="6401129"/>
          </a:xfrm>
          <a:prstGeom prst="rect">
            <a:avLst/>
          </a:prstGeom>
        </p:spPr>
      </p:pic>
      <p:sp>
        <p:nvSpPr>
          <p:cNvPr id="25" name="Shape 35"/>
          <p:cNvSpPr/>
          <p:nvPr/>
        </p:nvSpPr>
        <p:spPr>
          <a:xfrm>
            <a:off x="7252028" y="620563"/>
            <a:ext cx="3135956" cy="3414268"/>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p>
            <a:pPr lvl="0" algn="l">
              <a:lnSpc>
                <a:spcPct val="90000"/>
              </a:lnSpc>
              <a:spcBef>
                <a:spcPts val="1000"/>
              </a:spcBef>
              <a:buClr>
                <a:srgbClr val="F39019"/>
              </a:buClr>
              <a:defRPr sz="1800"/>
            </a:pPr>
            <a:r>
              <a:rPr lang="en-US" sz="1200" dirty="0" smtClean="0">
                <a:latin typeface="Source Sans Pro Light"/>
                <a:ea typeface="Source Sans Pro Light"/>
                <a:cs typeface="Source Sans Pro Light"/>
                <a:sym typeface="Source Sans Pro Light"/>
              </a:rPr>
              <a:t/>
            </a:r>
            <a:br>
              <a:rPr lang="en-US" sz="1200" dirty="0" smtClean="0">
                <a:latin typeface="Source Sans Pro Light"/>
                <a:ea typeface="Source Sans Pro Light"/>
                <a:cs typeface="Source Sans Pro Light"/>
                <a:sym typeface="Source Sans Pro Light"/>
              </a:rPr>
            </a:br>
            <a:r>
              <a:rPr lang="en-US" sz="1200" dirty="0" smtClean="0">
                <a:latin typeface="Source Sans Pro Light"/>
                <a:ea typeface="Source Sans Pro Light"/>
                <a:cs typeface="Source Sans Pro Light"/>
                <a:sym typeface="Source Sans Pro Light"/>
              </a:rPr>
              <a:t>For many applications, you need to be able to translate user coordinates to pixels.</a:t>
            </a:r>
          </a:p>
          <a:p>
            <a:pPr lvl="0" algn="l">
              <a:lnSpc>
                <a:spcPct val="90000"/>
              </a:lnSpc>
              <a:spcBef>
                <a:spcPts val="1000"/>
              </a:spcBef>
              <a:buClr>
                <a:srgbClr val="F39019"/>
              </a:buClr>
              <a:defRPr sz="1800"/>
            </a:pPr>
            <a:r>
              <a:rPr lang="en-US" sz="1200" b="1" dirty="0" smtClean="0">
                <a:latin typeface="Source Sans Pro Light"/>
                <a:ea typeface="Source Sans Pro Light"/>
                <a:cs typeface="Source Sans Pro Light"/>
                <a:sym typeface="Source Sans Pro Light"/>
              </a:rPr>
              <a:t># Range in user coordinates</a:t>
            </a:r>
            <a:br>
              <a:rPr lang="en-US" sz="1200" b="1" dirty="0" smtClean="0">
                <a:latin typeface="Source Sans Pro Light"/>
                <a:ea typeface="Source Sans Pro Light"/>
                <a:cs typeface="Source Sans Pro Light"/>
                <a:sym typeface="Source Sans Pro Light"/>
              </a:rPr>
            </a:br>
            <a:r>
              <a:rPr lang="en-US" sz="1200" b="1" dirty="0" err="1" smtClean="0">
                <a:latin typeface="Source Sans Pro Light"/>
                <a:ea typeface="Source Sans Pro Light"/>
                <a:cs typeface="Source Sans Pro Light"/>
                <a:sym typeface="Source Sans Pro Light"/>
              </a:rPr>
              <a:t>x.range</a:t>
            </a:r>
            <a:r>
              <a:rPr lang="en-US" sz="1200" b="1" dirty="0" smtClean="0">
                <a:latin typeface="Source Sans Pro Light"/>
                <a:ea typeface="Source Sans Pro Light"/>
                <a:cs typeface="Source Sans Pro Light"/>
                <a:sym typeface="Source Sans Pro Light"/>
              </a:rPr>
              <a:t> &lt;- </a:t>
            </a:r>
            <a:r>
              <a:rPr lang="en-US" sz="1200" b="1" dirty="0">
                <a:latin typeface="Source Sans Pro Light"/>
                <a:ea typeface="Source Sans Pro Light"/>
                <a:cs typeface="Source Sans Pro Light"/>
                <a:sym typeface="Source Sans Pro Light"/>
              </a:rPr>
              <a:t>par</a:t>
            </a:r>
            <a:r>
              <a:rPr lang="en-US" sz="1200" b="1" dirty="0" smtClean="0">
                <a:latin typeface="Source Sans Pro Light"/>
                <a:ea typeface="Source Sans Pro Light"/>
                <a:cs typeface="Source Sans Pro Light"/>
                <a:sym typeface="Source Sans Pro Light"/>
              </a:rPr>
              <a:t>(“</a:t>
            </a:r>
            <a:r>
              <a:rPr lang="en-US" sz="1200" b="1" dirty="0" err="1" smtClean="0">
                <a:latin typeface="Source Sans Pro Light"/>
                <a:ea typeface="Source Sans Pro Light"/>
                <a:cs typeface="Source Sans Pro Light"/>
                <a:sym typeface="Source Sans Pro Light"/>
              </a:rPr>
              <a:t>usr</a:t>
            </a:r>
            <a:r>
              <a:rPr lang="en-US" sz="1200" b="1" dirty="0" smtClean="0">
                <a:latin typeface="Source Sans Pro Light"/>
                <a:ea typeface="Source Sans Pro Light"/>
                <a:cs typeface="Source Sans Pro Light"/>
                <a:sym typeface="Source Sans Pro Light"/>
              </a:rPr>
              <a:t>”)[</a:t>
            </a:r>
            <a:r>
              <a:rPr lang="en-US" sz="1200" b="1" dirty="0">
                <a:latin typeface="Source Sans Pro Light"/>
                <a:ea typeface="Source Sans Pro Light"/>
                <a:cs typeface="Source Sans Pro Light"/>
                <a:sym typeface="Source Sans Pro Light"/>
              </a:rPr>
              <a:t>2] – par</a:t>
            </a:r>
            <a:r>
              <a:rPr lang="en-US" sz="1200" b="1" dirty="0" smtClean="0">
                <a:latin typeface="Source Sans Pro Light"/>
                <a:ea typeface="Source Sans Pro Light"/>
                <a:cs typeface="Source Sans Pro Light"/>
                <a:sym typeface="Source Sans Pro Light"/>
              </a:rPr>
              <a:t>(“</a:t>
            </a:r>
            <a:r>
              <a:rPr lang="en-US" sz="1200" b="1" dirty="0" err="1" smtClean="0">
                <a:latin typeface="Source Sans Pro Light"/>
                <a:ea typeface="Source Sans Pro Light"/>
                <a:cs typeface="Source Sans Pro Light"/>
                <a:sym typeface="Source Sans Pro Light"/>
              </a:rPr>
              <a:t>usr</a:t>
            </a:r>
            <a:r>
              <a:rPr lang="en-US" sz="1200" b="1" dirty="0" smtClean="0">
                <a:latin typeface="Source Sans Pro Light"/>
                <a:ea typeface="Source Sans Pro Light"/>
                <a:cs typeface="Source Sans Pro Light"/>
                <a:sym typeface="Source Sans Pro Light"/>
              </a:rPr>
              <a:t>”)[</a:t>
            </a:r>
            <a:r>
              <a:rPr lang="en-US" sz="1200" b="1" dirty="0">
                <a:latin typeface="Source Sans Pro Light"/>
                <a:ea typeface="Source Sans Pro Light"/>
                <a:cs typeface="Source Sans Pro Light"/>
                <a:sym typeface="Source Sans Pro Light"/>
              </a:rPr>
              <a:t>1</a:t>
            </a:r>
            <a:r>
              <a:rPr lang="en-US" sz="1200" b="1" dirty="0" smtClean="0">
                <a:latin typeface="Source Sans Pro Light"/>
                <a:ea typeface="Source Sans Pro Light"/>
                <a:cs typeface="Source Sans Pro Light"/>
                <a:sym typeface="Source Sans Pro Light"/>
              </a:rPr>
              <a:t>]</a:t>
            </a:r>
            <a:br>
              <a:rPr lang="en-US" sz="1200" b="1" dirty="0" smtClean="0">
                <a:latin typeface="Source Sans Pro Light"/>
                <a:ea typeface="Source Sans Pro Light"/>
                <a:cs typeface="Source Sans Pro Light"/>
                <a:sym typeface="Source Sans Pro Light"/>
              </a:rPr>
            </a:br>
            <a:r>
              <a:rPr lang="en-US" sz="1200" b="1" dirty="0" err="1" smtClean="0">
                <a:latin typeface="Source Sans Pro Light"/>
                <a:ea typeface="Source Sans Pro Light"/>
                <a:cs typeface="Source Sans Pro Light"/>
                <a:sym typeface="Source Sans Pro Light"/>
              </a:rPr>
              <a:t>y.range</a:t>
            </a:r>
            <a:r>
              <a:rPr lang="en-US" sz="1200" b="1" dirty="0" smtClean="0">
                <a:latin typeface="Source Sans Pro Light"/>
                <a:ea typeface="Source Sans Pro Light"/>
                <a:cs typeface="Source Sans Pro Light"/>
                <a:sym typeface="Source Sans Pro Light"/>
              </a:rPr>
              <a:t> &lt;- </a:t>
            </a:r>
            <a:r>
              <a:rPr lang="en-US" sz="1200" b="1" dirty="0">
                <a:latin typeface="Source Sans Pro Light"/>
                <a:ea typeface="Source Sans Pro Light"/>
                <a:cs typeface="Source Sans Pro Light"/>
                <a:sym typeface="Source Sans Pro Light"/>
              </a:rPr>
              <a:t>par</a:t>
            </a:r>
            <a:r>
              <a:rPr lang="en-US" sz="1200" b="1" dirty="0" smtClean="0">
                <a:latin typeface="Source Sans Pro Light"/>
                <a:ea typeface="Source Sans Pro Light"/>
                <a:cs typeface="Source Sans Pro Light"/>
                <a:sym typeface="Source Sans Pro Light"/>
              </a:rPr>
              <a:t>(“</a:t>
            </a:r>
            <a:r>
              <a:rPr lang="en-US" sz="1200" b="1" dirty="0" err="1" smtClean="0">
                <a:latin typeface="Source Sans Pro Light"/>
                <a:ea typeface="Source Sans Pro Light"/>
                <a:cs typeface="Source Sans Pro Light"/>
                <a:sym typeface="Source Sans Pro Light"/>
              </a:rPr>
              <a:t>usr</a:t>
            </a:r>
            <a:r>
              <a:rPr lang="en-US" sz="1200" b="1" dirty="0" smtClean="0">
                <a:latin typeface="Source Sans Pro Light"/>
                <a:ea typeface="Source Sans Pro Light"/>
                <a:cs typeface="Source Sans Pro Light"/>
                <a:sym typeface="Source Sans Pro Light"/>
              </a:rPr>
              <a:t>”)[4] </a:t>
            </a:r>
            <a:r>
              <a:rPr lang="en-US" sz="1200" b="1" dirty="0">
                <a:latin typeface="Source Sans Pro Light"/>
                <a:ea typeface="Source Sans Pro Light"/>
                <a:cs typeface="Source Sans Pro Light"/>
                <a:sym typeface="Source Sans Pro Light"/>
              </a:rPr>
              <a:t>– par</a:t>
            </a:r>
            <a:r>
              <a:rPr lang="en-US" sz="1200" b="1" dirty="0" smtClean="0">
                <a:latin typeface="Source Sans Pro Light"/>
                <a:ea typeface="Source Sans Pro Light"/>
                <a:cs typeface="Source Sans Pro Light"/>
                <a:sym typeface="Source Sans Pro Light"/>
              </a:rPr>
              <a:t>(“</a:t>
            </a:r>
            <a:r>
              <a:rPr lang="en-US" sz="1200" b="1" dirty="0" err="1" smtClean="0">
                <a:latin typeface="Source Sans Pro Light"/>
                <a:ea typeface="Source Sans Pro Light"/>
                <a:cs typeface="Source Sans Pro Light"/>
                <a:sym typeface="Source Sans Pro Light"/>
              </a:rPr>
              <a:t>usr</a:t>
            </a:r>
            <a:r>
              <a:rPr lang="en-US" sz="1200" b="1" dirty="0" smtClean="0">
                <a:latin typeface="Source Sans Pro Light"/>
                <a:ea typeface="Source Sans Pro Light"/>
                <a:cs typeface="Source Sans Pro Light"/>
                <a:sym typeface="Source Sans Pro Light"/>
              </a:rPr>
              <a:t>”)[3]</a:t>
            </a:r>
            <a:br>
              <a:rPr lang="en-US" sz="1200" b="1" dirty="0" smtClean="0">
                <a:latin typeface="Source Sans Pro Light"/>
                <a:ea typeface="Source Sans Pro Light"/>
                <a:cs typeface="Source Sans Pro Light"/>
                <a:sym typeface="Source Sans Pro Light"/>
              </a:rPr>
            </a:br>
            <a:r>
              <a:rPr lang="en-US" sz="1200" b="1" dirty="0" smtClean="0">
                <a:latin typeface="Source Sans Pro Light"/>
                <a:ea typeface="Source Sans Pro Light"/>
                <a:cs typeface="Source Sans Pro Light"/>
                <a:sym typeface="Source Sans Pro Light"/>
              </a:rPr>
              <a:t/>
            </a:r>
            <a:br>
              <a:rPr lang="en-US" sz="1200" b="1" dirty="0" smtClean="0">
                <a:latin typeface="Source Sans Pro Light"/>
                <a:ea typeface="Source Sans Pro Light"/>
                <a:cs typeface="Source Sans Pro Light"/>
                <a:sym typeface="Source Sans Pro Light"/>
              </a:rPr>
            </a:br>
            <a:r>
              <a:rPr lang="en-US" sz="1200" b="1" dirty="0" smtClean="0">
                <a:latin typeface="Source Sans Pro Light"/>
                <a:ea typeface="Source Sans Pro Light"/>
                <a:cs typeface="Source Sans Pro Light"/>
                <a:sym typeface="Source Sans Pro Light"/>
              </a:rPr>
              <a:t># Percentage used by plotting region</a:t>
            </a:r>
            <a:br>
              <a:rPr lang="en-US" sz="1200" b="1" dirty="0" smtClean="0">
                <a:latin typeface="Source Sans Pro Light"/>
                <a:ea typeface="Source Sans Pro Light"/>
                <a:cs typeface="Source Sans Pro Light"/>
                <a:sym typeface="Source Sans Pro Light"/>
              </a:rPr>
            </a:br>
            <a:r>
              <a:rPr lang="en-US" sz="1200" b="1" dirty="0" smtClean="0">
                <a:latin typeface="Source Sans Pro Light"/>
                <a:ea typeface="Source Sans Pro Light"/>
                <a:cs typeface="Source Sans Pro Light"/>
                <a:sym typeface="Source Sans Pro Light"/>
              </a:rPr>
              <a:t>x.pct &lt;- par(“</a:t>
            </a:r>
            <a:r>
              <a:rPr lang="en-US" sz="1200" b="1" dirty="0" err="1" smtClean="0">
                <a:latin typeface="Source Sans Pro Light"/>
                <a:ea typeface="Source Sans Pro Light"/>
                <a:cs typeface="Source Sans Pro Light"/>
                <a:sym typeface="Source Sans Pro Light"/>
              </a:rPr>
              <a:t>plt</a:t>
            </a:r>
            <a:r>
              <a:rPr lang="en-US" sz="1200" b="1" dirty="0" smtClean="0">
                <a:latin typeface="Source Sans Pro Light"/>
                <a:ea typeface="Source Sans Pro Light"/>
                <a:cs typeface="Source Sans Pro Light"/>
                <a:sym typeface="Source Sans Pro Light"/>
              </a:rPr>
              <a:t>”)[2] – par(“</a:t>
            </a:r>
            <a:r>
              <a:rPr lang="en-US" sz="1200" b="1" dirty="0" err="1" smtClean="0">
                <a:latin typeface="Source Sans Pro Light"/>
                <a:ea typeface="Source Sans Pro Light"/>
                <a:cs typeface="Source Sans Pro Light"/>
                <a:sym typeface="Source Sans Pro Light"/>
              </a:rPr>
              <a:t>plt</a:t>
            </a:r>
            <a:r>
              <a:rPr lang="en-US" sz="1200" b="1" dirty="0" smtClean="0">
                <a:latin typeface="Source Sans Pro Light"/>
                <a:ea typeface="Source Sans Pro Light"/>
                <a:cs typeface="Source Sans Pro Light"/>
                <a:sym typeface="Source Sans Pro Light"/>
              </a:rPr>
              <a:t>”)[1]</a:t>
            </a:r>
            <a:br>
              <a:rPr lang="en-US" sz="1200" b="1" dirty="0" smtClean="0">
                <a:latin typeface="Source Sans Pro Light"/>
                <a:ea typeface="Source Sans Pro Light"/>
                <a:cs typeface="Source Sans Pro Light"/>
                <a:sym typeface="Source Sans Pro Light"/>
              </a:rPr>
            </a:br>
            <a:r>
              <a:rPr lang="en-US" sz="1200" b="1" dirty="0" smtClean="0">
                <a:latin typeface="Source Sans Pro Light"/>
                <a:ea typeface="Source Sans Pro Light"/>
                <a:cs typeface="Source Sans Pro Light"/>
                <a:sym typeface="Source Sans Pro Light"/>
              </a:rPr>
              <a:t>y.pct </a:t>
            </a:r>
            <a:r>
              <a:rPr lang="en-US" sz="1200" b="1" dirty="0">
                <a:latin typeface="Source Sans Pro Light"/>
                <a:ea typeface="Source Sans Pro Light"/>
                <a:cs typeface="Source Sans Pro Light"/>
                <a:sym typeface="Source Sans Pro Light"/>
              </a:rPr>
              <a:t>&lt;- par(“</a:t>
            </a:r>
            <a:r>
              <a:rPr lang="en-US" sz="1200" b="1" dirty="0" err="1">
                <a:latin typeface="Source Sans Pro Light"/>
                <a:ea typeface="Source Sans Pro Light"/>
                <a:cs typeface="Source Sans Pro Light"/>
                <a:sym typeface="Source Sans Pro Light"/>
              </a:rPr>
              <a:t>plt</a:t>
            </a:r>
            <a:r>
              <a:rPr lang="en-US" sz="1200" b="1" dirty="0" smtClean="0">
                <a:latin typeface="Source Sans Pro Light"/>
                <a:ea typeface="Source Sans Pro Light"/>
                <a:cs typeface="Source Sans Pro Light"/>
                <a:sym typeface="Source Sans Pro Light"/>
              </a:rPr>
              <a:t>”)[4] </a:t>
            </a:r>
            <a:r>
              <a:rPr lang="en-US" sz="1200" b="1" dirty="0">
                <a:latin typeface="Source Sans Pro Light"/>
                <a:ea typeface="Source Sans Pro Light"/>
                <a:cs typeface="Source Sans Pro Light"/>
                <a:sym typeface="Source Sans Pro Light"/>
              </a:rPr>
              <a:t>– par(“</a:t>
            </a:r>
            <a:r>
              <a:rPr lang="en-US" sz="1200" b="1" dirty="0" err="1">
                <a:latin typeface="Source Sans Pro Light"/>
                <a:ea typeface="Source Sans Pro Light"/>
                <a:cs typeface="Source Sans Pro Light"/>
                <a:sym typeface="Source Sans Pro Light"/>
              </a:rPr>
              <a:t>plt</a:t>
            </a:r>
            <a:r>
              <a:rPr lang="en-US" sz="1200" b="1" dirty="0" smtClean="0">
                <a:latin typeface="Source Sans Pro Light"/>
                <a:ea typeface="Source Sans Pro Light"/>
                <a:cs typeface="Source Sans Pro Light"/>
                <a:sym typeface="Source Sans Pro Light"/>
              </a:rPr>
              <a:t>”)[3]</a:t>
            </a:r>
            <a:br>
              <a:rPr lang="en-US" sz="1200" b="1" dirty="0" smtClean="0">
                <a:latin typeface="Source Sans Pro Light"/>
                <a:ea typeface="Source Sans Pro Light"/>
                <a:cs typeface="Source Sans Pro Light"/>
                <a:sym typeface="Source Sans Pro Light"/>
              </a:rPr>
            </a:br>
            <a:r>
              <a:rPr lang="en-US" sz="1200" b="1" dirty="0" smtClean="0">
                <a:latin typeface="Source Sans Pro Light"/>
                <a:ea typeface="Source Sans Pro Light"/>
                <a:cs typeface="Source Sans Pro Light"/>
                <a:sym typeface="Source Sans Pro Light"/>
              </a:rPr>
              <a:t/>
            </a:r>
            <a:br>
              <a:rPr lang="en-US" sz="1200" b="1" dirty="0" smtClean="0">
                <a:latin typeface="Source Sans Pro Light"/>
                <a:ea typeface="Source Sans Pro Light"/>
                <a:cs typeface="Source Sans Pro Light"/>
                <a:sym typeface="Source Sans Pro Light"/>
              </a:rPr>
            </a:br>
            <a:r>
              <a:rPr lang="en-US" sz="1200" b="1" dirty="0" smtClean="0">
                <a:latin typeface="Source Sans Pro Light"/>
                <a:ea typeface="Source Sans Pro Light"/>
                <a:cs typeface="Source Sans Pro Light"/>
                <a:sym typeface="Source Sans Pro Light"/>
              </a:rPr>
              <a:t># Number of pixels in plotting region</a:t>
            </a:r>
            <a:br>
              <a:rPr lang="en-US" sz="1200" b="1" dirty="0" smtClean="0">
                <a:latin typeface="Source Sans Pro Light"/>
                <a:ea typeface="Source Sans Pro Light"/>
                <a:cs typeface="Source Sans Pro Light"/>
                <a:sym typeface="Source Sans Pro Light"/>
              </a:rPr>
            </a:br>
            <a:r>
              <a:rPr lang="en-US" sz="1200" b="1" dirty="0" err="1" smtClean="0">
                <a:latin typeface="Source Sans Pro Light"/>
                <a:ea typeface="Source Sans Pro Light"/>
                <a:cs typeface="Source Sans Pro Light"/>
                <a:sym typeface="Source Sans Pro Light"/>
              </a:rPr>
              <a:t>x.px</a:t>
            </a:r>
            <a:r>
              <a:rPr lang="en-US" sz="1200" b="1" dirty="0" smtClean="0">
                <a:latin typeface="Source Sans Pro Light"/>
                <a:ea typeface="Source Sans Pro Light"/>
                <a:cs typeface="Source Sans Pro Light"/>
                <a:sym typeface="Source Sans Pro Light"/>
              </a:rPr>
              <a:t> </a:t>
            </a:r>
            <a:r>
              <a:rPr lang="en-US" sz="1200" b="1" dirty="0">
                <a:latin typeface="Source Sans Pro Light"/>
                <a:ea typeface="Source Sans Pro Light"/>
                <a:cs typeface="Source Sans Pro Light"/>
                <a:sym typeface="Source Sans Pro Light"/>
              </a:rPr>
              <a:t>&lt;- </a:t>
            </a:r>
            <a:r>
              <a:rPr lang="en-US" sz="1200" b="1" dirty="0" smtClean="0">
                <a:latin typeface="Source Sans Pro Light"/>
                <a:ea typeface="Source Sans Pro Light"/>
                <a:cs typeface="Source Sans Pro Light"/>
                <a:sym typeface="Source Sans Pro Light"/>
              </a:rPr>
              <a:t>x.pct*</a:t>
            </a:r>
            <a:r>
              <a:rPr lang="en-US" sz="1200" b="1" dirty="0" err="1" smtClean="0">
                <a:latin typeface="Source Sans Pro Light"/>
                <a:ea typeface="Source Sans Pro Light"/>
                <a:cs typeface="Source Sans Pro Light"/>
                <a:sym typeface="Source Sans Pro Light"/>
              </a:rPr>
              <a:t>dev.size</a:t>
            </a:r>
            <a:r>
              <a:rPr lang="en-US" sz="1200" b="1" dirty="0" smtClean="0">
                <a:latin typeface="Source Sans Pro Light"/>
                <a:ea typeface="Source Sans Pro Light"/>
                <a:cs typeface="Source Sans Pro Light"/>
                <a:sym typeface="Source Sans Pro Light"/>
              </a:rPr>
              <a:t>(units=“</a:t>
            </a:r>
            <a:r>
              <a:rPr lang="en-US" sz="1200" b="1" dirty="0" err="1" smtClean="0">
                <a:latin typeface="Source Sans Pro Light"/>
                <a:ea typeface="Source Sans Pro Light"/>
                <a:cs typeface="Source Sans Pro Light"/>
                <a:sym typeface="Source Sans Pro Light"/>
              </a:rPr>
              <a:t>px</a:t>
            </a:r>
            <a:r>
              <a:rPr lang="en-US" sz="1200" b="1" dirty="0" smtClean="0">
                <a:latin typeface="Source Sans Pro Light"/>
                <a:ea typeface="Source Sans Pro Light"/>
                <a:cs typeface="Source Sans Pro Light"/>
                <a:sym typeface="Source Sans Pro Light"/>
              </a:rPr>
              <a:t>”)[1]</a:t>
            </a:r>
            <a:r>
              <a:rPr lang="en-US" sz="1200" b="1" dirty="0">
                <a:latin typeface="Source Sans Pro Light"/>
                <a:ea typeface="Source Sans Pro Light"/>
                <a:cs typeface="Source Sans Pro Light"/>
                <a:sym typeface="Source Sans Pro Light"/>
              </a:rPr>
              <a:t/>
            </a:r>
            <a:br>
              <a:rPr lang="en-US" sz="1200" b="1" dirty="0">
                <a:latin typeface="Source Sans Pro Light"/>
                <a:ea typeface="Source Sans Pro Light"/>
                <a:cs typeface="Source Sans Pro Light"/>
                <a:sym typeface="Source Sans Pro Light"/>
              </a:rPr>
            </a:br>
            <a:r>
              <a:rPr lang="en-US" sz="1200" b="1" dirty="0" err="1" smtClean="0">
                <a:latin typeface="Source Sans Pro Light"/>
                <a:ea typeface="Source Sans Pro Light"/>
                <a:cs typeface="Source Sans Pro Light"/>
                <a:sym typeface="Source Sans Pro Light"/>
              </a:rPr>
              <a:t>y.px</a:t>
            </a:r>
            <a:r>
              <a:rPr lang="en-US" sz="1200" b="1" dirty="0" smtClean="0">
                <a:latin typeface="Source Sans Pro Light"/>
                <a:ea typeface="Source Sans Pro Light"/>
                <a:cs typeface="Source Sans Pro Light"/>
                <a:sym typeface="Source Sans Pro Light"/>
              </a:rPr>
              <a:t> </a:t>
            </a:r>
            <a:r>
              <a:rPr lang="en-US" sz="1200" b="1" dirty="0">
                <a:latin typeface="Source Sans Pro Light"/>
                <a:ea typeface="Source Sans Pro Light"/>
                <a:cs typeface="Source Sans Pro Light"/>
                <a:sym typeface="Source Sans Pro Light"/>
              </a:rPr>
              <a:t>&lt;- </a:t>
            </a:r>
            <a:r>
              <a:rPr lang="en-US" sz="1200" b="1" dirty="0" smtClean="0">
                <a:latin typeface="Source Sans Pro Light"/>
                <a:ea typeface="Source Sans Pro Light"/>
                <a:cs typeface="Source Sans Pro Light"/>
                <a:sym typeface="Source Sans Pro Light"/>
              </a:rPr>
              <a:t>y.pct*</a:t>
            </a:r>
            <a:r>
              <a:rPr lang="en-US" sz="1200" b="1" dirty="0" err="1" smtClean="0">
                <a:latin typeface="Source Sans Pro Light"/>
                <a:ea typeface="Source Sans Pro Light"/>
                <a:cs typeface="Source Sans Pro Light"/>
                <a:sym typeface="Source Sans Pro Light"/>
              </a:rPr>
              <a:t>dev.size</a:t>
            </a:r>
            <a:r>
              <a:rPr lang="en-US" sz="1200" b="1" dirty="0" smtClean="0">
                <a:latin typeface="Source Sans Pro Light"/>
                <a:ea typeface="Source Sans Pro Light"/>
                <a:cs typeface="Source Sans Pro Light"/>
                <a:sym typeface="Source Sans Pro Light"/>
              </a:rPr>
              <a:t>(units</a:t>
            </a:r>
            <a:r>
              <a:rPr lang="en-US" sz="1200" b="1" dirty="0">
                <a:latin typeface="Source Sans Pro Light"/>
                <a:ea typeface="Source Sans Pro Light"/>
                <a:cs typeface="Source Sans Pro Light"/>
                <a:sym typeface="Source Sans Pro Light"/>
              </a:rPr>
              <a:t>=“</a:t>
            </a:r>
            <a:r>
              <a:rPr lang="en-US" sz="1200" b="1" dirty="0" err="1">
                <a:latin typeface="Source Sans Pro Light"/>
                <a:ea typeface="Source Sans Pro Light"/>
                <a:cs typeface="Source Sans Pro Light"/>
                <a:sym typeface="Source Sans Pro Light"/>
              </a:rPr>
              <a:t>px</a:t>
            </a:r>
            <a:r>
              <a:rPr lang="en-US" sz="1200" b="1" dirty="0" smtClean="0">
                <a:latin typeface="Source Sans Pro Light"/>
                <a:ea typeface="Source Sans Pro Light"/>
                <a:cs typeface="Source Sans Pro Light"/>
                <a:sym typeface="Source Sans Pro Light"/>
              </a:rPr>
              <a:t>”)[2]</a:t>
            </a:r>
            <a:br>
              <a:rPr lang="en-US" sz="1200" b="1" dirty="0" smtClean="0">
                <a:latin typeface="Source Sans Pro Light"/>
                <a:ea typeface="Source Sans Pro Light"/>
                <a:cs typeface="Source Sans Pro Light"/>
                <a:sym typeface="Source Sans Pro Light"/>
              </a:rPr>
            </a:br>
            <a:r>
              <a:rPr lang="en-US" sz="1200" b="1" dirty="0" smtClean="0">
                <a:latin typeface="Source Sans Pro Light"/>
                <a:ea typeface="Source Sans Pro Light"/>
                <a:cs typeface="Source Sans Pro Light"/>
                <a:sym typeface="Source Sans Pro Light"/>
              </a:rPr>
              <a:t/>
            </a:r>
            <a:br>
              <a:rPr lang="en-US" sz="1200" b="1" dirty="0" smtClean="0">
                <a:latin typeface="Source Sans Pro Light"/>
                <a:ea typeface="Source Sans Pro Light"/>
                <a:cs typeface="Source Sans Pro Light"/>
                <a:sym typeface="Source Sans Pro Light"/>
              </a:rPr>
            </a:br>
            <a:r>
              <a:rPr lang="en-US" sz="1200" b="1" dirty="0" smtClean="0">
                <a:latin typeface="Source Sans Pro Light"/>
                <a:ea typeface="Source Sans Pro Light"/>
                <a:cs typeface="Source Sans Pro Light"/>
                <a:sym typeface="Source Sans Pro Light"/>
              </a:rPr>
              <a:t># Number of pixels per </a:t>
            </a:r>
            <a:r>
              <a:rPr lang="en-US" sz="1200" b="1" smtClean="0">
                <a:latin typeface="Source Sans Pro Light"/>
                <a:ea typeface="Source Sans Pro Light"/>
                <a:cs typeface="Source Sans Pro Light"/>
                <a:sym typeface="Source Sans Pro Light"/>
              </a:rPr>
              <a:t>user coordinate</a:t>
            </a:r>
            <a:br>
              <a:rPr lang="en-US" sz="1200" b="1" smtClean="0">
                <a:latin typeface="Source Sans Pro Light"/>
                <a:ea typeface="Source Sans Pro Light"/>
                <a:cs typeface="Source Sans Pro Light"/>
                <a:sym typeface="Source Sans Pro Light"/>
              </a:rPr>
            </a:br>
            <a:r>
              <a:rPr lang="en-US" sz="1200" b="1" dirty="0" err="1" smtClean="0">
                <a:latin typeface="Source Sans Pro Light"/>
                <a:ea typeface="Source Sans Pro Light"/>
                <a:cs typeface="Source Sans Pro Light"/>
                <a:sym typeface="Source Sans Pro Light"/>
              </a:rPr>
              <a:t>x.px.per.usr</a:t>
            </a:r>
            <a:r>
              <a:rPr lang="en-US" sz="1200" b="1" dirty="0" smtClean="0">
                <a:latin typeface="Source Sans Pro Light"/>
                <a:ea typeface="Source Sans Pro Light"/>
                <a:cs typeface="Source Sans Pro Light"/>
                <a:sym typeface="Source Sans Pro Light"/>
              </a:rPr>
              <a:t> </a:t>
            </a:r>
            <a:r>
              <a:rPr lang="en-US" sz="1200" b="1" dirty="0">
                <a:latin typeface="Source Sans Pro Light"/>
                <a:ea typeface="Source Sans Pro Light"/>
                <a:cs typeface="Source Sans Pro Light"/>
                <a:sym typeface="Source Sans Pro Light"/>
              </a:rPr>
              <a:t>&lt;- </a:t>
            </a:r>
            <a:r>
              <a:rPr lang="en-US" sz="1200" b="1" dirty="0" err="1" smtClean="0">
                <a:latin typeface="Source Sans Pro Light"/>
                <a:ea typeface="Source Sans Pro Light"/>
                <a:cs typeface="Source Sans Pro Light"/>
                <a:sym typeface="Source Sans Pro Light"/>
              </a:rPr>
              <a:t>x.px</a:t>
            </a:r>
            <a:r>
              <a:rPr lang="en-US" sz="1200" b="1" dirty="0">
                <a:latin typeface="Source Sans Pro Light"/>
                <a:ea typeface="Source Sans Pro Light"/>
                <a:cs typeface="Source Sans Pro Light"/>
                <a:sym typeface="Source Sans Pro Light"/>
              </a:rPr>
              <a:t> </a:t>
            </a:r>
            <a:r>
              <a:rPr lang="en-US" sz="1200" b="1" dirty="0" smtClean="0">
                <a:latin typeface="Source Sans Pro Light"/>
                <a:ea typeface="Source Sans Pro Light"/>
                <a:cs typeface="Source Sans Pro Light"/>
                <a:sym typeface="Source Sans Pro Light"/>
              </a:rPr>
              <a:t>/ </a:t>
            </a:r>
            <a:r>
              <a:rPr lang="en-US" sz="1200" b="1" dirty="0" err="1" smtClean="0">
                <a:latin typeface="Source Sans Pro Light"/>
                <a:ea typeface="Source Sans Pro Light"/>
                <a:cs typeface="Source Sans Pro Light"/>
                <a:sym typeface="Source Sans Pro Light"/>
              </a:rPr>
              <a:t>x.range</a:t>
            </a:r>
            <a:r>
              <a:rPr lang="en-US" sz="1200" b="1" dirty="0" smtClean="0">
                <a:latin typeface="Source Sans Pro Light"/>
                <a:ea typeface="Source Sans Pro Light"/>
                <a:cs typeface="Source Sans Pro Light"/>
                <a:sym typeface="Source Sans Pro Light"/>
              </a:rPr>
              <a:t/>
            </a:r>
            <a:br>
              <a:rPr lang="en-US" sz="1200" b="1" dirty="0" smtClean="0">
                <a:latin typeface="Source Sans Pro Light"/>
                <a:ea typeface="Source Sans Pro Light"/>
                <a:cs typeface="Source Sans Pro Light"/>
                <a:sym typeface="Source Sans Pro Light"/>
              </a:rPr>
            </a:br>
            <a:r>
              <a:rPr lang="en-US" sz="1200" b="1" dirty="0" err="1" smtClean="0">
                <a:latin typeface="Source Sans Pro Light"/>
                <a:ea typeface="Source Sans Pro Light"/>
                <a:cs typeface="Source Sans Pro Light"/>
                <a:sym typeface="Source Sans Pro Light"/>
              </a:rPr>
              <a:t>y.px.per.usr</a:t>
            </a:r>
            <a:r>
              <a:rPr lang="en-US" sz="1200" b="1" dirty="0" smtClean="0">
                <a:latin typeface="Source Sans Pro Light"/>
                <a:ea typeface="Source Sans Pro Light"/>
                <a:cs typeface="Source Sans Pro Light"/>
                <a:sym typeface="Source Sans Pro Light"/>
              </a:rPr>
              <a:t> </a:t>
            </a:r>
            <a:r>
              <a:rPr lang="en-US" sz="1200" b="1" dirty="0">
                <a:latin typeface="Source Sans Pro Light"/>
                <a:ea typeface="Source Sans Pro Light"/>
                <a:cs typeface="Source Sans Pro Light"/>
                <a:sym typeface="Source Sans Pro Light"/>
              </a:rPr>
              <a:t>&lt;- </a:t>
            </a:r>
            <a:r>
              <a:rPr lang="en-US" sz="1200" b="1" dirty="0" err="1" smtClean="0">
                <a:latin typeface="Source Sans Pro Light"/>
                <a:ea typeface="Source Sans Pro Light"/>
                <a:cs typeface="Source Sans Pro Light"/>
                <a:sym typeface="Source Sans Pro Light"/>
              </a:rPr>
              <a:t>y.px</a:t>
            </a:r>
            <a:r>
              <a:rPr lang="en-US" sz="1200" b="1" dirty="0" smtClean="0">
                <a:latin typeface="Source Sans Pro Light"/>
                <a:ea typeface="Source Sans Pro Light"/>
                <a:cs typeface="Source Sans Pro Light"/>
                <a:sym typeface="Source Sans Pro Light"/>
              </a:rPr>
              <a:t> </a:t>
            </a:r>
            <a:r>
              <a:rPr lang="en-US" sz="1200" b="1" dirty="0">
                <a:latin typeface="Source Sans Pro Light"/>
                <a:ea typeface="Source Sans Pro Light"/>
                <a:cs typeface="Source Sans Pro Light"/>
                <a:sym typeface="Source Sans Pro Light"/>
              </a:rPr>
              <a:t>/ </a:t>
            </a:r>
            <a:r>
              <a:rPr lang="en-US" sz="1200" b="1" dirty="0" err="1" smtClean="0">
                <a:latin typeface="Source Sans Pro Light"/>
                <a:ea typeface="Source Sans Pro Light"/>
                <a:cs typeface="Source Sans Pro Light"/>
                <a:sym typeface="Source Sans Pro Light"/>
              </a:rPr>
              <a:t>y.range</a:t>
            </a:r>
            <a:endParaRPr lang="en-US" sz="1200" dirty="0" smtClean="0">
              <a:latin typeface="Source Sans Pro Light"/>
              <a:ea typeface="Source Sans Pro Light"/>
              <a:cs typeface="Source Sans Pro Light"/>
              <a:sym typeface="Source Sans Pro Light"/>
            </a:endParaRPr>
          </a:p>
          <a:p>
            <a:pPr algn="l">
              <a:lnSpc>
                <a:spcPct val="90000"/>
              </a:lnSpc>
              <a:spcBef>
                <a:spcPts val="1000"/>
              </a:spcBef>
              <a:buClr>
                <a:srgbClr val="F39019"/>
              </a:buClr>
              <a:defRPr sz="1800"/>
            </a:pPr>
            <a:endParaRPr lang="en-US" sz="1200" dirty="0">
              <a:latin typeface="Source Sans Pro Light"/>
              <a:ea typeface="Source Sans Pro Light"/>
              <a:cs typeface="Source Sans Pro Light"/>
              <a:sym typeface="Source Sans Pro Light"/>
            </a:endParaRPr>
          </a:p>
        </p:txBody>
      </p:sp>
      <p:sp>
        <p:nvSpPr>
          <p:cNvPr id="26" name="Shape 46"/>
          <p:cNvSpPr/>
          <p:nvPr/>
        </p:nvSpPr>
        <p:spPr>
          <a:xfrm>
            <a:off x="7114743" y="357388"/>
            <a:ext cx="6594496" cy="244607"/>
          </a:xfrm>
          <a:prstGeom prst="roundRect">
            <a:avLst>
              <a:gd name="adj" fmla="val 25876"/>
            </a:avLst>
          </a:prstGeom>
          <a:solidFill>
            <a:srgbClr val="6B8E23"/>
          </a:solidFill>
          <a:ln w="12700">
            <a:miter lim="400000"/>
          </a:ln>
          <a:extLst>
            <a:ext uri="{C572A759-6A51-4108-AA02-DFA0A04FC94B}">
              <ma14:wrappingTextBoxFlag xmlns:ma14="http://schemas.microsoft.com/office/mac/drawingml/2011/main" xmlns="" val="1"/>
            </a:ext>
          </a:extLst>
        </p:spPr>
        <p:txBody>
          <a:bodyPr lIns="0" tIns="0" rIns="0" bIns="0"/>
          <a:lstStyle/>
          <a:p>
            <a:pPr lvl="1" indent="0">
              <a:defRPr sz="1800"/>
            </a:pPr>
            <a:r>
              <a:rPr lang="en-US" sz="1400" dirty="0" smtClean="0">
                <a:solidFill>
                  <a:srgbClr val="FFFFFF"/>
                </a:solidFill>
                <a:latin typeface="Source Sans Pro"/>
                <a:ea typeface="Source Sans Pro"/>
                <a:cs typeface="Source Sans Pro"/>
                <a:sym typeface="Source Sans Pro"/>
              </a:rPr>
              <a:t>Number of pixels per user coordinates</a:t>
            </a:r>
            <a:endParaRPr sz="1400" dirty="0">
              <a:solidFill>
                <a:srgbClr val="FFFFFF"/>
              </a:solidFill>
              <a:latin typeface="Source Sans Pro"/>
              <a:ea typeface="Source Sans Pro"/>
              <a:cs typeface="Source Sans Pro"/>
              <a:sym typeface="Source Sans Pro"/>
            </a:endParaRPr>
          </a:p>
        </p:txBody>
      </p:sp>
      <p:sp>
        <p:nvSpPr>
          <p:cNvPr id="27" name="Shape 35"/>
          <p:cNvSpPr/>
          <p:nvPr/>
        </p:nvSpPr>
        <p:spPr>
          <a:xfrm>
            <a:off x="10573283" y="610379"/>
            <a:ext cx="3135956" cy="1790234"/>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p>
            <a:pPr lvl="0" algn="l">
              <a:lnSpc>
                <a:spcPct val="90000"/>
              </a:lnSpc>
              <a:spcBef>
                <a:spcPts val="1000"/>
              </a:spcBef>
              <a:buClr>
                <a:srgbClr val="F39019"/>
              </a:buClr>
              <a:defRPr sz="1800"/>
            </a:pPr>
            <a:r>
              <a:rPr lang="en-US" sz="1200" dirty="0" smtClean="0">
                <a:latin typeface="Source Sans Pro Light"/>
                <a:ea typeface="Source Sans Pro Light"/>
                <a:cs typeface="Source Sans Pro Light"/>
                <a:sym typeface="Source Sans Pro Light"/>
              </a:rPr>
              <a:t/>
            </a:r>
            <a:br>
              <a:rPr lang="en-US" sz="1200" dirty="0" smtClean="0">
                <a:latin typeface="Source Sans Pro Light"/>
                <a:ea typeface="Source Sans Pro Light"/>
                <a:cs typeface="Source Sans Pro Light"/>
                <a:sym typeface="Source Sans Pro Light"/>
              </a:rPr>
            </a:br>
            <a:r>
              <a:rPr lang="en-US" sz="1200" dirty="0" smtClean="0">
                <a:latin typeface="Source Sans Pro Light"/>
                <a:ea typeface="Source Sans Pro Light"/>
                <a:cs typeface="Source Sans Pro Light"/>
                <a:sym typeface="Source Sans Pro Light"/>
              </a:rPr>
              <a:t>Run </a:t>
            </a:r>
            <a:r>
              <a:rPr lang="en-US" sz="1200" b="1" dirty="0">
                <a:latin typeface="Source Sans Pro Light"/>
                <a:ea typeface="Source Sans Pro Light"/>
                <a:cs typeface="Source Sans Pro Light"/>
                <a:sym typeface="Source Sans Pro Light"/>
              </a:rPr>
              <a:t>par(“pin”)</a:t>
            </a:r>
            <a:r>
              <a:rPr lang="en-US" sz="1200" dirty="0">
                <a:latin typeface="Source Sans Pro Light"/>
                <a:ea typeface="Source Sans Pro Light"/>
                <a:cs typeface="Source Sans Pro Light"/>
                <a:sym typeface="Source Sans Pro Light"/>
              </a:rPr>
              <a:t> to get a vector of length 2 with the size of the plotting region in inches in the X and Y direction.</a:t>
            </a:r>
          </a:p>
          <a:p>
            <a:pPr lvl="0" algn="l">
              <a:lnSpc>
                <a:spcPct val="90000"/>
              </a:lnSpc>
              <a:spcBef>
                <a:spcPts val="1000"/>
              </a:spcBef>
              <a:buClr>
                <a:srgbClr val="F39019"/>
              </a:buClr>
              <a:defRPr sz="1800"/>
            </a:pPr>
            <a:r>
              <a:rPr lang="en-US" sz="1200" dirty="0">
                <a:latin typeface="Source Sans Pro Light"/>
                <a:ea typeface="Source Sans Pro Light"/>
                <a:cs typeface="Source Sans Pro Light"/>
                <a:sym typeface="Source Sans Pro Light"/>
              </a:rPr>
              <a:t>Run </a:t>
            </a:r>
            <a:r>
              <a:rPr lang="en-US" sz="1200" b="1" dirty="0">
                <a:latin typeface="Source Sans Pro Light"/>
                <a:ea typeface="Source Sans Pro Light"/>
                <a:cs typeface="Source Sans Pro Light"/>
                <a:sym typeface="Source Sans Pro Light"/>
              </a:rPr>
              <a:t>par(“</a:t>
            </a:r>
            <a:r>
              <a:rPr lang="en-US" sz="1200" b="1" dirty="0" err="1">
                <a:latin typeface="Source Sans Pro Light"/>
                <a:ea typeface="Source Sans Pro Light"/>
                <a:cs typeface="Source Sans Pro Light"/>
                <a:sym typeface="Source Sans Pro Light"/>
              </a:rPr>
              <a:t>plt</a:t>
            </a:r>
            <a:r>
              <a:rPr lang="en-US" sz="1200" b="1" dirty="0">
                <a:latin typeface="Source Sans Pro Light"/>
                <a:ea typeface="Source Sans Pro Light"/>
                <a:cs typeface="Source Sans Pro Light"/>
                <a:sym typeface="Source Sans Pro Light"/>
              </a:rPr>
              <a:t>”)[1:2</a:t>
            </a:r>
            <a:r>
              <a:rPr lang="en-US" sz="1200" dirty="0">
                <a:latin typeface="Source Sans Pro Light"/>
                <a:ea typeface="Source Sans Pro Light"/>
                <a:cs typeface="Source Sans Pro Light"/>
                <a:sym typeface="Source Sans Pro Light"/>
              </a:rPr>
              <a:t>] to get the percentage of space from the left edge of the graphics device to the left edge of the plotting region and the percentage of space from the left edge of the graphics device to the right edge of the  </a:t>
            </a:r>
            <a:endParaRPr lang="en-US" sz="1200" dirty="0">
              <a:latin typeface="Source Sans Pro Semibold"/>
              <a:ea typeface="Source Sans Pro Semibold"/>
              <a:cs typeface="Source Sans Pro Semibold"/>
              <a:sym typeface="Source Sans Pro Semibold"/>
            </a:endParaRPr>
          </a:p>
        </p:txBody>
      </p:sp>
      <p:sp>
        <p:nvSpPr>
          <p:cNvPr id="28" name="Shape 46"/>
          <p:cNvSpPr/>
          <p:nvPr/>
        </p:nvSpPr>
        <p:spPr>
          <a:xfrm>
            <a:off x="3680060" y="4121720"/>
            <a:ext cx="3263901" cy="248842"/>
          </a:xfrm>
          <a:prstGeom prst="roundRect">
            <a:avLst>
              <a:gd name="adj" fmla="val 25876"/>
            </a:avLst>
          </a:prstGeom>
          <a:solidFill>
            <a:srgbClr val="6B8E23"/>
          </a:solidFill>
          <a:ln w="12700">
            <a:miter lim="400000"/>
          </a:ln>
          <a:extLst>
            <a:ext uri="{C572A759-6A51-4108-AA02-DFA0A04FC94B}">
              <ma14:wrappingTextBoxFlag xmlns:ma14="http://schemas.microsoft.com/office/mac/drawingml/2011/main" xmlns="" val="1"/>
            </a:ext>
          </a:extLst>
        </p:spPr>
        <p:txBody>
          <a:bodyPr lIns="0" tIns="0" rIns="0" bIns="0"/>
          <a:lstStyle/>
          <a:p>
            <a:pPr lvl="1" indent="0">
              <a:defRPr sz="1800"/>
            </a:pPr>
            <a:r>
              <a:rPr lang="en-US" sz="1400" dirty="0" smtClean="0">
                <a:solidFill>
                  <a:srgbClr val="FFFFFF"/>
                </a:solidFill>
                <a:latin typeface="Source Sans Pro"/>
                <a:ea typeface="Source Sans Pro"/>
                <a:cs typeface="Source Sans Pro"/>
                <a:sym typeface="Source Sans Pro"/>
              </a:rPr>
              <a:t>Plotting region user coordinates</a:t>
            </a:r>
            <a:endParaRPr sz="1400" dirty="0">
              <a:solidFill>
                <a:srgbClr val="FFFFFF"/>
              </a:solidFill>
              <a:latin typeface="Source Sans Pro"/>
              <a:ea typeface="Source Sans Pro"/>
              <a:cs typeface="Source Sans Pro"/>
              <a:sym typeface="Source Sans Pro"/>
            </a:endParaRPr>
          </a:p>
        </p:txBody>
      </p:sp>
      <p:sp>
        <p:nvSpPr>
          <p:cNvPr id="29" name="Shape 35"/>
          <p:cNvSpPr/>
          <p:nvPr/>
        </p:nvSpPr>
        <p:spPr>
          <a:xfrm>
            <a:off x="3812724" y="4379047"/>
            <a:ext cx="2958364" cy="2749471"/>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0">
            <a:spAutoFit/>
          </a:bodyPr>
          <a:lstStyle/>
          <a:p>
            <a:pPr lvl="0" algn="l">
              <a:lnSpc>
                <a:spcPct val="90000"/>
              </a:lnSpc>
              <a:spcBef>
                <a:spcPts val="1000"/>
              </a:spcBef>
              <a:buClr>
                <a:srgbClr val="F39019"/>
              </a:buClr>
              <a:defRPr sz="1800"/>
            </a:pPr>
            <a:r>
              <a:rPr lang="en-US" sz="1200" dirty="0" smtClean="0">
                <a:latin typeface="Source Sans Pro Semibold"/>
                <a:ea typeface="Source Sans Pro Semibold"/>
                <a:cs typeface="Source Sans Pro Semibold"/>
                <a:sym typeface="Source Sans Pro Semibold"/>
              </a:rPr>
              <a:t/>
            </a:r>
            <a:br>
              <a:rPr lang="en-US" sz="1200" dirty="0" smtClean="0">
                <a:latin typeface="Source Sans Pro Semibold"/>
                <a:ea typeface="Source Sans Pro Semibold"/>
                <a:cs typeface="Source Sans Pro Semibold"/>
                <a:sym typeface="Source Sans Pro Semibold"/>
              </a:rPr>
            </a:br>
            <a:r>
              <a:rPr lang="en-US" sz="1200" b="1" dirty="0" smtClean="0">
                <a:latin typeface="Source Sans Pro Semibold"/>
                <a:ea typeface="Source Sans Pro Semibold"/>
                <a:cs typeface="Source Sans Pro Semibold"/>
                <a:sym typeface="Source Sans Pro Semibold"/>
              </a:rPr>
              <a:t>par(“</a:t>
            </a:r>
            <a:r>
              <a:rPr lang="en-US" sz="1200" b="1" dirty="0" err="1" smtClean="0">
                <a:latin typeface="Source Sans Pro Semibold"/>
                <a:ea typeface="Source Sans Pro Semibold"/>
                <a:cs typeface="Source Sans Pro Semibold"/>
                <a:sym typeface="Source Sans Pro Semibold"/>
              </a:rPr>
              <a:t>usr</a:t>
            </a:r>
            <a:r>
              <a:rPr lang="en-US" sz="1200" b="1" dirty="0" smtClean="0">
                <a:latin typeface="Source Sans Pro Semibold"/>
                <a:ea typeface="Source Sans Pro Semibold"/>
                <a:cs typeface="Source Sans Pro Semibold"/>
                <a:sym typeface="Source Sans Pro Semibold"/>
              </a:rPr>
              <a:t>”)</a:t>
            </a:r>
            <a:endParaRPr lang="en-US" sz="1200" dirty="0" smtClean="0">
              <a:latin typeface="Source Sans Pro Semibold"/>
              <a:ea typeface="Source Sans Pro Semibold"/>
              <a:cs typeface="Source Sans Pro Semibold"/>
              <a:sym typeface="Source Sans Pro Semibold"/>
            </a:endParaRPr>
          </a:p>
          <a:p>
            <a:pPr lvl="0" algn="l">
              <a:lnSpc>
                <a:spcPct val="90000"/>
              </a:lnSpc>
              <a:spcBef>
                <a:spcPts val="1000"/>
              </a:spcBef>
              <a:buClr>
                <a:srgbClr val="F39019"/>
              </a:buClr>
              <a:defRPr sz="1800"/>
            </a:pPr>
            <a:r>
              <a:rPr lang="en-US" sz="1200" dirty="0" smtClean="0">
                <a:latin typeface="Source Sans Pro Semibold"/>
                <a:ea typeface="Source Sans Pro Semibold"/>
                <a:cs typeface="Source Sans Pro Semibold"/>
                <a:sym typeface="Source Sans Pro Semibold"/>
              </a:rPr>
              <a:t>User coordinates are the values you use when plotting your data. Run </a:t>
            </a:r>
            <a:r>
              <a:rPr lang="en-US" sz="1200" b="1" dirty="0" smtClean="0">
                <a:latin typeface="Source Sans Pro Semibold"/>
                <a:ea typeface="Source Sans Pro Semibold"/>
                <a:cs typeface="Source Sans Pro Semibold"/>
                <a:sym typeface="Source Sans Pro Semibold"/>
              </a:rPr>
              <a:t>par(“</a:t>
            </a:r>
            <a:r>
              <a:rPr lang="en-US" sz="1200" b="1" dirty="0" err="1" smtClean="0">
                <a:latin typeface="Source Sans Pro Semibold"/>
                <a:ea typeface="Source Sans Pro Semibold"/>
                <a:cs typeface="Source Sans Pro Semibold"/>
                <a:sym typeface="Source Sans Pro Semibold"/>
              </a:rPr>
              <a:t>usr</a:t>
            </a:r>
            <a:r>
              <a:rPr lang="en-US" sz="1200" b="1" dirty="0" smtClean="0">
                <a:latin typeface="Source Sans Pro Semibold"/>
                <a:ea typeface="Source Sans Pro Semibold"/>
                <a:cs typeface="Source Sans Pro Semibold"/>
                <a:sym typeface="Source Sans Pro Semibold"/>
              </a:rPr>
              <a:t>”)</a:t>
            </a:r>
            <a:r>
              <a:rPr lang="en-US" sz="1200" dirty="0" smtClean="0">
                <a:latin typeface="Source Sans Pro Semibold"/>
                <a:ea typeface="Source Sans Pro Semibold"/>
                <a:cs typeface="Source Sans Pro Semibold"/>
                <a:sym typeface="Source Sans Pro Semibold"/>
              </a:rPr>
              <a:t> to get a vector </a:t>
            </a:r>
            <a:r>
              <a:rPr lang="en-US" sz="1200" dirty="0" smtClean="0">
                <a:latin typeface="Source Sans Pro Semibold"/>
                <a:ea typeface="Source Sans Pro Semibold"/>
                <a:cs typeface="Source Sans Pro Semibold"/>
                <a:sym typeface="Source Sans Pro Semibold"/>
              </a:rPr>
              <a:t>of length 4 with the user coordinates with the minimum X value, the maximum X value, the minimum Y value, and the maximum Y value.</a:t>
            </a:r>
          </a:p>
          <a:p>
            <a:pPr lvl="0" algn="l">
              <a:lnSpc>
                <a:spcPct val="90000"/>
              </a:lnSpc>
              <a:spcBef>
                <a:spcPts val="1000"/>
              </a:spcBef>
              <a:buClr>
                <a:srgbClr val="F39019"/>
              </a:buClr>
              <a:defRPr sz="1800"/>
            </a:pPr>
            <a:r>
              <a:rPr lang="en-US" sz="1200" dirty="0" smtClean="0">
                <a:latin typeface="Source Sans Pro Semibold"/>
                <a:ea typeface="Source Sans Pro Semibold"/>
                <a:cs typeface="Source Sans Pro Semibold"/>
                <a:sym typeface="Source Sans Pro Semibold"/>
              </a:rPr>
              <a:t>This normally is not the same as the values specified by the </a:t>
            </a:r>
            <a:r>
              <a:rPr lang="en-US" sz="1200" b="1" dirty="0" err="1" smtClean="0">
                <a:latin typeface="Source Sans Pro Semibold"/>
                <a:ea typeface="Source Sans Pro Semibold"/>
                <a:cs typeface="Source Sans Pro Semibold"/>
                <a:sym typeface="Source Sans Pro Semibold"/>
              </a:rPr>
              <a:t>xlim</a:t>
            </a:r>
            <a:r>
              <a:rPr lang="en-US" sz="1200" dirty="0" smtClean="0">
                <a:latin typeface="Source Sans Pro Semibold"/>
                <a:ea typeface="Source Sans Pro Semibold"/>
                <a:cs typeface="Source Sans Pro Semibold"/>
                <a:sym typeface="Source Sans Pro Semibold"/>
              </a:rPr>
              <a:t> and </a:t>
            </a:r>
            <a:r>
              <a:rPr lang="en-US" sz="1200" b="1" dirty="0" err="1" smtClean="0">
                <a:latin typeface="Source Sans Pro Semibold"/>
                <a:ea typeface="Source Sans Pro Semibold"/>
                <a:cs typeface="Source Sans Pro Semibold"/>
                <a:sym typeface="Source Sans Pro Semibold"/>
              </a:rPr>
              <a:t>ylim</a:t>
            </a:r>
            <a:r>
              <a:rPr lang="en-US" sz="1200" dirty="0" smtClean="0">
                <a:latin typeface="Source Sans Pro Semibold"/>
                <a:ea typeface="Source Sans Pro Semibold"/>
                <a:cs typeface="Source Sans Pro Semibold"/>
                <a:sym typeface="Source Sans Pro Semibold"/>
              </a:rPr>
              <a:t> arguments in plot. By default, R adds and extra 4% to the plotting range so that points right on the edge do not get partially clipped. You can override this using the </a:t>
            </a:r>
            <a:r>
              <a:rPr lang="en-US" sz="1200" b="1" dirty="0" err="1" smtClean="0">
                <a:latin typeface="Source Sans Pro Semibold"/>
                <a:ea typeface="Source Sans Pro Semibold"/>
                <a:cs typeface="Source Sans Pro Semibold"/>
                <a:sym typeface="Source Sans Pro Semibold"/>
              </a:rPr>
              <a:t>xaxs</a:t>
            </a:r>
            <a:r>
              <a:rPr lang="en-US" sz="1200" b="1" dirty="0" smtClean="0">
                <a:latin typeface="Source Sans Pro Semibold"/>
                <a:ea typeface="Source Sans Pro Semibold"/>
                <a:cs typeface="Source Sans Pro Semibold"/>
                <a:sym typeface="Source Sans Pro Semibold"/>
              </a:rPr>
              <a:t>=“</a:t>
            </a:r>
            <a:r>
              <a:rPr lang="en-US" sz="1200" b="1" dirty="0" err="1" smtClean="0">
                <a:latin typeface="Source Sans Pro Semibold"/>
                <a:ea typeface="Source Sans Pro Semibold"/>
                <a:cs typeface="Source Sans Pro Semibold"/>
                <a:sym typeface="Source Sans Pro Semibold"/>
              </a:rPr>
              <a:t>i</a:t>
            </a:r>
            <a:r>
              <a:rPr lang="en-US" sz="1200" b="1" dirty="0" smtClean="0">
                <a:latin typeface="Source Sans Pro Semibold"/>
                <a:ea typeface="Source Sans Pro Semibold"/>
                <a:cs typeface="Source Sans Pro Semibold"/>
                <a:sym typeface="Source Sans Pro Semibold"/>
              </a:rPr>
              <a:t>”</a:t>
            </a:r>
            <a:r>
              <a:rPr lang="en-US" sz="1200" dirty="0" smtClean="0">
                <a:latin typeface="Source Sans Pro Semibold"/>
                <a:ea typeface="Source Sans Pro Semibold"/>
                <a:cs typeface="Source Sans Pro Semibold"/>
                <a:sym typeface="Source Sans Pro Semibold"/>
              </a:rPr>
              <a:t> and/or the </a:t>
            </a:r>
            <a:r>
              <a:rPr lang="en-US" sz="1200" b="1" dirty="0" err="1" smtClean="0">
                <a:latin typeface="Source Sans Pro Semibold"/>
                <a:ea typeface="Source Sans Pro Semibold"/>
                <a:cs typeface="Source Sans Pro Semibold"/>
                <a:sym typeface="Source Sans Pro Semibold"/>
              </a:rPr>
              <a:t>yaxs</a:t>
            </a:r>
            <a:r>
              <a:rPr lang="en-US" sz="1200" b="1" dirty="0" smtClean="0">
                <a:latin typeface="Source Sans Pro Semibold"/>
                <a:ea typeface="Source Sans Pro Semibold"/>
                <a:cs typeface="Source Sans Pro Semibold"/>
                <a:sym typeface="Source Sans Pro Semibold"/>
              </a:rPr>
              <a:t>=“</a:t>
            </a:r>
            <a:r>
              <a:rPr lang="en-US" sz="1200" b="1" dirty="0" err="1" smtClean="0">
                <a:latin typeface="Source Sans Pro Semibold"/>
                <a:ea typeface="Source Sans Pro Semibold"/>
                <a:cs typeface="Source Sans Pro Semibold"/>
                <a:sym typeface="Source Sans Pro Semibold"/>
              </a:rPr>
              <a:t>i</a:t>
            </a:r>
            <a:r>
              <a:rPr lang="en-US" sz="1200" b="1" dirty="0" smtClean="0">
                <a:latin typeface="Source Sans Pro Semibold"/>
                <a:ea typeface="Source Sans Pro Semibold"/>
                <a:cs typeface="Source Sans Pro Semibold"/>
                <a:sym typeface="Source Sans Pro Semibold"/>
              </a:rPr>
              <a:t>”</a:t>
            </a:r>
            <a:r>
              <a:rPr lang="en-US" sz="1200" dirty="0" smtClean="0">
                <a:latin typeface="Source Sans Pro Semibold"/>
                <a:ea typeface="Source Sans Pro Semibold"/>
                <a:cs typeface="Source Sans Pro Semibold"/>
                <a:sym typeface="Source Sans Pro Semibold"/>
              </a:rPr>
              <a:t> arguments in </a:t>
            </a:r>
            <a:r>
              <a:rPr lang="en-US" sz="1200" b="1" dirty="0" smtClean="0">
                <a:latin typeface="Source Sans Pro Semibold"/>
                <a:ea typeface="Source Sans Pro Semibold"/>
                <a:cs typeface="Source Sans Pro Semibold"/>
                <a:sym typeface="Source Sans Pro Semibold"/>
              </a:rPr>
              <a:t>par</a:t>
            </a:r>
            <a:r>
              <a:rPr lang="en-US" sz="1200" dirty="0" smtClean="0">
                <a:latin typeface="Source Sans Pro Semibold"/>
                <a:ea typeface="Source Sans Pro Semibold"/>
                <a:cs typeface="Source Sans Pro Semibold"/>
                <a:sym typeface="Source Sans Pro Semibold"/>
              </a:rPr>
              <a:t>.</a:t>
            </a:r>
            <a:endParaRPr lang="en-US" sz="1200" dirty="0">
              <a:latin typeface="Source Sans Pro Semibold"/>
              <a:ea typeface="Source Sans Pro Semibold"/>
              <a:cs typeface="Source Sans Pro Semibold"/>
              <a:sym typeface="Source Sans Pro Semibold"/>
            </a:endParaRPr>
          </a:p>
        </p:txBody>
      </p:sp>
      <p:sp>
        <p:nvSpPr>
          <p:cNvPr id="30" name="Shape 46"/>
          <p:cNvSpPr/>
          <p:nvPr/>
        </p:nvSpPr>
        <p:spPr>
          <a:xfrm>
            <a:off x="3659956" y="7398868"/>
            <a:ext cx="3263901" cy="248842"/>
          </a:xfrm>
          <a:prstGeom prst="roundRect">
            <a:avLst>
              <a:gd name="adj" fmla="val 25876"/>
            </a:avLst>
          </a:prstGeom>
          <a:solidFill>
            <a:srgbClr val="6B8E23"/>
          </a:solidFill>
          <a:ln w="12700">
            <a:miter lim="400000"/>
          </a:ln>
          <a:extLst>
            <a:ext uri="{C572A759-6A51-4108-AA02-DFA0A04FC94B}">
              <ma14:wrappingTextBoxFlag xmlns:ma14="http://schemas.microsoft.com/office/mac/drawingml/2011/main" xmlns="" val="1"/>
            </a:ext>
          </a:extLst>
        </p:spPr>
        <p:txBody>
          <a:bodyPr lIns="0" tIns="0" rIns="0" bIns="0"/>
          <a:lstStyle/>
          <a:p>
            <a:pPr lvl="1" indent="0">
              <a:defRPr sz="1800"/>
            </a:pPr>
            <a:r>
              <a:rPr lang="en-US" sz="1400" dirty="0" smtClean="0">
                <a:solidFill>
                  <a:srgbClr val="FFFFFF"/>
                </a:solidFill>
                <a:latin typeface="Source Sans Pro"/>
                <a:ea typeface="Source Sans Pro"/>
                <a:cs typeface="Source Sans Pro"/>
                <a:sym typeface="Source Sans Pro"/>
              </a:rPr>
              <a:t>Plotting region size</a:t>
            </a:r>
            <a:endParaRPr sz="1400" dirty="0">
              <a:solidFill>
                <a:srgbClr val="FFFFFF"/>
              </a:solidFill>
              <a:latin typeface="Source Sans Pro"/>
              <a:ea typeface="Source Sans Pro"/>
              <a:cs typeface="Source Sans Pro"/>
              <a:sym typeface="Source Sans Pro"/>
            </a:endParaRPr>
          </a:p>
        </p:txBody>
      </p:sp>
      <p:sp>
        <p:nvSpPr>
          <p:cNvPr id="31" name="Shape 35"/>
          <p:cNvSpPr/>
          <p:nvPr/>
        </p:nvSpPr>
        <p:spPr>
          <a:xfrm>
            <a:off x="3812724" y="7654823"/>
            <a:ext cx="2958364" cy="1918474"/>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0">
            <a:spAutoFit/>
          </a:bodyPr>
          <a:lstStyle/>
          <a:p>
            <a:pPr lvl="0" algn="l">
              <a:lnSpc>
                <a:spcPct val="90000"/>
              </a:lnSpc>
              <a:spcBef>
                <a:spcPts val="1000"/>
              </a:spcBef>
              <a:buClr>
                <a:srgbClr val="F39019"/>
              </a:buClr>
              <a:defRPr sz="1800"/>
            </a:pPr>
            <a:r>
              <a:rPr lang="en-US" sz="1200" dirty="0" smtClean="0">
                <a:latin typeface="Source Sans Pro Semibold"/>
                <a:ea typeface="Source Sans Pro Semibold"/>
                <a:cs typeface="Source Sans Pro Semibold"/>
                <a:sym typeface="Source Sans Pro Semibold"/>
              </a:rPr>
              <a:t/>
            </a:r>
            <a:br>
              <a:rPr lang="en-US" sz="1200" dirty="0" smtClean="0">
                <a:latin typeface="Source Sans Pro Semibold"/>
                <a:ea typeface="Source Sans Pro Semibold"/>
                <a:cs typeface="Source Sans Pro Semibold"/>
                <a:sym typeface="Source Sans Pro Semibold"/>
              </a:rPr>
            </a:br>
            <a:r>
              <a:rPr lang="en-US" sz="1200" b="1" dirty="0" smtClean="0">
                <a:latin typeface="Source Sans Pro Semibold"/>
                <a:ea typeface="Source Sans Pro Semibold"/>
                <a:cs typeface="Source Sans Pro Semibold"/>
                <a:sym typeface="Source Sans Pro Semibold"/>
              </a:rPr>
              <a:t>par(“pin”)</a:t>
            </a:r>
            <a:br>
              <a:rPr lang="en-US" sz="1200" b="1" dirty="0" smtClean="0">
                <a:latin typeface="Source Sans Pro Semibold"/>
                <a:ea typeface="Source Sans Pro Semibold"/>
                <a:cs typeface="Source Sans Pro Semibold"/>
                <a:sym typeface="Source Sans Pro Semibold"/>
              </a:rPr>
            </a:br>
            <a:r>
              <a:rPr lang="en-US" sz="1200" b="1" dirty="0" smtClean="0">
                <a:latin typeface="Source Sans Pro Semibold"/>
                <a:ea typeface="Source Sans Pro Semibold"/>
                <a:cs typeface="Source Sans Pro Semibold"/>
                <a:sym typeface="Source Sans Pro Semibold"/>
              </a:rPr>
              <a:t>par(“</a:t>
            </a:r>
            <a:r>
              <a:rPr lang="en-US" sz="1200" b="1" dirty="0" err="1" smtClean="0">
                <a:latin typeface="Source Sans Pro Semibold"/>
                <a:ea typeface="Source Sans Pro Semibold"/>
                <a:cs typeface="Source Sans Pro Semibold"/>
                <a:sym typeface="Source Sans Pro Semibold"/>
              </a:rPr>
              <a:t>plt</a:t>
            </a:r>
            <a:r>
              <a:rPr lang="en-US" sz="1200" b="1" dirty="0" smtClean="0">
                <a:latin typeface="Source Sans Pro Semibold"/>
                <a:ea typeface="Source Sans Pro Semibold"/>
                <a:cs typeface="Source Sans Pro Semibold"/>
                <a:sym typeface="Source Sans Pro Semibold"/>
              </a:rPr>
              <a:t>”)</a:t>
            </a:r>
            <a:endParaRPr lang="en-US" sz="1200" dirty="0" smtClean="0">
              <a:latin typeface="Source Sans Pro Semibold"/>
              <a:ea typeface="Source Sans Pro Semibold"/>
              <a:cs typeface="Source Sans Pro Semibold"/>
              <a:sym typeface="Source Sans Pro Semibold"/>
            </a:endParaRPr>
          </a:p>
          <a:p>
            <a:pPr lvl="0" algn="l">
              <a:lnSpc>
                <a:spcPct val="90000"/>
              </a:lnSpc>
              <a:spcBef>
                <a:spcPts val="1000"/>
              </a:spcBef>
              <a:buClr>
                <a:srgbClr val="F39019"/>
              </a:buClr>
              <a:defRPr sz="1800"/>
            </a:pPr>
            <a:r>
              <a:rPr lang="en-US" sz="1200" dirty="0" smtClean="0">
                <a:latin typeface="Source Sans Pro Semibold"/>
                <a:ea typeface="Source Sans Pro Semibold"/>
                <a:cs typeface="Source Sans Pro Semibold"/>
                <a:sym typeface="Source Sans Pro Semibold"/>
              </a:rPr>
              <a:t>Use </a:t>
            </a:r>
            <a:r>
              <a:rPr lang="en-US" sz="1200" b="1" dirty="0" smtClean="0">
                <a:latin typeface="Source Sans Pro Semibold"/>
                <a:ea typeface="Source Sans Pro Semibold"/>
                <a:cs typeface="Source Sans Pro Semibold"/>
                <a:sym typeface="Source Sans Pro Semibold"/>
              </a:rPr>
              <a:t>par(“pin”)</a:t>
            </a:r>
            <a:r>
              <a:rPr lang="en-US" sz="1200" dirty="0" smtClean="0">
                <a:latin typeface="Source Sans Pro Semibold"/>
                <a:ea typeface="Source Sans Pro Semibold"/>
                <a:cs typeface="Source Sans Pro Semibold"/>
                <a:sym typeface="Source Sans Pro Semibold"/>
              </a:rPr>
              <a:t> to get a vector of length 2 with the size of the plotting region in inches for the X and Y dimensions.</a:t>
            </a:r>
          </a:p>
          <a:p>
            <a:pPr lvl="0" algn="l">
              <a:lnSpc>
                <a:spcPct val="90000"/>
              </a:lnSpc>
              <a:spcBef>
                <a:spcPts val="1000"/>
              </a:spcBef>
              <a:buClr>
                <a:srgbClr val="F39019"/>
              </a:buClr>
              <a:defRPr sz="1800"/>
            </a:pPr>
            <a:r>
              <a:rPr lang="en-US" sz="1200" dirty="0">
                <a:latin typeface="Source Sans Pro Light"/>
                <a:ea typeface="Source Sans Pro Light"/>
                <a:cs typeface="Source Sans Pro Light"/>
                <a:sym typeface="Source Sans Pro Light"/>
              </a:rPr>
              <a:t>Run </a:t>
            </a:r>
            <a:r>
              <a:rPr lang="en-US" sz="1200" b="1" dirty="0">
                <a:latin typeface="Source Sans Pro Light"/>
                <a:ea typeface="Source Sans Pro Light"/>
                <a:cs typeface="Source Sans Pro Light"/>
                <a:sym typeface="Source Sans Pro Light"/>
              </a:rPr>
              <a:t>par(“</a:t>
            </a:r>
            <a:r>
              <a:rPr lang="en-US" sz="1200" b="1" dirty="0" err="1">
                <a:latin typeface="Source Sans Pro Light"/>
                <a:ea typeface="Source Sans Pro Light"/>
                <a:cs typeface="Source Sans Pro Light"/>
                <a:sym typeface="Source Sans Pro Light"/>
              </a:rPr>
              <a:t>plt</a:t>
            </a:r>
            <a:r>
              <a:rPr lang="en-US" sz="1200" b="1" dirty="0" smtClean="0">
                <a:latin typeface="Source Sans Pro Light"/>
                <a:ea typeface="Source Sans Pro Light"/>
                <a:cs typeface="Source Sans Pro Light"/>
                <a:sym typeface="Source Sans Pro Light"/>
              </a:rPr>
              <a:t>”) </a:t>
            </a:r>
            <a:r>
              <a:rPr lang="en-US" sz="1200" dirty="0" smtClean="0">
                <a:latin typeface="Source Sans Pro Light"/>
                <a:ea typeface="Source Sans Pro Light"/>
                <a:cs typeface="Source Sans Pro Light"/>
                <a:sym typeface="Source Sans Pro Light"/>
              </a:rPr>
              <a:t>to </a:t>
            </a:r>
            <a:r>
              <a:rPr lang="en-US" sz="1200" dirty="0">
                <a:latin typeface="Source Sans Pro Light"/>
                <a:ea typeface="Source Sans Pro Light"/>
                <a:cs typeface="Source Sans Pro Light"/>
                <a:sym typeface="Source Sans Pro Light"/>
              </a:rPr>
              <a:t>get the </a:t>
            </a:r>
            <a:r>
              <a:rPr lang="en-US" sz="1200" dirty="0" smtClean="0">
                <a:latin typeface="Source Sans Pro Light"/>
                <a:ea typeface="Source Sans Pro Light"/>
                <a:cs typeface="Source Sans Pro Light"/>
                <a:sym typeface="Source Sans Pro Light"/>
              </a:rPr>
              <a:t>space needed to get to the various edges of the plotting regions from the left/bottom of the graphics device.</a:t>
            </a:r>
            <a:endParaRPr lang="en-US" sz="1200" dirty="0" smtClean="0">
              <a:latin typeface="Source Sans Pro Semibold"/>
              <a:ea typeface="Source Sans Pro Semibold"/>
              <a:cs typeface="Source Sans Pro Semibold"/>
              <a:sym typeface="Source Sans Pro Semibold"/>
            </a:endParaRP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Shape 32"/>
          <p:cNvSpPr/>
          <p:nvPr/>
        </p:nvSpPr>
        <p:spPr>
          <a:xfrm>
            <a:off x="3649591" y="330190"/>
            <a:ext cx="10060108" cy="10033736"/>
          </a:xfrm>
          <a:prstGeom prst="roundRect">
            <a:avLst>
              <a:gd name="adj" fmla="val 1316"/>
            </a:avLst>
          </a:prstGeom>
          <a:solidFill>
            <a:srgbClr val="A6AAA9">
              <a:alpha val="20000"/>
            </a:srgbClr>
          </a:solidFill>
          <a:ln w="12700">
            <a:miter lim="400000"/>
          </a:ln>
        </p:spPr>
        <p:txBody>
          <a:bodyPr lIns="0" tIns="0" rIns="0" bIns="0" anchor="ctr"/>
          <a:lstStyle/>
          <a:p>
            <a:pPr lvl="0" algn="l">
              <a:defRPr sz="1000">
                <a:latin typeface="Menlo"/>
                <a:ea typeface="Menlo"/>
                <a:cs typeface="Menlo"/>
                <a:sym typeface="Menlo"/>
              </a:defRPr>
            </a:pPr>
            <a:endParaRPr/>
          </a:p>
        </p:txBody>
      </p:sp>
      <p:sp>
        <p:nvSpPr>
          <p:cNvPr id="33" name="Shape 33"/>
          <p:cNvSpPr/>
          <p:nvPr/>
        </p:nvSpPr>
        <p:spPr>
          <a:xfrm>
            <a:off x="3714602" y="8985839"/>
            <a:ext cx="3259957" cy="1285718"/>
          </a:xfrm>
          <a:prstGeom prst="roundRect">
            <a:avLst>
              <a:gd name="adj" fmla="val 5770"/>
            </a:avLst>
          </a:prstGeom>
          <a:solidFill>
            <a:srgbClr val="A6AAA9"/>
          </a:solidFill>
          <a:ln w="12700">
            <a:miter lim="400000"/>
          </a:ln>
          <a:extLst>
            <a:ext uri="{C572A759-6A51-4108-AA02-DFA0A04FC94B}">
              <ma14:wrappingTextBoxFlag xmlns:ma14="http://schemas.microsoft.com/office/mac/drawingml/2011/main" xmlns="" val="1"/>
            </a:ext>
          </a:extLst>
        </p:spPr>
        <p:txBody>
          <a:bodyPr lIns="0" tIns="0" rIns="0" bIns="0" anchor="ctr"/>
          <a:lstStyle/>
          <a:p>
            <a:pPr lvl="1" indent="0">
              <a:lnSpc>
                <a:spcPct val="80000"/>
              </a:lnSpc>
              <a:spcBef>
                <a:spcPts val="500"/>
              </a:spcBef>
              <a:defRPr sz="1800"/>
            </a:pPr>
            <a:r>
              <a:rPr sz="1400">
                <a:solidFill>
                  <a:srgbClr val="FFFFFF"/>
                </a:solidFill>
                <a:latin typeface="Source Sans Pro Semibold"/>
                <a:ea typeface="Source Sans Pro Semibold"/>
                <a:cs typeface="Source Sans Pro Semibold"/>
                <a:sym typeface="Source Sans Pro Semibold"/>
              </a:rPr>
              <a:t>Copyright</a:t>
            </a:r>
          </a:p>
          <a:p>
            <a:pPr lvl="1" indent="0" algn="l">
              <a:lnSpc>
                <a:spcPct val="80000"/>
              </a:lnSpc>
              <a:spcBef>
                <a:spcPts val="300"/>
              </a:spcBef>
              <a:defRPr sz="1800"/>
            </a:pPr>
            <a:r>
              <a:rPr sz="1200">
                <a:solidFill>
                  <a:srgbClr val="FFFFFF"/>
                </a:solidFill>
                <a:latin typeface="Source Sans Pro"/>
                <a:ea typeface="Source Sans Pro"/>
                <a:cs typeface="Source Sans Pro"/>
                <a:sym typeface="Source Sans Pro"/>
              </a:rPr>
              <a:t>Each cheatsheet should be licensed under the creative commons license.</a:t>
            </a:r>
          </a:p>
          <a:p>
            <a:pPr lvl="1" indent="0" algn="l">
              <a:lnSpc>
                <a:spcPct val="80000"/>
              </a:lnSpc>
              <a:defRPr sz="1800"/>
            </a:pPr>
            <a:r>
              <a:rPr sz="1200">
                <a:solidFill>
                  <a:srgbClr val="FFFFFF"/>
                </a:solidFill>
                <a:latin typeface="Source Sans Pro"/>
                <a:ea typeface="Source Sans Pro"/>
                <a:cs typeface="Source Sans Pro"/>
                <a:sym typeface="Source Sans Pro"/>
              </a:rPr>
              <a:t>To license the sheet as creative commons, put CC'd by &lt;your name&gt; in the small print at the bottom of each page and link it to </a:t>
            </a:r>
            <a:r>
              <a:rPr sz="1200">
                <a:solidFill>
                  <a:srgbClr val="FFFFFF"/>
                </a:solidFill>
                <a:latin typeface="Source Sans Pro Semibold"/>
                <a:ea typeface="Source Sans Pro Semibold"/>
                <a:cs typeface="Source Sans Pro Semibold"/>
                <a:sym typeface="Source Sans Pro Semibold"/>
                <a:hlinkClick r:id="rId2"/>
              </a:rPr>
              <a:t>http://creativecommons.org/licenses/by/4.0/</a:t>
            </a:r>
          </a:p>
        </p:txBody>
      </p:sp>
      <p:sp>
        <p:nvSpPr>
          <p:cNvPr id="34" name="Shape 34"/>
          <p:cNvSpPr/>
          <p:nvPr/>
        </p:nvSpPr>
        <p:spPr>
          <a:xfrm>
            <a:off x="260259" y="2232051"/>
            <a:ext cx="3268912" cy="8139270"/>
          </a:xfrm>
          <a:prstGeom prst="roundRect">
            <a:avLst>
              <a:gd name="adj" fmla="val 1194"/>
            </a:avLst>
          </a:prstGeom>
          <a:solidFill>
            <a:srgbClr val="A6AAA9">
              <a:alpha val="20000"/>
            </a:srgbClr>
          </a:solidFill>
          <a:ln w="12700">
            <a:miter lim="400000"/>
          </a:ln>
        </p:spPr>
        <p:txBody>
          <a:bodyPr lIns="0" tIns="0" rIns="0" bIns="0" anchor="ctr"/>
          <a:lstStyle/>
          <a:p>
            <a:pPr lvl="0" algn="l">
              <a:defRPr sz="1000">
                <a:latin typeface="Menlo"/>
                <a:ea typeface="Menlo"/>
                <a:cs typeface="Menlo"/>
                <a:sym typeface="Menlo"/>
              </a:defRPr>
            </a:pPr>
            <a:endParaRPr/>
          </a:p>
        </p:txBody>
      </p:sp>
      <p:sp>
        <p:nvSpPr>
          <p:cNvPr id="35" name="Shape 35"/>
          <p:cNvSpPr/>
          <p:nvPr/>
        </p:nvSpPr>
        <p:spPr>
          <a:xfrm>
            <a:off x="318237" y="2428910"/>
            <a:ext cx="3135956" cy="8059342"/>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p>
            <a:pPr lvl="0" algn="l">
              <a:lnSpc>
                <a:spcPct val="90000"/>
              </a:lnSpc>
              <a:spcBef>
                <a:spcPts val="1000"/>
              </a:spcBef>
              <a:buClr>
                <a:srgbClr val="F39019"/>
              </a:buClr>
              <a:defRPr sz="1800"/>
            </a:pPr>
            <a:r>
              <a:rPr sz="1200">
                <a:latin typeface="Source Sans Pro Semibold"/>
                <a:ea typeface="Source Sans Pro Semibold"/>
                <a:cs typeface="Source Sans Pro Semibold"/>
                <a:sym typeface="Source Sans Pro Semibold"/>
              </a:rPr>
              <a:t>Thank you</a:t>
            </a:r>
            <a:r>
              <a:rPr sz="1200">
                <a:latin typeface="Source Sans Pro Light"/>
                <a:ea typeface="Source Sans Pro Light"/>
                <a:cs typeface="Source Sans Pro Light"/>
                <a:sym typeface="Source Sans Pro Light"/>
              </a:rPr>
              <a:t> for making a new cheatsheet for R! These cheatsheets have an important job: </a:t>
            </a:r>
          </a:p>
          <a:p>
            <a:pPr lvl="0">
              <a:lnSpc>
                <a:spcPct val="90000"/>
              </a:lnSpc>
              <a:buClr>
                <a:srgbClr val="F39019"/>
              </a:buClr>
              <a:defRPr sz="1800"/>
            </a:pPr>
            <a:r>
              <a:rPr sz="1200">
                <a:latin typeface="Source Sans Pro Semibold"/>
                <a:ea typeface="Source Sans Pro Semibold"/>
                <a:cs typeface="Source Sans Pro Semibold"/>
                <a:sym typeface="Source Sans Pro Semibold"/>
              </a:rPr>
              <a:t>Cheatsheets make it easy for R users </a:t>
            </a:r>
          </a:p>
          <a:p>
            <a:pPr lvl="0">
              <a:lnSpc>
                <a:spcPct val="90000"/>
              </a:lnSpc>
              <a:spcBef>
                <a:spcPts val="1000"/>
              </a:spcBef>
              <a:buClr>
                <a:srgbClr val="F39019"/>
              </a:buClr>
              <a:defRPr sz="1800"/>
            </a:pPr>
            <a:r>
              <a:rPr sz="1200">
                <a:latin typeface="Source Sans Pro Semibold"/>
                <a:ea typeface="Source Sans Pro Semibold"/>
                <a:cs typeface="Source Sans Pro Semibold"/>
                <a:sym typeface="Source Sans Pro Semibold"/>
              </a:rPr>
              <a:t>to look up useful information.</a:t>
            </a:r>
          </a:p>
          <a:p>
            <a:pPr lvl="0" algn="l">
              <a:lnSpc>
                <a:spcPct val="90000"/>
              </a:lnSpc>
              <a:spcBef>
                <a:spcPts val="300"/>
              </a:spcBef>
              <a:buClr>
                <a:srgbClr val="F39019"/>
              </a:buClr>
              <a:defRPr sz="1800"/>
            </a:pPr>
            <a:r>
              <a:rPr sz="1200">
                <a:latin typeface="Source Sans Pro Light"/>
                <a:ea typeface="Source Sans Pro Light"/>
                <a:cs typeface="Source Sans Pro Light"/>
                <a:sym typeface="Source Sans Pro Light"/>
              </a:rPr>
              <a:t>Remember that the best cheatsheets are </a:t>
            </a:r>
            <a:r>
              <a:rPr sz="1200">
                <a:latin typeface="Source Sans Pro Semibold"/>
                <a:ea typeface="Source Sans Pro Semibold"/>
                <a:cs typeface="Source Sans Pro Semibold"/>
                <a:sym typeface="Source Sans Pro Semibold"/>
              </a:rPr>
              <a:t>visual</a:t>
            </a:r>
            <a:r>
              <a:rPr sz="1200">
                <a:latin typeface="Source Sans Pro Light"/>
                <a:ea typeface="Source Sans Pro Light"/>
                <a:cs typeface="Source Sans Pro Light"/>
                <a:sym typeface="Source Sans Pro Light"/>
              </a:rPr>
              <a:t>—not written—documents. Whenever possible use visual elements to make it easier for readers to find the information they need.</a:t>
            </a:r>
          </a:p>
          <a:p>
            <a:pPr lvl="0" algn="l">
              <a:lnSpc>
                <a:spcPct val="90000"/>
              </a:lnSpc>
              <a:spcBef>
                <a:spcPts val="300"/>
              </a:spcBef>
              <a:buClr>
                <a:srgbClr val="F39019"/>
              </a:buClr>
              <a:defRPr sz="1800"/>
            </a:pPr>
            <a:endParaRPr sz="1200">
              <a:latin typeface="Source Sans Pro Light"/>
              <a:ea typeface="Source Sans Pro Light"/>
              <a:cs typeface="Source Sans Pro Light"/>
              <a:sym typeface="Source Sans Pro Light"/>
            </a:endParaRPr>
          </a:p>
          <a:p>
            <a:pPr marL="114300" lvl="0" indent="-114300" algn="l">
              <a:lnSpc>
                <a:spcPct val="90000"/>
              </a:lnSpc>
              <a:spcBef>
                <a:spcPts val="300"/>
              </a:spcBef>
              <a:buSzPct val="100000"/>
              <a:buAutoNum type="arabicPeriod"/>
              <a:defRPr sz="1800"/>
            </a:pPr>
            <a:r>
              <a:rPr sz="1200">
                <a:latin typeface="Source Sans Pro Light"/>
                <a:ea typeface="Source Sans Pro Light"/>
                <a:cs typeface="Source Sans Pro Light"/>
                <a:sym typeface="Source Sans Pro Light"/>
              </a:rPr>
              <a:t>Use a</a:t>
            </a:r>
            <a:r>
              <a:rPr sz="1200">
                <a:latin typeface="Source Sans Pro Semibold"/>
                <a:ea typeface="Source Sans Pro Semibold"/>
                <a:cs typeface="Source Sans Pro Semibold"/>
                <a:sym typeface="Source Sans Pro Semibold"/>
              </a:rPr>
              <a:t> layout</a:t>
            </a:r>
            <a:r>
              <a:rPr sz="1200">
                <a:latin typeface="Source Sans Pro Light"/>
                <a:ea typeface="Source Sans Pro Light"/>
                <a:cs typeface="Source Sans Pro Light"/>
                <a:sym typeface="Source Sans Pro Light"/>
              </a:rPr>
              <a:t> that flows and makes it easy to zero in on specific topics.</a:t>
            </a:r>
          </a:p>
          <a:p>
            <a:pPr marL="114300" lvl="0" indent="-114300" algn="l">
              <a:lnSpc>
                <a:spcPct val="90000"/>
              </a:lnSpc>
              <a:spcBef>
                <a:spcPts val="300"/>
              </a:spcBef>
              <a:buSzPct val="100000"/>
              <a:buAutoNum type="arabicPeriod"/>
              <a:defRPr sz="1800"/>
            </a:pPr>
            <a:endParaRPr sz="1200">
              <a:latin typeface="Source Sans Pro Light"/>
              <a:ea typeface="Source Sans Pro Light"/>
              <a:cs typeface="Source Sans Pro Light"/>
              <a:sym typeface="Source Sans Pro Light"/>
            </a:endParaRPr>
          </a:p>
          <a:p>
            <a:pPr lvl="0" algn="l">
              <a:lnSpc>
                <a:spcPct val="90000"/>
              </a:lnSpc>
              <a:spcBef>
                <a:spcPts val="300"/>
              </a:spcBef>
              <a:defRPr sz="1800"/>
            </a:pPr>
            <a:endParaRPr sz="1200">
              <a:latin typeface="Source Sans Pro Light"/>
              <a:ea typeface="Source Sans Pro Light"/>
              <a:cs typeface="Source Sans Pro Light"/>
              <a:sym typeface="Source Sans Pro Light"/>
            </a:endParaRPr>
          </a:p>
          <a:p>
            <a:pPr marL="114300" lvl="0" indent="-114300" algn="l">
              <a:lnSpc>
                <a:spcPct val="90000"/>
              </a:lnSpc>
              <a:spcBef>
                <a:spcPts val="300"/>
              </a:spcBef>
              <a:buSzPct val="100000"/>
              <a:buAutoNum type="arabicPeriod" startAt="3"/>
              <a:defRPr sz="1800"/>
            </a:pPr>
            <a:endParaRPr sz="1200">
              <a:latin typeface="Source Sans Pro Light"/>
              <a:ea typeface="Source Sans Pro Light"/>
              <a:cs typeface="Source Sans Pro Light"/>
              <a:sym typeface="Source Sans Pro Light"/>
            </a:endParaRPr>
          </a:p>
          <a:p>
            <a:pPr marL="114300" lvl="0" indent="-114300" algn="l">
              <a:lnSpc>
                <a:spcPct val="90000"/>
              </a:lnSpc>
              <a:spcBef>
                <a:spcPts val="300"/>
              </a:spcBef>
              <a:buSzPct val="100000"/>
              <a:buAutoNum type="arabicPeriod" startAt="3"/>
              <a:defRPr sz="1800"/>
            </a:pPr>
            <a:endParaRPr sz="1200">
              <a:latin typeface="Source Sans Pro Light"/>
              <a:ea typeface="Source Sans Pro Light"/>
              <a:cs typeface="Source Sans Pro Light"/>
              <a:sym typeface="Source Sans Pro Light"/>
            </a:endParaRPr>
          </a:p>
          <a:p>
            <a:pPr marL="114300" lvl="0" indent="-114300" algn="l">
              <a:lnSpc>
                <a:spcPct val="90000"/>
              </a:lnSpc>
              <a:spcBef>
                <a:spcPts val="300"/>
              </a:spcBef>
              <a:buSzPct val="100000"/>
              <a:buAutoNum type="arabicPeriod" startAt="3"/>
              <a:defRPr sz="1800"/>
            </a:pPr>
            <a:endParaRPr sz="1200">
              <a:latin typeface="Source Sans Pro Light"/>
              <a:ea typeface="Source Sans Pro Light"/>
              <a:cs typeface="Source Sans Pro Light"/>
              <a:sym typeface="Source Sans Pro Light"/>
            </a:endParaRPr>
          </a:p>
          <a:p>
            <a:pPr marL="114300" lvl="0" indent="-114300" algn="l">
              <a:lnSpc>
                <a:spcPct val="90000"/>
              </a:lnSpc>
              <a:spcBef>
                <a:spcPts val="300"/>
              </a:spcBef>
              <a:buSzPct val="100000"/>
              <a:buAutoNum type="arabicPeriod" startAt="3"/>
              <a:defRPr sz="1800"/>
            </a:pPr>
            <a:endParaRPr sz="1200">
              <a:latin typeface="Source Sans Pro Light"/>
              <a:ea typeface="Source Sans Pro Light"/>
              <a:cs typeface="Source Sans Pro Light"/>
              <a:sym typeface="Source Sans Pro Light"/>
            </a:endParaRPr>
          </a:p>
          <a:p>
            <a:pPr lvl="0" algn="l">
              <a:lnSpc>
                <a:spcPct val="90000"/>
              </a:lnSpc>
              <a:spcBef>
                <a:spcPts val="300"/>
              </a:spcBef>
              <a:defRPr sz="1800"/>
            </a:pPr>
            <a:endParaRPr sz="1200">
              <a:latin typeface="Source Sans Pro Light"/>
              <a:ea typeface="Source Sans Pro Light"/>
              <a:cs typeface="Source Sans Pro Light"/>
              <a:sym typeface="Source Sans Pro Light"/>
            </a:endParaRPr>
          </a:p>
          <a:p>
            <a:pPr marL="114300" lvl="0" indent="-114300" algn="l">
              <a:lnSpc>
                <a:spcPct val="90000"/>
              </a:lnSpc>
              <a:spcBef>
                <a:spcPts val="300"/>
              </a:spcBef>
              <a:buSzPct val="100000"/>
              <a:buAutoNum type="arabicPeriod" startAt="2"/>
              <a:defRPr sz="1800"/>
            </a:pPr>
            <a:r>
              <a:rPr sz="1200">
                <a:latin typeface="Source Sans Pro Light"/>
                <a:ea typeface="Source Sans Pro Light"/>
                <a:cs typeface="Source Sans Pro Light"/>
                <a:sym typeface="Source Sans Pro Light"/>
              </a:rPr>
              <a:t>Use </a:t>
            </a:r>
            <a:r>
              <a:rPr sz="1200">
                <a:latin typeface="Source Sans Pro Semibold"/>
                <a:ea typeface="Source Sans Pro Semibold"/>
                <a:cs typeface="Source Sans Pro Semibold"/>
                <a:sym typeface="Source Sans Pro Semibold"/>
              </a:rPr>
              <a:t>visualizations</a:t>
            </a:r>
            <a:r>
              <a:rPr sz="1200">
                <a:latin typeface="Source Sans Pro Light"/>
                <a:ea typeface="Source Sans Pro Light"/>
                <a:cs typeface="Source Sans Pro Light"/>
                <a:sym typeface="Source Sans Pro Light"/>
              </a:rPr>
              <a:t> to explain concepts quickly and concisely.</a:t>
            </a:r>
          </a:p>
          <a:p>
            <a:pPr lvl="0" algn="l">
              <a:lnSpc>
                <a:spcPct val="90000"/>
              </a:lnSpc>
              <a:spcBef>
                <a:spcPts val="300"/>
              </a:spcBef>
              <a:defRPr sz="1800"/>
            </a:pPr>
            <a:endParaRPr sz="1200">
              <a:latin typeface="Source Sans Pro Light"/>
              <a:ea typeface="Source Sans Pro Light"/>
              <a:cs typeface="Source Sans Pro Light"/>
              <a:sym typeface="Source Sans Pro Light"/>
            </a:endParaRPr>
          </a:p>
          <a:p>
            <a:pPr marL="114300" lvl="0" indent="-114300" algn="l">
              <a:lnSpc>
                <a:spcPct val="90000"/>
              </a:lnSpc>
              <a:spcBef>
                <a:spcPts val="300"/>
              </a:spcBef>
              <a:buSzPct val="100000"/>
              <a:buAutoNum type="arabicPeriod" startAt="3"/>
              <a:defRPr sz="1800"/>
            </a:pPr>
            <a:endParaRPr sz="1200">
              <a:latin typeface="Source Sans Pro Light"/>
              <a:ea typeface="Source Sans Pro Light"/>
              <a:cs typeface="Source Sans Pro Light"/>
              <a:sym typeface="Source Sans Pro Light"/>
            </a:endParaRPr>
          </a:p>
          <a:p>
            <a:pPr lvl="0" algn="l">
              <a:lnSpc>
                <a:spcPct val="90000"/>
              </a:lnSpc>
              <a:spcBef>
                <a:spcPts val="300"/>
              </a:spcBef>
              <a:defRPr sz="1800"/>
            </a:pPr>
            <a:endParaRPr sz="1200">
              <a:latin typeface="Source Sans Pro Light"/>
              <a:ea typeface="Source Sans Pro Light"/>
              <a:cs typeface="Source Sans Pro Light"/>
              <a:sym typeface="Source Sans Pro Light"/>
            </a:endParaRPr>
          </a:p>
          <a:p>
            <a:pPr marL="114300" lvl="0" indent="-114300" algn="l">
              <a:lnSpc>
                <a:spcPct val="90000"/>
              </a:lnSpc>
              <a:spcBef>
                <a:spcPts val="300"/>
              </a:spcBef>
              <a:buSzPct val="100000"/>
              <a:buAutoNum type="arabicPeriod" startAt="4"/>
              <a:defRPr sz="1800"/>
            </a:pPr>
            <a:endParaRPr sz="1200">
              <a:latin typeface="Source Sans Pro Light"/>
              <a:ea typeface="Source Sans Pro Light"/>
              <a:cs typeface="Source Sans Pro Light"/>
              <a:sym typeface="Source Sans Pro Light"/>
            </a:endParaRPr>
          </a:p>
          <a:p>
            <a:pPr marL="114300" lvl="0" indent="-114300" algn="l">
              <a:lnSpc>
                <a:spcPct val="90000"/>
              </a:lnSpc>
              <a:spcBef>
                <a:spcPts val="300"/>
              </a:spcBef>
              <a:buSzPct val="100000"/>
              <a:buAutoNum type="arabicPeriod" startAt="3"/>
              <a:defRPr sz="1800"/>
            </a:pPr>
            <a:r>
              <a:rPr sz="1200">
                <a:latin typeface="Source Sans Pro Light"/>
                <a:ea typeface="Source Sans Pro Light"/>
                <a:cs typeface="Source Sans Pro Light"/>
                <a:sym typeface="Source Sans Pro Light"/>
              </a:rPr>
              <a:t>Use visual elements to make the sheet </a:t>
            </a:r>
            <a:r>
              <a:rPr sz="1200">
                <a:latin typeface="Source Sans Pro Semibold"/>
                <a:ea typeface="Source Sans Pro Semibold"/>
                <a:cs typeface="Source Sans Pro Semibold"/>
                <a:sym typeface="Source Sans Pro Semibold"/>
              </a:rPr>
              <a:t>scannable</a:t>
            </a:r>
            <a:r>
              <a:rPr sz="1200">
                <a:latin typeface="Source Sans Pro Light"/>
                <a:ea typeface="Source Sans Pro Light"/>
                <a:cs typeface="Source Sans Pro Light"/>
                <a:sym typeface="Source Sans Pro Light"/>
              </a:rPr>
              <a:t>.</a:t>
            </a:r>
          </a:p>
          <a:p>
            <a:pPr marL="114300" lvl="0" indent="-114300" algn="l">
              <a:lnSpc>
                <a:spcPct val="90000"/>
              </a:lnSpc>
              <a:spcBef>
                <a:spcPts val="300"/>
              </a:spcBef>
              <a:buSzPct val="100000"/>
              <a:buAutoNum type="arabicPeriod" startAt="3"/>
              <a:defRPr sz="1800"/>
            </a:pPr>
            <a:endParaRPr sz="1200">
              <a:latin typeface="Source Sans Pro Light"/>
              <a:ea typeface="Source Sans Pro Light"/>
              <a:cs typeface="Source Sans Pro Light"/>
              <a:sym typeface="Source Sans Pro Light"/>
            </a:endParaRPr>
          </a:p>
          <a:p>
            <a:pPr marL="114300" lvl="0" indent="-114300" algn="l">
              <a:lnSpc>
                <a:spcPct val="90000"/>
              </a:lnSpc>
              <a:spcBef>
                <a:spcPts val="300"/>
              </a:spcBef>
              <a:buSzPct val="100000"/>
              <a:buAutoNum type="arabicPeriod" startAt="3"/>
              <a:defRPr sz="1800"/>
            </a:pPr>
            <a:endParaRPr sz="1200">
              <a:latin typeface="Source Sans Pro Light"/>
              <a:ea typeface="Source Sans Pro Light"/>
              <a:cs typeface="Source Sans Pro Light"/>
              <a:sym typeface="Source Sans Pro Light"/>
            </a:endParaRPr>
          </a:p>
          <a:p>
            <a:pPr marL="114300" lvl="0" indent="-114300" algn="l">
              <a:lnSpc>
                <a:spcPct val="90000"/>
              </a:lnSpc>
              <a:spcBef>
                <a:spcPts val="300"/>
              </a:spcBef>
              <a:buSzPct val="100000"/>
              <a:buAutoNum type="arabicPeriod" startAt="3"/>
              <a:defRPr sz="1800"/>
            </a:pPr>
            <a:endParaRPr sz="1200">
              <a:latin typeface="Source Sans Pro Light"/>
              <a:ea typeface="Source Sans Pro Light"/>
              <a:cs typeface="Source Sans Pro Light"/>
              <a:sym typeface="Source Sans Pro Light"/>
            </a:endParaRPr>
          </a:p>
          <a:p>
            <a:pPr marL="114300" lvl="0" indent="-114300" algn="l">
              <a:lnSpc>
                <a:spcPct val="90000"/>
              </a:lnSpc>
              <a:spcBef>
                <a:spcPts val="300"/>
              </a:spcBef>
              <a:buSzPct val="100000"/>
              <a:buAutoNum type="arabicPeriod" startAt="3"/>
              <a:defRPr sz="1800"/>
            </a:pPr>
            <a:endParaRPr sz="1200">
              <a:latin typeface="Source Sans Pro Light"/>
              <a:ea typeface="Source Sans Pro Light"/>
              <a:cs typeface="Source Sans Pro Light"/>
              <a:sym typeface="Source Sans Pro Light"/>
            </a:endParaRPr>
          </a:p>
          <a:p>
            <a:pPr marL="114300" lvl="0" indent="-114300" algn="l">
              <a:lnSpc>
                <a:spcPct val="90000"/>
              </a:lnSpc>
              <a:spcBef>
                <a:spcPts val="300"/>
              </a:spcBef>
              <a:buSzPct val="100000"/>
              <a:buAutoNum type="arabicPeriod" startAt="3"/>
              <a:defRPr sz="1800"/>
            </a:pPr>
            <a:endParaRPr sz="1200">
              <a:latin typeface="Source Sans Pro Light"/>
              <a:ea typeface="Source Sans Pro Light"/>
              <a:cs typeface="Source Sans Pro Light"/>
              <a:sym typeface="Source Sans Pro Light"/>
            </a:endParaRPr>
          </a:p>
          <a:p>
            <a:pPr marL="114300" lvl="0" indent="-114300" algn="l">
              <a:lnSpc>
                <a:spcPct val="90000"/>
              </a:lnSpc>
              <a:spcBef>
                <a:spcPts val="300"/>
              </a:spcBef>
              <a:buSzPct val="100000"/>
              <a:buAutoNum type="arabicPeriod" startAt="3"/>
              <a:defRPr sz="1800"/>
            </a:pPr>
            <a:endParaRPr sz="1200">
              <a:latin typeface="Source Sans Pro Light"/>
              <a:ea typeface="Source Sans Pro Light"/>
              <a:cs typeface="Source Sans Pro Light"/>
              <a:sym typeface="Source Sans Pro Light"/>
            </a:endParaRPr>
          </a:p>
          <a:p>
            <a:pPr marL="114300" lvl="0" indent="-114300" algn="l">
              <a:lnSpc>
                <a:spcPct val="90000"/>
              </a:lnSpc>
              <a:spcBef>
                <a:spcPts val="300"/>
              </a:spcBef>
              <a:buSzPct val="100000"/>
              <a:buAutoNum type="arabicPeriod" startAt="4"/>
              <a:defRPr sz="1800"/>
            </a:pPr>
            <a:r>
              <a:rPr sz="1200">
                <a:latin typeface="Source Sans Pro Light"/>
                <a:ea typeface="Source Sans Pro Light"/>
                <a:cs typeface="Source Sans Pro Light"/>
                <a:sym typeface="Source Sans Pro Light"/>
              </a:rPr>
              <a:t>Use visual </a:t>
            </a:r>
            <a:r>
              <a:rPr sz="1200">
                <a:latin typeface="Source Sans Pro Semibold"/>
                <a:ea typeface="Source Sans Pro Semibold"/>
                <a:cs typeface="Source Sans Pro Semibold"/>
                <a:sym typeface="Source Sans Pro Semibold"/>
              </a:rPr>
              <a:t>emphasis</a:t>
            </a:r>
            <a:r>
              <a:rPr sz="1200">
                <a:latin typeface="Source Sans Pro Light"/>
                <a:ea typeface="Source Sans Pro Light"/>
                <a:cs typeface="Source Sans Pro Light"/>
                <a:sym typeface="Source Sans Pro Light"/>
              </a:rPr>
              <a:t> (like color, size, and font weight) to make important information easy to find.</a:t>
            </a:r>
          </a:p>
          <a:p>
            <a:pPr lvl="0" algn="l">
              <a:lnSpc>
                <a:spcPct val="90000"/>
              </a:lnSpc>
              <a:spcBef>
                <a:spcPts val="300"/>
              </a:spcBef>
              <a:buClr>
                <a:srgbClr val="F39019"/>
              </a:buClr>
              <a:defRPr sz="1800"/>
            </a:pPr>
            <a:endParaRPr sz="1200">
              <a:latin typeface="Source Sans Pro Light"/>
              <a:ea typeface="Source Sans Pro Light"/>
              <a:cs typeface="Source Sans Pro Light"/>
              <a:sym typeface="Source Sans Pro Light"/>
            </a:endParaRPr>
          </a:p>
          <a:p>
            <a:pPr lvl="0" algn="l">
              <a:lnSpc>
                <a:spcPct val="90000"/>
              </a:lnSpc>
              <a:spcBef>
                <a:spcPts val="300"/>
              </a:spcBef>
              <a:buClr>
                <a:srgbClr val="F39019"/>
              </a:buClr>
              <a:defRPr sz="1800"/>
            </a:pPr>
            <a:endParaRPr sz="1200">
              <a:latin typeface="Source Sans Pro Light"/>
              <a:ea typeface="Source Sans Pro Light"/>
              <a:cs typeface="Source Sans Pro Light"/>
              <a:sym typeface="Source Sans Pro Light"/>
            </a:endParaRPr>
          </a:p>
          <a:p>
            <a:pPr lvl="0" algn="l">
              <a:lnSpc>
                <a:spcPct val="90000"/>
              </a:lnSpc>
              <a:spcBef>
                <a:spcPts val="300"/>
              </a:spcBef>
              <a:buClr>
                <a:srgbClr val="F39019"/>
              </a:buClr>
              <a:defRPr sz="1800"/>
            </a:pPr>
            <a:endParaRPr sz="1200">
              <a:latin typeface="Source Sans Pro Light"/>
              <a:ea typeface="Source Sans Pro Light"/>
              <a:cs typeface="Source Sans Pro Light"/>
              <a:sym typeface="Source Sans Pro Light"/>
            </a:endParaRPr>
          </a:p>
        </p:txBody>
      </p:sp>
      <p:sp>
        <p:nvSpPr>
          <p:cNvPr id="36" name="Shape 36"/>
          <p:cNvSpPr/>
          <p:nvPr/>
        </p:nvSpPr>
        <p:spPr>
          <a:xfrm>
            <a:off x="-3058936" y="6334843"/>
            <a:ext cx="427683" cy="248842"/>
          </a:xfrm>
          <a:prstGeom prst="rect">
            <a:avLst/>
          </a:prstGeom>
          <a:ln w="12700">
            <a:miter lim="400000"/>
          </a:ln>
        </p:spPr>
        <p:txBody>
          <a:bodyPr wrap="none" lIns="54570" tIns="54570" rIns="54570" bIns="54570" anchor="ctr">
            <a:spAutoFit/>
          </a:bodyPr>
          <a:lstStyle/>
          <a:p>
            <a:pPr lvl="0" algn="l">
              <a:defRPr sz="1000">
                <a:latin typeface="Menlo"/>
                <a:ea typeface="Menlo"/>
                <a:cs typeface="Menlo"/>
                <a:sym typeface="Menlo"/>
              </a:defRPr>
            </a:pPr>
            <a:endParaRPr/>
          </a:p>
        </p:txBody>
      </p:sp>
      <p:sp>
        <p:nvSpPr>
          <p:cNvPr id="37" name="Shape 37"/>
          <p:cNvSpPr>
            <a:spLocks noGrp="1"/>
          </p:cNvSpPr>
          <p:nvPr>
            <p:ph type="title"/>
          </p:nvPr>
        </p:nvSpPr>
        <p:spPr>
          <a:xfrm>
            <a:off x="277225" y="273049"/>
            <a:ext cx="3217980" cy="1168079"/>
          </a:xfrm>
          <a:prstGeom prst="rect">
            <a:avLst/>
          </a:prstGeom>
        </p:spPr>
        <p:txBody>
          <a:bodyPr/>
          <a:lstStyle/>
          <a:p>
            <a:pPr lvl="0" defTabSz="280415">
              <a:lnSpc>
                <a:spcPct val="80000"/>
              </a:lnSpc>
              <a:defRPr sz="1800"/>
            </a:pPr>
            <a:r>
              <a:rPr sz="3167">
                <a:solidFill>
                  <a:srgbClr val="53585F"/>
                </a:solidFill>
                <a:latin typeface="Source Sans Pro"/>
                <a:ea typeface="Source Sans Pro"/>
                <a:cs typeface="Source Sans Pro"/>
                <a:sym typeface="Source Sans Pro"/>
              </a:rPr>
              <a:t>Four Column</a:t>
            </a:r>
            <a:endParaRPr sz="4224">
              <a:solidFill>
                <a:srgbClr val="53585F"/>
              </a:solidFill>
              <a:latin typeface="Source Sans Pro"/>
              <a:ea typeface="Source Sans Pro"/>
              <a:cs typeface="Source Sans Pro"/>
              <a:sym typeface="Source Sans Pro"/>
            </a:endParaRPr>
          </a:p>
          <a:p>
            <a:pPr lvl="0" defTabSz="280415">
              <a:lnSpc>
                <a:spcPct val="90000"/>
              </a:lnSpc>
              <a:defRPr sz="1800"/>
            </a:pPr>
            <a:r>
              <a:rPr sz="2304">
                <a:solidFill>
                  <a:srgbClr val="53585F"/>
                </a:solidFill>
                <a:latin typeface="Source Sans Pro Semibold"/>
                <a:ea typeface="Source Sans Pro Semibold"/>
                <a:cs typeface="Source Sans Pro Semibold"/>
                <a:sym typeface="Source Sans Pro Semibold"/>
              </a:rPr>
              <a:t>layout </a:t>
            </a:r>
          </a:p>
          <a:p>
            <a:pPr lvl="0" defTabSz="280415">
              <a:lnSpc>
                <a:spcPct val="90000"/>
              </a:lnSpc>
              <a:defRPr sz="1800"/>
            </a:pPr>
            <a:r>
              <a:rPr sz="1968">
                <a:solidFill>
                  <a:srgbClr val="53585F"/>
                </a:solidFill>
                <a:latin typeface="Source Sans Pro Light"/>
                <a:ea typeface="Source Sans Pro Light"/>
                <a:cs typeface="Source Sans Pro Light"/>
                <a:sym typeface="Source Sans Pro Light"/>
              </a:rPr>
              <a:t>Cheat Sheet </a:t>
            </a:r>
          </a:p>
        </p:txBody>
      </p:sp>
      <p:sp>
        <p:nvSpPr>
          <p:cNvPr id="38" name="Shape 38"/>
          <p:cNvSpPr/>
          <p:nvPr/>
        </p:nvSpPr>
        <p:spPr>
          <a:xfrm>
            <a:off x="256414" y="2070619"/>
            <a:ext cx="3263902" cy="320381"/>
          </a:xfrm>
          <a:prstGeom prst="roundRect">
            <a:avLst>
              <a:gd name="adj" fmla="val 20098"/>
            </a:avLst>
          </a:prstGeom>
          <a:solidFill>
            <a:srgbClr val="A6AAA9"/>
          </a:solidFill>
          <a:ln w="12700">
            <a:miter lim="400000"/>
          </a:ln>
          <a:extLst>
            <a:ext uri="{C572A759-6A51-4108-AA02-DFA0A04FC94B}">
              <ma14:wrappingTextBoxFlag xmlns:ma14="http://schemas.microsoft.com/office/mac/drawingml/2011/main" xmlns="" val="1"/>
            </a:ext>
          </a:extLst>
        </p:spPr>
        <p:txBody>
          <a:bodyPr lIns="0" tIns="0" rIns="0" bIns="0" anchor="ctr"/>
          <a:lstStyle/>
          <a:p>
            <a:pPr lvl="1" indent="0">
              <a:defRPr sz="1800"/>
            </a:pPr>
            <a:r>
              <a:rPr sz="2000">
                <a:solidFill>
                  <a:srgbClr val="FFFFFF"/>
                </a:solidFill>
                <a:latin typeface="Source Sans Pro"/>
                <a:ea typeface="Source Sans Pro"/>
                <a:cs typeface="Source Sans Pro"/>
                <a:sym typeface="Source Sans Pro"/>
              </a:rPr>
              <a:t>Basics</a:t>
            </a:r>
          </a:p>
        </p:txBody>
      </p:sp>
      <p:sp>
        <p:nvSpPr>
          <p:cNvPr id="39" name="Shape 39"/>
          <p:cNvSpPr/>
          <p:nvPr/>
        </p:nvSpPr>
        <p:spPr>
          <a:xfrm>
            <a:off x="232450" y="10340910"/>
            <a:ext cx="6261703" cy="248842"/>
          </a:xfrm>
          <a:prstGeom prst="rect">
            <a:avLst/>
          </a:prstGeom>
          <a:ln w="12700">
            <a:miter lim="400000"/>
          </a:ln>
          <a:extLst>
            <a:ext uri="{C572A759-6A51-4108-AA02-DFA0A04FC94B}">
              <ma14:wrappingTextBoxFlag xmlns:ma14="http://schemas.microsoft.com/office/mac/drawingml/2011/main" xmlns="" val="1"/>
            </a:ext>
          </a:extLst>
        </p:spPr>
        <p:txBody>
          <a:bodyPr lIns="54570" tIns="54570" rIns="54570" bIns="54570" anchor="ctr">
            <a:spAutoFit/>
          </a:bodyPr>
          <a:lstStyle/>
          <a:p>
            <a:pPr lvl="0" algn="l">
              <a:lnSpc>
                <a:spcPct val="90000"/>
              </a:lnSpc>
              <a:defRPr sz="1800"/>
            </a:pPr>
            <a:r>
              <a:rPr sz="900">
                <a:latin typeface="Source Sans Pro Light"/>
                <a:ea typeface="Source Sans Pro Light"/>
                <a:cs typeface="Source Sans Pro Light"/>
                <a:sym typeface="Source Sans Pro Light"/>
              </a:rPr>
              <a:t>RStudio® is a trademark of RStudio, Inc.  •  </a:t>
            </a:r>
            <a:r>
              <a:rPr sz="900">
                <a:solidFill>
                  <a:srgbClr val="0365C0"/>
                </a:solidFill>
                <a:latin typeface="Source Sans Pro Light"/>
                <a:ea typeface="Source Sans Pro Light"/>
                <a:cs typeface="Source Sans Pro Light"/>
                <a:sym typeface="Source Sans Pro Light"/>
                <a:hlinkClick r:id="rId3"/>
              </a:rPr>
              <a:t>CC BY </a:t>
            </a:r>
            <a:r>
              <a:rPr sz="900">
                <a:latin typeface="Source Sans Pro Light"/>
                <a:ea typeface="Source Sans Pro Light"/>
                <a:cs typeface="Source Sans Pro Light"/>
                <a:sym typeface="Source Sans Pro Light"/>
              </a:rPr>
              <a:t>Your Name •  Your@email.com  •  844-448-1212 • </a:t>
            </a:r>
            <a:r>
              <a:rPr sz="900" u="sng">
                <a:latin typeface="Source Sans Pro Light"/>
                <a:ea typeface="Source Sans Pro Light"/>
                <a:cs typeface="Source Sans Pro Light"/>
                <a:sym typeface="Source Sans Pro Light"/>
                <a:hlinkClick r:id="rId4"/>
              </a:rPr>
              <a:t>rstudio.com</a:t>
            </a:r>
            <a:r>
              <a:rPr sz="900">
                <a:latin typeface="Source Sans Pro Light"/>
                <a:ea typeface="Source Sans Pro Light"/>
                <a:cs typeface="Source Sans Pro Light"/>
                <a:sym typeface="Source Sans Pro Light"/>
              </a:rPr>
              <a:t> </a:t>
            </a:r>
          </a:p>
        </p:txBody>
      </p:sp>
      <p:sp>
        <p:nvSpPr>
          <p:cNvPr id="40" name="Shape 40"/>
          <p:cNvSpPr/>
          <p:nvPr/>
        </p:nvSpPr>
        <p:spPr>
          <a:xfrm>
            <a:off x="8723072" y="10340910"/>
            <a:ext cx="5041410" cy="248842"/>
          </a:xfrm>
          <a:prstGeom prst="rect">
            <a:avLst/>
          </a:prstGeom>
          <a:ln w="12700">
            <a:miter lim="400000"/>
          </a:ln>
          <a:extLst>
            <a:ext uri="{C572A759-6A51-4108-AA02-DFA0A04FC94B}">
              <ma14:wrappingTextBoxFlag xmlns:ma14="http://schemas.microsoft.com/office/mac/drawingml/2011/main" xmlns="" val="1"/>
            </a:ext>
          </a:extLst>
        </p:spPr>
        <p:txBody>
          <a:bodyPr lIns="54570" tIns="54570" rIns="54570" bIns="54570" anchor="ctr">
            <a:spAutoFit/>
          </a:bodyPr>
          <a:lstStyle/>
          <a:p>
            <a:pPr lvl="0" algn="r">
              <a:lnSpc>
                <a:spcPct val="90000"/>
              </a:lnSpc>
              <a:defRPr sz="1800"/>
            </a:pPr>
            <a:r>
              <a:rPr sz="900">
                <a:latin typeface="Source Sans Pro Light"/>
                <a:ea typeface="Source Sans Pro Light"/>
                <a:cs typeface="Source Sans Pro Light"/>
                <a:sym typeface="Source Sans Pro Light"/>
              </a:rPr>
              <a:t>Learn more at </a:t>
            </a:r>
            <a:r>
              <a:rPr sz="900">
                <a:latin typeface="Source Sans Pro"/>
                <a:ea typeface="Source Sans Pro"/>
                <a:cs typeface="Source Sans Pro"/>
                <a:sym typeface="Source Sans Pro"/>
              </a:rPr>
              <a:t>web page or vignette  </a:t>
            </a:r>
            <a:r>
              <a:rPr sz="900">
                <a:latin typeface="Source Sans Pro Light"/>
                <a:ea typeface="Source Sans Pro Light"/>
                <a:cs typeface="Source Sans Pro Light"/>
                <a:sym typeface="Source Sans Pro Light"/>
              </a:rPr>
              <a:t>•  package  version  •  Updated: 3/15</a:t>
            </a:r>
          </a:p>
        </p:txBody>
      </p:sp>
      <p:sp>
        <p:nvSpPr>
          <p:cNvPr id="41" name="Shape 41"/>
          <p:cNvSpPr/>
          <p:nvPr/>
        </p:nvSpPr>
        <p:spPr>
          <a:xfrm>
            <a:off x="1240411" y="1440939"/>
            <a:ext cx="1291607" cy="528269"/>
          </a:xfrm>
          <a:prstGeom prst="roundRect">
            <a:avLst>
              <a:gd name="adj" fmla="val 36061"/>
            </a:avLst>
          </a:prstGeom>
          <a:solidFill>
            <a:srgbClr val="A6AAA9"/>
          </a:solidFill>
          <a:ln w="12700">
            <a:miter lim="400000"/>
          </a:ln>
          <a:extLst>
            <a:ext uri="{C572A759-6A51-4108-AA02-DFA0A04FC94B}">
              <ma14:wrappingTextBoxFlag xmlns:ma14="http://schemas.microsoft.com/office/mac/drawingml/2011/main" xmlns="" val="1"/>
            </a:ext>
          </a:extLst>
        </p:spPr>
        <p:txBody>
          <a:bodyPr lIns="0" tIns="0" rIns="0" bIns="0" anchor="ctr"/>
          <a:lstStyle/>
          <a:p>
            <a:pPr lvl="0">
              <a:lnSpc>
                <a:spcPct val="70000"/>
              </a:lnSpc>
              <a:defRPr sz="1800"/>
            </a:pPr>
            <a:r>
              <a:rPr sz="1600" b="1">
                <a:solidFill>
                  <a:srgbClr val="FFFFFF"/>
                </a:solidFill>
                <a:latin typeface="Helvetica Neue"/>
                <a:ea typeface="Helvetica Neue"/>
                <a:cs typeface="Helvetica Neue"/>
                <a:sym typeface="Helvetica Neue"/>
              </a:rPr>
              <a:t>Your</a:t>
            </a:r>
            <a:r>
              <a:rPr sz="1200" b="1">
                <a:solidFill>
                  <a:srgbClr val="FFFFFF"/>
                </a:solidFill>
                <a:latin typeface="Helvetica Neue"/>
                <a:ea typeface="Helvetica Neue"/>
                <a:cs typeface="Helvetica Neue"/>
                <a:sym typeface="Helvetica Neue"/>
              </a:rPr>
              <a:t> </a:t>
            </a:r>
          </a:p>
          <a:p>
            <a:pPr lvl="0">
              <a:lnSpc>
                <a:spcPct val="70000"/>
              </a:lnSpc>
              <a:defRPr sz="1800"/>
            </a:pPr>
            <a:r>
              <a:rPr sz="2000" b="1">
                <a:solidFill>
                  <a:srgbClr val="FFFFFF"/>
                </a:solidFill>
                <a:latin typeface="Helvetica Neue"/>
                <a:ea typeface="Helvetica Neue"/>
                <a:cs typeface="Helvetica Neue"/>
                <a:sym typeface="Helvetica Neue"/>
              </a:rPr>
              <a:t>LOGO</a:t>
            </a:r>
          </a:p>
        </p:txBody>
      </p:sp>
      <p:sp>
        <p:nvSpPr>
          <p:cNvPr id="42" name="Shape 42"/>
          <p:cNvSpPr/>
          <p:nvPr/>
        </p:nvSpPr>
        <p:spPr>
          <a:xfrm>
            <a:off x="3711500" y="4905547"/>
            <a:ext cx="3263901" cy="3971456"/>
          </a:xfrm>
          <a:prstGeom prst="roundRect">
            <a:avLst>
              <a:gd name="adj" fmla="val 1437"/>
            </a:avLst>
          </a:prstGeom>
          <a:solidFill>
            <a:srgbClr val="FFFFFF"/>
          </a:solidFill>
          <a:ln w="12700">
            <a:miter lim="400000"/>
          </a:ln>
        </p:spPr>
        <p:txBody>
          <a:bodyPr lIns="0" tIns="0" rIns="0" bIns="0" anchor="ctr"/>
          <a:lstStyle/>
          <a:p>
            <a:pPr lvl="0" algn="l">
              <a:defRPr sz="1000">
                <a:latin typeface="Menlo"/>
                <a:ea typeface="Menlo"/>
                <a:cs typeface="Menlo"/>
                <a:sym typeface="Menlo"/>
              </a:defRPr>
            </a:pPr>
            <a:endParaRPr/>
          </a:p>
        </p:txBody>
      </p:sp>
      <p:sp>
        <p:nvSpPr>
          <p:cNvPr id="43" name="Shape 43"/>
          <p:cNvSpPr/>
          <p:nvPr/>
        </p:nvSpPr>
        <p:spPr>
          <a:xfrm>
            <a:off x="3714282" y="4849638"/>
            <a:ext cx="3263901" cy="248841"/>
          </a:xfrm>
          <a:prstGeom prst="roundRect">
            <a:avLst>
              <a:gd name="adj" fmla="val 25876"/>
            </a:avLst>
          </a:prstGeom>
          <a:solidFill>
            <a:srgbClr val="A6AAA9"/>
          </a:solidFill>
          <a:ln w="12700">
            <a:miter lim="400000"/>
          </a:ln>
          <a:extLst>
            <a:ext uri="{C572A759-6A51-4108-AA02-DFA0A04FC94B}">
              <ma14:wrappingTextBoxFlag xmlns:ma14="http://schemas.microsoft.com/office/mac/drawingml/2011/main" xmlns="" val="1"/>
            </a:ext>
          </a:extLst>
        </p:spPr>
        <p:txBody>
          <a:bodyPr lIns="0" tIns="0" rIns="0" bIns="0"/>
          <a:lstStyle/>
          <a:p>
            <a:pPr lvl="1" indent="0">
              <a:defRPr sz="1800"/>
            </a:pPr>
            <a:r>
              <a:rPr sz="1400">
                <a:solidFill>
                  <a:srgbClr val="FFFFFF"/>
                </a:solidFill>
                <a:latin typeface="Source Sans Pro"/>
                <a:ea typeface="Source Sans Pro"/>
                <a:cs typeface="Source Sans Pro"/>
                <a:sym typeface="Source Sans Pro"/>
              </a:rPr>
              <a:t>Useful elements</a:t>
            </a:r>
          </a:p>
        </p:txBody>
      </p:sp>
      <p:sp>
        <p:nvSpPr>
          <p:cNvPr id="44" name="Shape 44"/>
          <p:cNvSpPr/>
          <p:nvPr/>
        </p:nvSpPr>
        <p:spPr>
          <a:xfrm>
            <a:off x="3658404" y="272447"/>
            <a:ext cx="10042482" cy="320381"/>
          </a:xfrm>
          <a:prstGeom prst="roundRect">
            <a:avLst>
              <a:gd name="adj" fmla="val 20098"/>
            </a:avLst>
          </a:prstGeom>
          <a:solidFill>
            <a:srgbClr val="A6AAA9"/>
          </a:solidFill>
          <a:ln w="12700">
            <a:miter lim="400000"/>
          </a:ln>
          <a:extLst>
            <a:ext uri="{C572A759-6A51-4108-AA02-DFA0A04FC94B}">
              <ma14:wrappingTextBoxFlag xmlns:ma14="http://schemas.microsoft.com/office/mac/drawingml/2011/main" xmlns="" val="1"/>
            </a:ext>
          </a:extLst>
        </p:spPr>
        <p:txBody>
          <a:bodyPr lIns="0" tIns="0" rIns="0" bIns="0" anchor="ctr"/>
          <a:lstStyle/>
          <a:p>
            <a:pPr lvl="1" indent="0">
              <a:defRPr sz="1800"/>
            </a:pPr>
            <a:r>
              <a:rPr sz="2000">
                <a:solidFill>
                  <a:srgbClr val="FFFFFF"/>
                </a:solidFill>
                <a:latin typeface="Source Sans Pro"/>
                <a:ea typeface="Source Sans Pro"/>
                <a:cs typeface="Source Sans Pro"/>
                <a:sym typeface="Source Sans Pro"/>
              </a:rPr>
              <a:t>Title</a:t>
            </a:r>
            <a:r>
              <a:rPr sz="1500">
                <a:solidFill>
                  <a:srgbClr val="FFFFFF"/>
                </a:solidFill>
                <a:latin typeface="Source Sans Pro"/>
                <a:ea typeface="Source Sans Pro"/>
                <a:cs typeface="Source Sans Pro"/>
                <a:sym typeface="Source Sans Pro"/>
              </a:rPr>
              <a:t>  </a:t>
            </a:r>
            <a:r>
              <a:rPr sz="1500">
                <a:solidFill>
                  <a:srgbClr val="FFFFFF"/>
                </a:solidFill>
                <a:latin typeface="Source Sans Pro Semibold"/>
                <a:ea typeface="Source Sans Pro Semibold"/>
                <a:cs typeface="Source Sans Pro Semibold"/>
                <a:sym typeface="Source Sans Pro Semibold"/>
              </a:rPr>
              <a:t>- </a:t>
            </a:r>
            <a:r>
              <a:rPr sz="1200">
                <a:solidFill>
                  <a:srgbClr val="FFFFFF"/>
                </a:solidFill>
                <a:latin typeface="Source Sans Pro Semibold"/>
                <a:ea typeface="Source Sans Pro Semibold"/>
                <a:cs typeface="Source Sans Pro Semibold"/>
                <a:sym typeface="Source Sans Pro Semibold"/>
              </a:rPr>
              <a:t>Group sections with titles, subtitles, and subsubtitles to create a visual hierarchy</a:t>
            </a:r>
          </a:p>
        </p:txBody>
      </p:sp>
      <p:sp>
        <p:nvSpPr>
          <p:cNvPr id="45" name="Shape 45"/>
          <p:cNvSpPr/>
          <p:nvPr/>
        </p:nvSpPr>
        <p:spPr>
          <a:xfrm>
            <a:off x="3711500" y="758261"/>
            <a:ext cx="3263901" cy="3933356"/>
          </a:xfrm>
          <a:prstGeom prst="roundRect">
            <a:avLst>
              <a:gd name="adj" fmla="val 1196"/>
            </a:avLst>
          </a:prstGeom>
          <a:solidFill>
            <a:srgbClr val="FFFFFF"/>
          </a:solidFill>
          <a:ln w="12700">
            <a:miter lim="400000"/>
          </a:ln>
        </p:spPr>
        <p:txBody>
          <a:bodyPr lIns="0" tIns="0" rIns="0" bIns="0" anchor="ctr"/>
          <a:lstStyle/>
          <a:p>
            <a:pPr lvl="0" algn="l">
              <a:defRPr sz="1000">
                <a:latin typeface="Menlo"/>
                <a:ea typeface="Menlo"/>
                <a:cs typeface="Menlo"/>
                <a:sym typeface="Menlo"/>
              </a:defRPr>
            </a:pPr>
            <a:endParaRPr/>
          </a:p>
        </p:txBody>
      </p:sp>
      <p:sp>
        <p:nvSpPr>
          <p:cNvPr id="46" name="Shape 46"/>
          <p:cNvSpPr/>
          <p:nvPr/>
        </p:nvSpPr>
        <p:spPr>
          <a:xfrm>
            <a:off x="3708552" y="679450"/>
            <a:ext cx="3263901" cy="248842"/>
          </a:xfrm>
          <a:prstGeom prst="roundRect">
            <a:avLst>
              <a:gd name="adj" fmla="val 25876"/>
            </a:avLst>
          </a:prstGeom>
          <a:solidFill>
            <a:srgbClr val="A6AAA9"/>
          </a:solidFill>
          <a:ln w="12700">
            <a:miter lim="400000"/>
          </a:ln>
          <a:extLst>
            <a:ext uri="{C572A759-6A51-4108-AA02-DFA0A04FC94B}">
              <ma14:wrappingTextBoxFlag xmlns:ma14="http://schemas.microsoft.com/office/mac/drawingml/2011/main" xmlns="" val="1"/>
            </a:ext>
          </a:extLst>
        </p:spPr>
        <p:txBody>
          <a:bodyPr lIns="0" tIns="0" rIns="0" bIns="0"/>
          <a:lstStyle/>
          <a:p>
            <a:pPr lvl="1" indent="0">
              <a:defRPr sz="1800"/>
            </a:pPr>
            <a:r>
              <a:rPr sz="1400">
                <a:solidFill>
                  <a:srgbClr val="FFFFFF"/>
                </a:solidFill>
                <a:latin typeface="Source Sans Pro"/>
                <a:ea typeface="Source Sans Pro"/>
                <a:cs typeface="Source Sans Pro"/>
                <a:sym typeface="Source Sans Pro"/>
              </a:rPr>
              <a:t>Layout suggestions</a:t>
            </a:r>
          </a:p>
        </p:txBody>
      </p:sp>
      <p:sp>
        <p:nvSpPr>
          <p:cNvPr id="47" name="Shape 47"/>
          <p:cNvSpPr/>
          <p:nvPr/>
        </p:nvSpPr>
        <p:spPr>
          <a:xfrm>
            <a:off x="7046645" y="726416"/>
            <a:ext cx="6579483" cy="8139270"/>
          </a:xfrm>
          <a:prstGeom prst="roundRect">
            <a:avLst>
              <a:gd name="adj" fmla="val 593"/>
            </a:avLst>
          </a:prstGeom>
          <a:solidFill>
            <a:srgbClr val="FFFFFF"/>
          </a:solidFill>
          <a:ln w="12700">
            <a:miter lim="400000"/>
          </a:ln>
        </p:spPr>
        <p:txBody>
          <a:bodyPr lIns="0" tIns="0" rIns="0" bIns="0" anchor="ctr"/>
          <a:lstStyle/>
          <a:p>
            <a:pPr lvl="0" algn="l">
              <a:defRPr sz="1000">
                <a:latin typeface="Menlo"/>
                <a:ea typeface="Menlo"/>
                <a:cs typeface="Menlo"/>
                <a:sym typeface="Menlo"/>
              </a:defRPr>
            </a:pPr>
            <a:endParaRPr/>
          </a:p>
        </p:txBody>
      </p:sp>
      <p:sp>
        <p:nvSpPr>
          <p:cNvPr id="48" name="Shape 48"/>
          <p:cNvSpPr/>
          <p:nvPr/>
        </p:nvSpPr>
        <p:spPr>
          <a:xfrm>
            <a:off x="7063899" y="679450"/>
            <a:ext cx="6562919" cy="248842"/>
          </a:xfrm>
          <a:prstGeom prst="roundRect">
            <a:avLst>
              <a:gd name="adj" fmla="val 25876"/>
            </a:avLst>
          </a:prstGeom>
          <a:solidFill>
            <a:srgbClr val="A6AAA9"/>
          </a:solidFill>
          <a:ln w="12700">
            <a:miter lim="400000"/>
          </a:ln>
          <a:extLst>
            <a:ext uri="{C572A759-6A51-4108-AA02-DFA0A04FC94B}">
              <ma14:wrappingTextBoxFlag xmlns:ma14="http://schemas.microsoft.com/office/mac/drawingml/2011/main" xmlns="" val="1"/>
            </a:ext>
          </a:extLst>
        </p:spPr>
        <p:txBody>
          <a:bodyPr lIns="0" tIns="0" rIns="0" bIns="0"/>
          <a:lstStyle/>
          <a:p>
            <a:pPr lvl="1" indent="0">
              <a:defRPr sz="1800"/>
            </a:pPr>
            <a:r>
              <a:rPr sz="1400">
                <a:solidFill>
                  <a:srgbClr val="FFFFFF"/>
                </a:solidFill>
                <a:latin typeface="Source Sans Pro"/>
                <a:ea typeface="Source Sans Pro"/>
                <a:cs typeface="Source Sans Pro"/>
                <a:sym typeface="Source Sans Pro"/>
              </a:rPr>
              <a:t>Subtitle</a:t>
            </a:r>
          </a:p>
        </p:txBody>
      </p:sp>
      <p:sp>
        <p:nvSpPr>
          <p:cNvPr id="49" name="Shape 49"/>
          <p:cNvSpPr/>
          <p:nvPr/>
        </p:nvSpPr>
        <p:spPr>
          <a:xfrm>
            <a:off x="7063899" y="9088749"/>
            <a:ext cx="6562229" cy="1162062"/>
          </a:xfrm>
          <a:prstGeom prst="roundRect">
            <a:avLst>
              <a:gd name="adj" fmla="val 3358"/>
            </a:avLst>
          </a:prstGeom>
          <a:solidFill>
            <a:srgbClr val="FFFFFF"/>
          </a:solidFill>
          <a:ln w="12700">
            <a:miter lim="400000"/>
          </a:ln>
        </p:spPr>
        <p:txBody>
          <a:bodyPr lIns="0" tIns="0" rIns="0" bIns="0" anchor="ctr"/>
          <a:lstStyle/>
          <a:p>
            <a:pPr lvl="0" algn="l">
              <a:defRPr sz="1000">
                <a:latin typeface="Menlo"/>
                <a:ea typeface="Menlo"/>
                <a:cs typeface="Menlo"/>
                <a:sym typeface="Menlo"/>
              </a:defRPr>
            </a:pPr>
            <a:endParaRPr/>
          </a:p>
        </p:txBody>
      </p:sp>
      <p:sp>
        <p:nvSpPr>
          <p:cNvPr id="50" name="Shape 50"/>
          <p:cNvSpPr/>
          <p:nvPr/>
        </p:nvSpPr>
        <p:spPr>
          <a:xfrm>
            <a:off x="7063899" y="8948580"/>
            <a:ext cx="6561119" cy="248841"/>
          </a:xfrm>
          <a:prstGeom prst="roundRect">
            <a:avLst>
              <a:gd name="adj" fmla="val 25876"/>
            </a:avLst>
          </a:prstGeom>
          <a:solidFill>
            <a:srgbClr val="A6AAA9"/>
          </a:solidFill>
          <a:ln w="12700">
            <a:miter lim="400000"/>
          </a:ln>
          <a:extLst>
            <a:ext uri="{C572A759-6A51-4108-AA02-DFA0A04FC94B}">
              <ma14:wrappingTextBoxFlag xmlns:ma14="http://schemas.microsoft.com/office/mac/drawingml/2011/main" xmlns="" val="1"/>
            </a:ext>
          </a:extLst>
        </p:spPr>
        <p:txBody>
          <a:bodyPr lIns="0" tIns="0" rIns="0" bIns="0"/>
          <a:lstStyle/>
          <a:p>
            <a:pPr lvl="1" indent="0">
              <a:defRPr sz="1800"/>
            </a:pPr>
            <a:r>
              <a:rPr sz="1400">
                <a:solidFill>
                  <a:srgbClr val="FFFFFF"/>
                </a:solidFill>
                <a:latin typeface="Source Sans Pro"/>
                <a:ea typeface="Source Sans Pro"/>
                <a:cs typeface="Source Sans Pro"/>
                <a:sym typeface="Source Sans Pro"/>
              </a:rPr>
              <a:t>Fonts</a:t>
            </a:r>
          </a:p>
        </p:txBody>
      </p:sp>
      <p:sp>
        <p:nvSpPr>
          <p:cNvPr id="51" name="Shape 51"/>
          <p:cNvSpPr/>
          <p:nvPr/>
        </p:nvSpPr>
        <p:spPr>
          <a:xfrm>
            <a:off x="7093608" y="3358151"/>
            <a:ext cx="42271" cy="464410"/>
          </a:xfrm>
          <a:prstGeom prst="rect">
            <a:avLst/>
          </a:prstGeom>
          <a:solidFill>
            <a:srgbClr val="FFFFFF"/>
          </a:solidFill>
          <a:ln w="12700">
            <a:solidFill>
              <a:srgbClr val="FFFFFF"/>
            </a:solidFill>
            <a:miter lim="400000"/>
          </a:ln>
        </p:spPr>
        <p:txBody>
          <a:bodyPr lIns="0" tIns="0" rIns="0" bIns="0" anchor="ctr"/>
          <a:lstStyle/>
          <a:p>
            <a:pPr lvl="0">
              <a:defRPr sz="2600">
                <a:solidFill>
                  <a:srgbClr val="FFFFFF"/>
                </a:solidFill>
              </a:defRPr>
            </a:pPr>
            <a:endParaRPr/>
          </a:p>
        </p:txBody>
      </p:sp>
      <p:sp>
        <p:nvSpPr>
          <p:cNvPr id="52" name="Shape 52"/>
          <p:cNvSpPr/>
          <p:nvPr/>
        </p:nvSpPr>
        <p:spPr>
          <a:xfrm>
            <a:off x="7067998" y="923688"/>
            <a:ext cx="3238041" cy="286942"/>
          </a:xfrm>
          <a:prstGeom prst="rect">
            <a:avLst/>
          </a:prstGeom>
          <a:ln w="12700">
            <a:miter lim="400000"/>
          </a:ln>
          <a:extLst>
            <a:ext uri="{C572A759-6A51-4108-AA02-DFA0A04FC94B}">
              <ma14:wrappingTextBoxFlag xmlns:ma14="http://schemas.microsoft.com/office/mac/drawingml/2011/main" xmlns="" val="1"/>
            </a:ext>
          </a:extLst>
        </p:spPr>
        <p:txBody>
          <a:bodyPr lIns="54570" tIns="54570" rIns="54570" bIns="54570" anchor="ctr">
            <a:spAutoFit/>
          </a:bodyPr>
          <a:lstStyle>
            <a:lvl1pPr>
              <a:defRPr sz="1200" b="1">
                <a:solidFill>
                  <a:srgbClr val="A6AAA9"/>
                </a:solidFill>
                <a:latin typeface="Helvetica"/>
                <a:ea typeface="Helvetica"/>
                <a:cs typeface="Helvetica"/>
                <a:sym typeface="Helvetica"/>
              </a:defRPr>
            </a:lvl1pPr>
          </a:lstStyle>
          <a:p>
            <a:pPr lvl="0">
              <a:defRPr sz="1800" b="0">
                <a:solidFill>
                  <a:srgbClr val="000000"/>
                </a:solidFill>
              </a:defRPr>
            </a:pPr>
            <a:r>
              <a:rPr sz="1200" b="1">
                <a:solidFill>
                  <a:srgbClr val="A6AAA9"/>
                </a:solidFill>
              </a:rPr>
              <a:t>Example code</a:t>
            </a:r>
          </a:p>
        </p:txBody>
      </p:sp>
      <p:sp>
        <p:nvSpPr>
          <p:cNvPr id="53" name="Shape 53"/>
          <p:cNvSpPr/>
          <p:nvPr/>
        </p:nvSpPr>
        <p:spPr>
          <a:xfrm>
            <a:off x="10396737" y="925145"/>
            <a:ext cx="3238501" cy="286942"/>
          </a:xfrm>
          <a:prstGeom prst="rect">
            <a:avLst/>
          </a:prstGeom>
          <a:ln w="12700">
            <a:miter lim="400000"/>
          </a:ln>
          <a:extLst>
            <a:ext uri="{C572A759-6A51-4108-AA02-DFA0A04FC94B}">
              <ma14:wrappingTextBoxFlag xmlns:ma14="http://schemas.microsoft.com/office/mac/drawingml/2011/main" xmlns="" val="1"/>
            </a:ext>
          </a:extLst>
        </p:spPr>
        <p:txBody>
          <a:bodyPr lIns="54570" tIns="54570" rIns="54570" bIns="54570" anchor="ctr">
            <a:spAutoFit/>
          </a:bodyPr>
          <a:lstStyle>
            <a:lvl1pPr>
              <a:defRPr sz="1200" b="1">
                <a:solidFill>
                  <a:srgbClr val="A6AAA9"/>
                </a:solidFill>
                <a:latin typeface="Helvetica"/>
                <a:ea typeface="Helvetica"/>
                <a:cs typeface="Helvetica"/>
                <a:sym typeface="Helvetica"/>
              </a:defRPr>
            </a:lvl1pPr>
          </a:lstStyle>
          <a:p>
            <a:pPr lvl="0">
              <a:defRPr sz="1800" b="0">
                <a:solidFill>
                  <a:srgbClr val="000000"/>
                </a:solidFill>
              </a:defRPr>
            </a:pPr>
            <a:r>
              <a:rPr sz="1200" b="1">
                <a:solidFill>
                  <a:srgbClr val="A6AAA9"/>
                </a:solidFill>
              </a:rPr>
              <a:t>Color Scheme</a:t>
            </a:r>
          </a:p>
        </p:txBody>
      </p:sp>
      <p:sp>
        <p:nvSpPr>
          <p:cNvPr id="54" name="Shape 54"/>
          <p:cNvSpPr/>
          <p:nvPr/>
        </p:nvSpPr>
        <p:spPr>
          <a:xfrm>
            <a:off x="10396510" y="6150709"/>
            <a:ext cx="3239510" cy="286941"/>
          </a:xfrm>
          <a:prstGeom prst="rect">
            <a:avLst/>
          </a:prstGeom>
          <a:ln w="12700">
            <a:miter lim="400000"/>
          </a:ln>
          <a:extLst>
            <a:ext uri="{C572A759-6A51-4108-AA02-DFA0A04FC94B}">
              <ma14:wrappingTextBoxFlag xmlns:ma14="http://schemas.microsoft.com/office/mac/drawingml/2011/main" xmlns="" val="1"/>
            </a:ext>
          </a:extLst>
        </p:spPr>
        <p:txBody>
          <a:bodyPr lIns="54570" tIns="54570" rIns="54570" bIns="54570" anchor="ctr">
            <a:spAutoFit/>
          </a:bodyPr>
          <a:lstStyle>
            <a:lvl1pPr>
              <a:defRPr sz="1200" b="1">
                <a:solidFill>
                  <a:srgbClr val="A6AAA9"/>
                </a:solidFill>
                <a:latin typeface="Helvetica"/>
                <a:ea typeface="Helvetica"/>
                <a:cs typeface="Helvetica"/>
                <a:sym typeface="Helvetica"/>
              </a:defRPr>
            </a:lvl1pPr>
          </a:lstStyle>
          <a:p>
            <a:pPr lvl="0">
              <a:defRPr sz="1800" b="0">
                <a:solidFill>
                  <a:srgbClr val="000000"/>
                </a:solidFill>
              </a:defRPr>
            </a:pPr>
            <a:r>
              <a:rPr sz="1200" b="1">
                <a:solidFill>
                  <a:srgbClr val="A6AAA9"/>
                </a:solidFill>
              </a:rPr>
              <a:t>Keynote tips</a:t>
            </a:r>
          </a:p>
        </p:txBody>
      </p:sp>
      <p:sp>
        <p:nvSpPr>
          <p:cNvPr id="55" name="Shape 55"/>
          <p:cNvSpPr/>
          <p:nvPr/>
        </p:nvSpPr>
        <p:spPr>
          <a:xfrm rot="5400000">
            <a:off x="1600526" y="6087035"/>
            <a:ext cx="566803" cy="180503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gradFill>
            <a:gsLst>
              <a:gs pos="10020">
                <a:srgbClr val="0365C0"/>
              </a:gs>
              <a:gs pos="54709">
                <a:srgbClr val="6C9DCB"/>
              </a:gs>
              <a:gs pos="100000">
                <a:srgbClr val="D6D6D6"/>
              </a:gs>
            </a:gsLst>
            <a:path>
              <a:fillToRect l="50000" t="22662" r="50000" b="77337"/>
            </a:path>
          </a:gradFill>
          <a:ln w="12700">
            <a:miter lim="400000"/>
          </a:ln>
        </p:spPr>
        <p:txBody>
          <a:bodyPr lIns="0" tIns="0" rIns="0" bIns="0" anchor="ctr"/>
          <a:lstStyle/>
          <a:p>
            <a:pPr lvl="0">
              <a:defRPr sz="2600">
                <a:solidFill>
                  <a:srgbClr val="FFFFFF"/>
                </a:solidFill>
              </a:defRPr>
            </a:pPr>
            <a:endParaRPr/>
          </a:p>
        </p:txBody>
      </p:sp>
      <p:graphicFrame>
        <p:nvGraphicFramePr>
          <p:cNvPr id="56" name="Table 56"/>
          <p:cNvGraphicFramePr/>
          <p:nvPr/>
        </p:nvGraphicFramePr>
        <p:xfrm>
          <a:off x="715783" y="6703803"/>
          <a:ext cx="181337" cy="3251200"/>
        </p:xfrm>
        <a:graphic>
          <a:graphicData uri="http://schemas.openxmlformats.org/drawingml/2006/table">
            <a:tbl>
              <a:tblPr>
                <a:tableStyleId>{33BA23B1-9221-436E-865A-0063620EA4FD}</a:tableStyleId>
              </a:tblPr>
              <a:tblGrid>
                <a:gridCol w="181337">
                  <a:extLst>
                    <a:ext uri="{9D8B030D-6E8A-4147-A177-3AD203B41FA5}">
                      <a16:colId xmlns:a16="http://schemas.microsoft.com/office/drawing/2014/main" xmlns="" val="20000"/>
                    </a:ext>
                  </a:extLst>
                </a:gridCol>
              </a:tblGrid>
              <a:tr h="0">
                <a:tc>
                  <a:txBody>
                    <a:bodyPr/>
                    <a:lstStyle/>
                    <a:p>
                      <a:pPr lvl="0" defTabSz="914400">
                        <a:defRPr sz="3600">
                          <a:latin typeface="Helvetica"/>
                          <a:ea typeface="Helvetica"/>
                          <a:cs typeface="Helvetica"/>
                          <a:sym typeface="Helvetica"/>
                        </a:defRPr>
                      </a:pPr>
                      <a:endParaRPr/>
                    </a:p>
                  </a:txBody>
                  <a:tcPr marL="50800" marR="50800" marT="50800" marB="50800" anchor="ctr" horzOverflow="overflow"/>
                </a:tc>
                <a:extLst>
                  <a:ext uri="{0D108BD9-81ED-4DB2-BD59-A6C34878D82A}">
                    <a16:rowId xmlns:a16="http://schemas.microsoft.com/office/drawing/2014/main" xmlns="" val="10000"/>
                  </a:ext>
                </a:extLst>
              </a:tr>
              <a:tr h="0">
                <a:tc>
                  <a:txBody>
                    <a:bodyPr/>
                    <a:lstStyle/>
                    <a:p>
                      <a:pPr lvl="0" defTabSz="914400">
                        <a:defRPr sz="3600">
                          <a:latin typeface="Helvetica"/>
                          <a:ea typeface="Helvetica"/>
                          <a:cs typeface="Helvetica"/>
                          <a:sym typeface="Helvetica"/>
                        </a:defRPr>
                      </a:pPr>
                      <a:endParaRPr/>
                    </a:p>
                  </a:txBody>
                  <a:tcPr marL="50800" marR="50800" marT="50800" marB="50800" anchor="ctr" horzOverflow="overflow"/>
                </a:tc>
                <a:extLst>
                  <a:ext uri="{0D108BD9-81ED-4DB2-BD59-A6C34878D82A}">
                    <a16:rowId xmlns:a16="http://schemas.microsoft.com/office/drawing/2014/main" xmlns="" val="10001"/>
                  </a:ext>
                </a:extLst>
              </a:tr>
              <a:tr h="0">
                <a:tc>
                  <a:txBody>
                    <a:bodyPr/>
                    <a:lstStyle/>
                    <a:p>
                      <a:pPr lvl="0" defTabSz="914400">
                        <a:defRPr sz="3600">
                          <a:latin typeface="Helvetica"/>
                          <a:ea typeface="Helvetica"/>
                          <a:cs typeface="Helvetica"/>
                          <a:sym typeface="Helvetica"/>
                        </a:defRPr>
                      </a:pPr>
                      <a:endParaRPr/>
                    </a:p>
                  </a:txBody>
                  <a:tcPr marL="50800" marR="50800" marT="50800" marB="50800" anchor="ctr" horzOverflow="overflow"/>
                </a:tc>
                <a:extLst>
                  <a:ext uri="{0D108BD9-81ED-4DB2-BD59-A6C34878D82A}">
                    <a16:rowId xmlns:a16="http://schemas.microsoft.com/office/drawing/2014/main" xmlns="" val="10002"/>
                  </a:ext>
                </a:extLst>
              </a:tr>
              <a:tr h="0">
                <a:tc>
                  <a:txBody>
                    <a:bodyPr/>
                    <a:lstStyle/>
                    <a:p>
                      <a:pPr lvl="0" defTabSz="914400">
                        <a:defRPr sz="3600">
                          <a:latin typeface="Helvetica"/>
                          <a:ea typeface="Helvetica"/>
                          <a:cs typeface="Helvetica"/>
                          <a:sym typeface="Helvetica"/>
                        </a:defRPr>
                      </a:pPr>
                      <a:endParaRPr/>
                    </a:p>
                  </a:txBody>
                  <a:tcPr marL="50800" marR="50800" marT="50800" marB="50800" anchor="ctr" horzOverflow="overflow"/>
                </a:tc>
                <a:extLst>
                  <a:ext uri="{0D108BD9-81ED-4DB2-BD59-A6C34878D82A}">
                    <a16:rowId xmlns:a16="http://schemas.microsoft.com/office/drawing/2014/main" xmlns="" val="10003"/>
                  </a:ext>
                </a:extLst>
              </a:tr>
              <a:tr h="0">
                <a:tc>
                  <a:txBody>
                    <a:bodyPr/>
                    <a:lstStyle/>
                    <a:p>
                      <a:pPr lvl="0" defTabSz="914400">
                        <a:defRPr sz="3600">
                          <a:latin typeface="Helvetica"/>
                          <a:ea typeface="Helvetica"/>
                          <a:cs typeface="Helvetica"/>
                          <a:sym typeface="Helvetica"/>
                        </a:defRPr>
                      </a:pPr>
                      <a:endParaRPr/>
                    </a:p>
                  </a:txBody>
                  <a:tcPr marL="50800" marR="50800" marT="50800" marB="50800" anchor="ctr" horzOverflow="overflow"/>
                </a:tc>
                <a:extLst>
                  <a:ext uri="{0D108BD9-81ED-4DB2-BD59-A6C34878D82A}">
                    <a16:rowId xmlns:a16="http://schemas.microsoft.com/office/drawing/2014/main" xmlns="" val="10004"/>
                  </a:ext>
                </a:extLst>
              </a:tr>
            </a:tbl>
          </a:graphicData>
        </a:graphic>
      </p:graphicFrame>
      <p:graphicFrame>
        <p:nvGraphicFramePr>
          <p:cNvPr id="57" name="Table 57"/>
          <p:cNvGraphicFramePr/>
          <p:nvPr/>
        </p:nvGraphicFramePr>
        <p:xfrm>
          <a:off x="2878845" y="6932403"/>
          <a:ext cx="181337" cy="650240"/>
        </p:xfrm>
        <a:graphic>
          <a:graphicData uri="http://schemas.openxmlformats.org/drawingml/2006/table">
            <a:tbl>
              <a:tblPr>
                <a:tableStyleId>{33BA23B1-9221-436E-865A-0063620EA4FD}</a:tableStyleId>
              </a:tblPr>
              <a:tblGrid>
                <a:gridCol w="181337">
                  <a:extLst>
                    <a:ext uri="{9D8B030D-6E8A-4147-A177-3AD203B41FA5}">
                      <a16:colId xmlns:a16="http://schemas.microsoft.com/office/drawing/2014/main" xmlns="" val="20000"/>
                    </a:ext>
                  </a:extLst>
                </a:gridCol>
              </a:tblGrid>
              <a:tr h="0">
                <a:tc>
                  <a:txBody>
                    <a:bodyPr/>
                    <a:lstStyle/>
                    <a:p>
                      <a:pPr lvl="0" defTabSz="914400">
                        <a:defRPr sz="3600">
                          <a:latin typeface="Helvetica"/>
                          <a:ea typeface="Helvetica"/>
                          <a:cs typeface="Helvetica"/>
                          <a:sym typeface="Helvetica"/>
                        </a:defRPr>
                      </a:pPr>
                      <a:endParaRPr/>
                    </a:p>
                  </a:txBody>
                  <a:tcPr marL="50800" marR="50800" marT="50800" marB="50800" anchor="ctr" horzOverflow="overflow">
                    <a:solidFill>
                      <a:srgbClr val="78AAD6"/>
                    </a:solidFill>
                  </a:tcPr>
                </a:tc>
                <a:extLst>
                  <a:ext uri="{0D108BD9-81ED-4DB2-BD59-A6C34878D82A}">
                    <a16:rowId xmlns:a16="http://schemas.microsoft.com/office/drawing/2014/main" xmlns="" val="10000"/>
                  </a:ext>
                </a:extLst>
              </a:tr>
            </a:tbl>
          </a:graphicData>
        </a:graphic>
      </p:graphicFrame>
      <p:grpSp>
        <p:nvGrpSpPr>
          <p:cNvPr id="60" name="Group 60"/>
          <p:cNvGrpSpPr/>
          <p:nvPr/>
        </p:nvGrpSpPr>
        <p:grpSpPr>
          <a:xfrm>
            <a:off x="1019611" y="6711312"/>
            <a:ext cx="1759557" cy="513001"/>
            <a:chOff x="329227" y="32908"/>
            <a:chExt cx="1759555" cy="513000"/>
          </a:xfrm>
        </p:grpSpPr>
        <p:sp>
          <p:nvSpPr>
            <p:cNvPr id="58" name="Shape 58"/>
            <p:cNvSpPr/>
            <p:nvPr/>
          </p:nvSpPr>
          <p:spPr>
            <a:xfrm rot="5400000">
              <a:off x="1818624" y="166581"/>
              <a:ext cx="251183" cy="28913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rgbClr val="0365C0"/>
            </a:solidFill>
            <a:ln w="12700" cap="flat">
              <a:noFill/>
              <a:miter lim="400000"/>
            </a:ln>
            <a:effectLst/>
          </p:spPr>
          <p:txBody>
            <a:bodyPr wrap="square" lIns="0" tIns="0" rIns="0" bIns="0" numCol="1" anchor="ctr">
              <a:noAutofit/>
            </a:bodyPr>
            <a:lstStyle/>
            <a:p>
              <a:pPr lvl="0">
                <a:defRPr sz="2600">
                  <a:solidFill>
                    <a:srgbClr val="FFFFFF"/>
                  </a:solidFill>
                </a:defRPr>
              </a:pPr>
              <a:endParaRPr/>
            </a:p>
          </p:txBody>
        </p:sp>
        <p:sp>
          <p:nvSpPr>
            <p:cNvPr id="59" name="Shape 59"/>
            <p:cNvSpPr/>
            <p:nvPr/>
          </p:nvSpPr>
          <p:spPr>
            <a:xfrm>
              <a:off x="329227" y="32908"/>
              <a:ext cx="883004" cy="51300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4570" tIns="54570" rIns="54570" bIns="54570" numCol="1" anchor="ctr">
              <a:spAutoFit/>
            </a:bodyPr>
            <a:lstStyle/>
            <a:p>
              <a:pPr lvl="0">
                <a:lnSpc>
                  <a:spcPct val="60000"/>
                </a:lnSpc>
                <a:spcBef>
                  <a:spcPts val="300"/>
                </a:spcBef>
                <a:defRPr sz="1800"/>
              </a:pPr>
              <a:r>
                <a:rPr sz="1400">
                  <a:solidFill>
                    <a:srgbClr val="FFFFFF"/>
                  </a:solidFill>
                  <a:latin typeface="Source Sans Pro Semibold"/>
                  <a:ea typeface="Source Sans Pro Semibold"/>
                  <a:cs typeface="Source Sans Pro Semibold"/>
                  <a:sym typeface="Source Sans Pro Semibold"/>
                </a:rPr>
                <a:t>summary</a:t>
              </a:r>
            </a:p>
            <a:p>
              <a:pPr lvl="0">
                <a:lnSpc>
                  <a:spcPct val="60000"/>
                </a:lnSpc>
                <a:spcBef>
                  <a:spcPts val="300"/>
                </a:spcBef>
                <a:defRPr sz="1800"/>
              </a:pPr>
              <a:r>
                <a:rPr sz="1400">
                  <a:solidFill>
                    <a:srgbClr val="FFFFFF"/>
                  </a:solidFill>
                  <a:latin typeface="Source Sans Pro Semibold"/>
                  <a:ea typeface="Source Sans Pro Semibold"/>
                  <a:cs typeface="Source Sans Pro Semibold"/>
                  <a:sym typeface="Source Sans Pro Semibold"/>
                </a:rPr>
                <a:t>function</a:t>
              </a:r>
            </a:p>
          </p:txBody>
        </p:sp>
      </p:grpSp>
      <p:sp>
        <p:nvSpPr>
          <p:cNvPr id="61" name="Shape 61"/>
          <p:cNvSpPr/>
          <p:nvPr/>
        </p:nvSpPr>
        <p:spPr>
          <a:xfrm>
            <a:off x="783599" y="9649647"/>
            <a:ext cx="2202787" cy="650107"/>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normAutofit/>
          </a:bodyPr>
          <a:lstStyle/>
          <a:p>
            <a:pPr lvl="0" algn="l">
              <a:lnSpc>
                <a:spcPct val="90000"/>
              </a:lnSpc>
              <a:spcBef>
                <a:spcPts val="300"/>
              </a:spcBef>
              <a:defRPr sz="1800"/>
            </a:pPr>
            <a:r>
              <a:rPr sz="1400">
                <a:solidFill>
                  <a:srgbClr val="F39019"/>
                </a:solidFill>
                <a:latin typeface="Source Sans Pro"/>
                <a:ea typeface="Source Sans Pro"/>
                <a:cs typeface="Source Sans Pro"/>
                <a:sym typeface="Source Sans Pro"/>
              </a:rPr>
              <a:t>dplyr::</a:t>
            </a:r>
            <a:r>
              <a:rPr sz="1400">
                <a:latin typeface="Source Sans Pro Semibold"/>
                <a:ea typeface="Source Sans Pro Semibold"/>
                <a:cs typeface="Source Sans Pro Semibold"/>
                <a:sym typeface="Source Sans Pro Semibold"/>
              </a:rPr>
              <a:t>bind_rows(y, z)</a:t>
            </a:r>
            <a:endParaRPr sz="1400">
              <a:latin typeface="Source Sans Pro"/>
              <a:ea typeface="Source Sans Pro"/>
              <a:cs typeface="Source Sans Pro"/>
              <a:sym typeface="Source Sans Pro"/>
            </a:endParaRPr>
          </a:p>
          <a:p>
            <a:pPr lvl="0" algn="l">
              <a:lnSpc>
                <a:spcPct val="90000"/>
              </a:lnSpc>
              <a:spcBef>
                <a:spcPts val="300"/>
              </a:spcBef>
              <a:defRPr sz="1800"/>
            </a:pPr>
            <a:r>
              <a:rPr sz="1400">
                <a:latin typeface="Source Sans Pro Light"/>
                <a:ea typeface="Source Sans Pro Light"/>
                <a:cs typeface="Source Sans Pro Light"/>
                <a:sym typeface="Source Sans Pro Light"/>
              </a:rPr>
              <a:t>Append z to y as new rows.</a:t>
            </a:r>
          </a:p>
        </p:txBody>
      </p:sp>
      <p:sp>
        <p:nvSpPr>
          <p:cNvPr id="62" name="Shape 62"/>
          <p:cNvSpPr/>
          <p:nvPr/>
        </p:nvSpPr>
        <p:spPr>
          <a:xfrm>
            <a:off x="1186008" y="7932303"/>
            <a:ext cx="2009809" cy="981707"/>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fontScale="92500"/>
          </a:bodyPr>
          <a:lstStyle/>
          <a:p>
            <a:pPr lvl="0" algn="l">
              <a:lnSpc>
                <a:spcPct val="80000"/>
              </a:lnSpc>
              <a:spcBef>
                <a:spcPts val="300"/>
              </a:spcBef>
              <a:defRPr sz="1800"/>
            </a:pPr>
            <a:r>
              <a:rPr sz="1200">
                <a:solidFill>
                  <a:srgbClr val="70BF41"/>
                </a:solidFill>
                <a:latin typeface="Source Sans Pro Semibold"/>
                <a:ea typeface="Source Sans Pro Semibold"/>
                <a:cs typeface="Source Sans Pro Semibold"/>
                <a:sym typeface="Source Sans Pro Semibold"/>
              </a:rPr>
              <a:t>j +</a:t>
            </a:r>
            <a:r>
              <a:rPr sz="1200">
                <a:solidFill>
                  <a:srgbClr val="F39019"/>
                </a:solidFill>
                <a:latin typeface="Source Sans Pro Semibold"/>
                <a:ea typeface="Source Sans Pro Semibold"/>
                <a:cs typeface="Source Sans Pro Semibold"/>
                <a:sym typeface="Source Sans Pro Semibold"/>
              </a:rPr>
              <a:t> </a:t>
            </a:r>
            <a:r>
              <a:rPr sz="1200">
                <a:latin typeface="Source Sans Pro Semibold"/>
                <a:ea typeface="Source Sans Pro Semibold"/>
                <a:cs typeface="Source Sans Pro Semibold"/>
                <a:sym typeface="Source Sans Pro Semibold"/>
              </a:rPr>
              <a:t>geom_area()</a:t>
            </a:r>
            <a:endParaRPr sz="1200">
              <a:latin typeface="Source Sans Pro"/>
              <a:ea typeface="Source Sans Pro"/>
              <a:cs typeface="Source Sans Pro"/>
              <a:sym typeface="Source Sans Pro"/>
            </a:endParaRPr>
          </a:p>
          <a:p>
            <a:pPr lvl="0" algn="l">
              <a:lnSpc>
                <a:spcPct val="80000"/>
              </a:lnSpc>
              <a:spcBef>
                <a:spcPts val="1300"/>
              </a:spcBef>
              <a:defRPr sz="1800"/>
            </a:pPr>
            <a:r>
              <a:rPr sz="1100">
                <a:latin typeface="Source Sans Pro Light"/>
                <a:ea typeface="Source Sans Pro Light"/>
                <a:cs typeface="Source Sans Pro Light"/>
                <a:sym typeface="Source Sans Pro Light"/>
              </a:rPr>
              <a:t>x, y, alpha, color, fill, linetype, size</a:t>
            </a:r>
          </a:p>
          <a:p>
            <a:pPr lvl="0" algn="l">
              <a:lnSpc>
                <a:spcPct val="80000"/>
              </a:lnSpc>
              <a:spcBef>
                <a:spcPts val="300"/>
              </a:spcBef>
              <a:defRPr sz="1800"/>
            </a:pPr>
            <a:r>
              <a:rPr sz="1200">
                <a:solidFill>
                  <a:srgbClr val="70BF41"/>
                </a:solidFill>
                <a:latin typeface="Source Sans Pro Semibold"/>
                <a:ea typeface="Source Sans Pro Semibold"/>
                <a:cs typeface="Source Sans Pro Semibold"/>
                <a:sym typeface="Source Sans Pro Semibold"/>
              </a:rPr>
              <a:t>j +</a:t>
            </a:r>
            <a:r>
              <a:rPr sz="1200">
                <a:solidFill>
                  <a:srgbClr val="F39019"/>
                </a:solidFill>
                <a:latin typeface="Source Sans Pro Semibold"/>
                <a:ea typeface="Source Sans Pro Semibold"/>
                <a:cs typeface="Source Sans Pro Semibold"/>
                <a:sym typeface="Source Sans Pro Semibold"/>
              </a:rPr>
              <a:t> </a:t>
            </a:r>
            <a:r>
              <a:rPr sz="1200">
                <a:latin typeface="Source Sans Pro Semibold"/>
                <a:ea typeface="Source Sans Pro Semibold"/>
                <a:cs typeface="Source Sans Pro Semibold"/>
                <a:sym typeface="Source Sans Pro Semibold"/>
              </a:rPr>
              <a:t>geom_line()</a:t>
            </a:r>
            <a:endParaRPr sz="1200">
              <a:latin typeface="Source Sans Pro"/>
              <a:ea typeface="Source Sans Pro"/>
              <a:cs typeface="Source Sans Pro"/>
              <a:sym typeface="Source Sans Pro"/>
            </a:endParaRPr>
          </a:p>
          <a:p>
            <a:pPr lvl="0" algn="l">
              <a:lnSpc>
                <a:spcPct val="80000"/>
              </a:lnSpc>
              <a:spcBef>
                <a:spcPts val="1400"/>
              </a:spcBef>
              <a:defRPr sz="1800"/>
            </a:pPr>
            <a:r>
              <a:rPr sz="1100">
                <a:latin typeface="Source Sans Pro Light"/>
                <a:ea typeface="Source Sans Pro Light"/>
                <a:cs typeface="Source Sans Pro Light"/>
                <a:sym typeface="Source Sans Pro Light"/>
              </a:rPr>
              <a:t>x, y, alpha, color, linetype, size</a:t>
            </a:r>
          </a:p>
        </p:txBody>
      </p:sp>
      <p:grpSp>
        <p:nvGrpSpPr>
          <p:cNvPr id="86" name="Group 86"/>
          <p:cNvGrpSpPr/>
          <p:nvPr/>
        </p:nvGrpSpPr>
        <p:grpSpPr>
          <a:xfrm>
            <a:off x="661737" y="7928516"/>
            <a:ext cx="449505" cy="453669"/>
            <a:chOff x="0" y="0"/>
            <a:chExt cx="449503" cy="453667"/>
          </a:xfrm>
        </p:grpSpPr>
        <p:sp>
          <p:nvSpPr>
            <p:cNvPr id="63" name="Shape 63"/>
            <p:cNvSpPr/>
            <p:nvPr/>
          </p:nvSpPr>
          <p:spPr>
            <a:xfrm>
              <a:off x="1597" y="2185"/>
              <a:ext cx="444501" cy="444501"/>
            </a:xfrm>
            <a:prstGeom prst="rect">
              <a:avLst/>
            </a:prstGeom>
            <a:solidFill>
              <a:srgbClr val="FFFFFF"/>
            </a:solidFill>
            <a:ln w="12700" cap="flat">
              <a:noFill/>
              <a:miter lim="400000"/>
            </a:ln>
            <a:effectLst/>
          </p:spPr>
          <p:txBody>
            <a:bodyPr wrap="square" lIns="0" tIns="0" rIns="0" bIns="0" numCol="1" anchor="ctr">
              <a:noAutofit/>
            </a:bodyPr>
            <a:lstStyle/>
            <a:p>
              <a:pPr lvl="0">
                <a:defRPr sz="2600">
                  <a:solidFill>
                    <a:srgbClr val="FFFFFF"/>
                  </a:solidFill>
                </a:defRPr>
              </a:pPr>
              <a:endParaRPr/>
            </a:p>
          </p:txBody>
        </p:sp>
        <p:grpSp>
          <p:nvGrpSpPr>
            <p:cNvPr id="83" name="Group 83"/>
            <p:cNvGrpSpPr/>
            <p:nvPr/>
          </p:nvGrpSpPr>
          <p:grpSpPr>
            <a:xfrm>
              <a:off x="0" y="0"/>
              <a:ext cx="447695" cy="448872"/>
              <a:chOff x="0" y="0"/>
              <a:chExt cx="447694" cy="448871"/>
            </a:xfrm>
          </p:grpSpPr>
          <p:sp>
            <p:nvSpPr>
              <p:cNvPr id="64" name="Shape 64"/>
              <p:cNvSpPr/>
              <p:nvPr/>
            </p:nvSpPr>
            <p:spPr>
              <a:xfrm>
                <a:off x="0" y="220547"/>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65" name="Shape 65"/>
              <p:cNvSpPr/>
              <p:nvPr/>
            </p:nvSpPr>
            <p:spPr>
              <a:xfrm>
                <a:off x="0" y="0"/>
                <a:ext cx="447695" cy="0"/>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66" name="Shape 66"/>
              <p:cNvSpPr/>
              <p:nvPr/>
            </p:nvSpPr>
            <p:spPr>
              <a:xfrm>
                <a:off x="0" y="441095"/>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67" name="Shape 67"/>
              <p:cNvSpPr/>
              <p:nvPr/>
            </p:nvSpPr>
            <p:spPr>
              <a:xfrm>
                <a:off x="0" y="110273"/>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68" name="Shape 68"/>
              <p:cNvSpPr/>
              <p:nvPr/>
            </p:nvSpPr>
            <p:spPr>
              <a:xfrm>
                <a:off x="0" y="330821"/>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69" name="Shape 69"/>
              <p:cNvSpPr/>
              <p:nvPr/>
            </p:nvSpPr>
            <p:spPr>
              <a:xfrm>
                <a:off x="0" y="275684"/>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70" name="Shape 70"/>
              <p:cNvSpPr/>
              <p:nvPr/>
            </p:nvSpPr>
            <p:spPr>
              <a:xfrm>
                <a:off x="0" y="385958"/>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71" name="Shape 71"/>
              <p:cNvSpPr/>
              <p:nvPr/>
            </p:nvSpPr>
            <p:spPr>
              <a:xfrm>
                <a:off x="0" y="165410"/>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72" name="Shape 72"/>
              <p:cNvSpPr/>
              <p:nvPr/>
            </p:nvSpPr>
            <p:spPr>
              <a:xfrm>
                <a:off x="0" y="55136"/>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grpSp>
            <p:nvGrpSpPr>
              <p:cNvPr id="82" name="Group 82"/>
              <p:cNvGrpSpPr/>
              <p:nvPr/>
            </p:nvGrpSpPr>
            <p:grpSpPr>
              <a:xfrm rot="16200000">
                <a:off x="1256" y="4476"/>
                <a:ext cx="447696" cy="441096"/>
                <a:chOff x="0" y="0"/>
                <a:chExt cx="447694" cy="441095"/>
              </a:xfrm>
            </p:grpSpPr>
            <p:sp>
              <p:nvSpPr>
                <p:cNvPr id="73" name="Shape 73"/>
                <p:cNvSpPr/>
                <p:nvPr/>
              </p:nvSpPr>
              <p:spPr>
                <a:xfrm>
                  <a:off x="0" y="220547"/>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74" name="Shape 74"/>
                <p:cNvSpPr/>
                <p:nvPr/>
              </p:nvSpPr>
              <p:spPr>
                <a:xfrm>
                  <a:off x="0" y="0"/>
                  <a:ext cx="447695" cy="0"/>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75" name="Shape 75"/>
                <p:cNvSpPr/>
                <p:nvPr/>
              </p:nvSpPr>
              <p:spPr>
                <a:xfrm>
                  <a:off x="0" y="441095"/>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76" name="Shape 76"/>
                <p:cNvSpPr/>
                <p:nvPr/>
              </p:nvSpPr>
              <p:spPr>
                <a:xfrm>
                  <a:off x="0" y="110273"/>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77" name="Shape 77"/>
                <p:cNvSpPr/>
                <p:nvPr/>
              </p:nvSpPr>
              <p:spPr>
                <a:xfrm>
                  <a:off x="0" y="330821"/>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78" name="Shape 78"/>
                <p:cNvSpPr/>
                <p:nvPr/>
              </p:nvSpPr>
              <p:spPr>
                <a:xfrm>
                  <a:off x="0" y="275684"/>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79" name="Shape 79"/>
                <p:cNvSpPr/>
                <p:nvPr/>
              </p:nvSpPr>
              <p:spPr>
                <a:xfrm>
                  <a:off x="0" y="385958"/>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80" name="Shape 80"/>
                <p:cNvSpPr/>
                <p:nvPr/>
              </p:nvSpPr>
              <p:spPr>
                <a:xfrm>
                  <a:off x="0" y="165410"/>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81" name="Shape 81"/>
                <p:cNvSpPr/>
                <p:nvPr/>
              </p:nvSpPr>
              <p:spPr>
                <a:xfrm>
                  <a:off x="0" y="55136"/>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grpSp>
        </p:grpSp>
        <p:sp>
          <p:nvSpPr>
            <p:cNvPr id="84" name="Shape 84"/>
            <p:cNvSpPr/>
            <p:nvPr/>
          </p:nvSpPr>
          <p:spPr>
            <a:xfrm>
              <a:off x="315" y="92719"/>
              <a:ext cx="449189" cy="360949"/>
            </a:xfrm>
            <a:custGeom>
              <a:avLst/>
              <a:gdLst/>
              <a:ahLst/>
              <a:cxnLst>
                <a:cxn ang="0">
                  <a:pos x="wd2" y="hd2"/>
                </a:cxn>
                <a:cxn ang="5400000">
                  <a:pos x="wd2" y="hd2"/>
                </a:cxn>
                <a:cxn ang="10800000">
                  <a:pos x="wd2" y="hd2"/>
                </a:cxn>
                <a:cxn ang="16200000">
                  <a:pos x="wd2" y="hd2"/>
                </a:cxn>
              </a:cxnLst>
              <a:rect l="0" t="0" r="r" b="b"/>
              <a:pathLst>
                <a:path w="21600" h="21600" extrusionOk="0">
                  <a:moveTo>
                    <a:pt x="200" y="16494"/>
                  </a:moveTo>
                  <a:lnTo>
                    <a:pt x="2281" y="15338"/>
                  </a:lnTo>
                  <a:lnTo>
                    <a:pt x="3747" y="14133"/>
                  </a:lnTo>
                  <a:lnTo>
                    <a:pt x="4748" y="12375"/>
                  </a:lnTo>
                  <a:cubicBezTo>
                    <a:pt x="4884" y="12127"/>
                    <a:pt x="5019" y="11878"/>
                    <a:pt x="5155" y="11630"/>
                  </a:cubicBezTo>
                  <a:cubicBezTo>
                    <a:pt x="5291" y="11381"/>
                    <a:pt x="5427" y="11133"/>
                    <a:pt x="5563" y="10884"/>
                  </a:cubicBezTo>
                  <a:cubicBezTo>
                    <a:pt x="5730" y="11316"/>
                    <a:pt x="5898" y="11747"/>
                    <a:pt x="6066" y="12178"/>
                  </a:cubicBezTo>
                  <a:cubicBezTo>
                    <a:pt x="6234" y="12610"/>
                    <a:pt x="6402" y="13041"/>
                    <a:pt x="6570" y="13472"/>
                  </a:cubicBezTo>
                  <a:lnTo>
                    <a:pt x="8188" y="12224"/>
                  </a:lnTo>
                  <a:lnTo>
                    <a:pt x="9369" y="10392"/>
                  </a:lnTo>
                  <a:lnTo>
                    <a:pt x="10582" y="7160"/>
                  </a:lnTo>
                  <a:lnTo>
                    <a:pt x="12272" y="8959"/>
                  </a:lnTo>
                  <a:lnTo>
                    <a:pt x="13333" y="6557"/>
                  </a:lnTo>
                  <a:lnTo>
                    <a:pt x="14546" y="3207"/>
                  </a:lnTo>
                  <a:lnTo>
                    <a:pt x="15541" y="0"/>
                  </a:lnTo>
                  <a:lnTo>
                    <a:pt x="16860" y="3764"/>
                  </a:lnTo>
                  <a:lnTo>
                    <a:pt x="18332" y="3049"/>
                  </a:lnTo>
                  <a:lnTo>
                    <a:pt x="19763" y="6934"/>
                  </a:lnTo>
                  <a:lnTo>
                    <a:pt x="21600" y="10679"/>
                  </a:lnTo>
                  <a:lnTo>
                    <a:pt x="21459" y="21600"/>
                  </a:lnTo>
                  <a:lnTo>
                    <a:pt x="0" y="21508"/>
                  </a:lnTo>
                  <a:lnTo>
                    <a:pt x="200" y="16494"/>
                  </a:lnTo>
                  <a:close/>
                </a:path>
              </a:pathLst>
            </a:custGeom>
            <a:solidFill>
              <a:srgbClr val="53585F"/>
            </a:solidFill>
            <a:ln w="12700" cap="flat">
              <a:noFill/>
              <a:miter lim="400000"/>
            </a:ln>
            <a:effectLst/>
          </p:spPr>
          <p:txBody>
            <a:bodyPr wrap="square" lIns="0" tIns="0" rIns="0" bIns="0" numCol="1" anchor="ctr">
              <a:noAutofit/>
            </a:bodyPr>
            <a:lstStyle/>
            <a:p>
              <a:pPr lvl="0">
                <a:defRPr sz="2600"/>
              </a:pPr>
              <a:endParaRPr/>
            </a:p>
          </p:txBody>
        </p:sp>
        <p:sp>
          <p:nvSpPr>
            <p:cNvPr id="85" name="Shape 85"/>
            <p:cNvSpPr/>
            <p:nvPr/>
          </p:nvSpPr>
          <p:spPr>
            <a:xfrm>
              <a:off x="3175" y="4272"/>
              <a:ext cx="444500" cy="444501"/>
            </a:xfrm>
            <a:prstGeom prst="rect">
              <a:avLst/>
            </a:prstGeom>
            <a:noFill/>
            <a:ln w="6350" cap="flat">
              <a:solidFill>
                <a:srgbClr val="000000"/>
              </a:solidFill>
              <a:prstDash val="solid"/>
              <a:miter lim="400000"/>
            </a:ln>
            <a:effectLst/>
          </p:spPr>
          <p:txBody>
            <a:bodyPr wrap="square" lIns="0" tIns="0" rIns="0" bIns="0" numCol="1" anchor="ctr">
              <a:noAutofit/>
            </a:bodyPr>
            <a:lstStyle/>
            <a:p>
              <a:pPr lvl="0">
                <a:defRPr sz="2600">
                  <a:solidFill>
                    <a:srgbClr val="FFFFFF"/>
                  </a:solidFill>
                </a:defRPr>
              </a:pPr>
              <a:endParaRPr/>
            </a:p>
          </p:txBody>
        </p:sp>
      </p:grpSp>
      <p:grpSp>
        <p:nvGrpSpPr>
          <p:cNvPr id="110" name="Group 110"/>
          <p:cNvGrpSpPr/>
          <p:nvPr/>
        </p:nvGrpSpPr>
        <p:grpSpPr>
          <a:xfrm>
            <a:off x="661737" y="8434499"/>
            <a:ext cx="447696" cy="448872"/>
            <a:chOff x="0" y="0"/>
            <a:chExt cx="447694" cy="448871"/>
          </a:xfrm>
        </p:grpSpPr>
        <p:sp>
          <p:nvSpPr>
            <p:cNvPr id="87" name="Shape 87"/>
            <p:cNvSpPr/>
            <p:nvPr/>
          </p:nvSpPr>
          <p:spPr>
            <a:xfrm>
              <a:off x="2501" y="2185"/>
              <a:ext cx="444501" cy="444501"/>
            </a:xfrm>
            <a:prstGeom prst="rect">
              <a:avLst/>
            </a:prstGeom>
            <a:solidFill>
              <a:srgbClr val="FFFFFF"/>
            </a:solidFill>
            <a:ln w="12700" cap="flat">
              <a:noFill/>
              <a:miter lim="400000"/>
            </a:ln>
            <a:effectLst/>
          </p:spPr>
          <p:txBody>
            <a:bodyPr wrap="square" lIns="0" tIns="0" rIns="0" bIns="0" numCol="1" anchor="ctr">
              <a:noAutofit/>
            </a:bodyPr>
            <a:lstStyle/>
            <a:p>
              <a:pPr lvl="0">
                <a:defRPr sz="2600">
                  <a:solidFill>
                    <a:srgbClr val="FFFFFF"/>
                  </a:solidFill>
                </a:defRPr>
              </a:pPr>
              <a:endParaRPr/>
            </a:p>
          </p:txBody>
        </p:sp>
        <p:grpSp>
          <p:nvGrpSpPr>
            <p:cNvPr id="107" name="Group 107"/>
            <p:cNvGrpSpPr/>
            <p:nvPr/>
          </p:nvGrpSpPr>
          <p:grpSpPr>
            <a:xfrm>
              <a:off x="0" y="0"/>
              <a:ext cx="447695" cy="448872"/>
              <a:chOff x="0" y="0"/>
              <a:chExt cx="447694" cy="448871"/>
            </a:xfrm>
          </p:grpSpPr>
          <p:sp>
            <p:nvSpPr>
              <p:cNvPr id="88" name="Shape 88"/>
              <p:cNvSpPr/>
              <p:nvPr/>
            </p:nvSpPr>
            <p:spPr>
              <a:xfrm>
                <a:off x="0" y="220547"/>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89" name="Shape 89"/>
              <p:cNvSpPr/>
              <p:nvPr/>
            </p:nvSpPr>
            <p:spPr>
              <a:xfrm>
                <a:off x="0" y="0"/>
                <a:ext cx="447695" cy="0"/>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90" name="Shape 90"/>
              <p:cNvSpPr/>
              <p:nvPr/>
            </p:nvSpPr>
            <p:spPr>
              <a:xfrm>
                <a:off x="0" y="441095"/>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91" name="Shape 91"/>
              <p:cNvSpPr/>
              <p:nvPr/>
            </p:nvSpPr>
            <p:spPr>
              <a:xfrm>
                <a:off x="0" y="110273"/>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92" name="Shape 92"/>
              <p:cNvSpPr/>
              <p:nvPr/>
            </p:nvSpPr>
            <p:spPr>
              <a:xfrm>
                <a:off x="0" y="330821"/>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93" name="Shape 93"/>
              <p:cNvSpPr/>
              <p:nvPr/>
            </p:nvSpPr>
            <p:spPr>
              <a:xfrm>
                <a:off x="0" y="275684"/>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94" name="Shape 94"/>
              <p:cNvSpPr/>
              <p:nvPr/>
            </p:nvSpPr>
            <p:spPr>
              <a:xfrm>
                <a:off x="0" y="385958"/>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95" name="Shape 95"/>
              <p:cNvSpPr/>
              <p:nvPr/>
            </p:nvSpPr>
            <p:spPr>
              <a:xfrm>
                <a:off x="0" y="165410"/>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96" name="Shape 96"/>
              <p:cNvSpPr/>
              <p:nvPr/>
            </p:nvSpPr>
            <p:spPr>
              <a:xfrm>
                <a:off x="0" y="55136"/>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grpSp>
            <p:nvGrpSpPr>
              <p:cNvPr id="106" name="Group 106"/>
              <p:cNvGrpSpPr/>
              <p:nvPr/>
            </p:nvGrpSpPr>
            <p:grpSpPr>
              <a:xfrm rot="16200000">
                <a:off x="1256" y="4476"/>
                <a:ext cx="447696" cy="441096"/>
                <a:chOff x="0" y="0"/>
                <a:chExt cx="447694" cy="441095"/>
              </a:xfrm>
            </p:grpSpPr>
            <p:sp>
              <p:nvSpPr>
                <p:cNvPr id="97" name="Shape 97"/>
                <p:cNvSpPr/>
                <p:nvPr/>
              </p:nvSpPr>
              <p:spPr>
                <a:xfrm>
                  <a:off x="0" y="220547"/>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98" name="Shape 98"/>
                <p:cNvSpPr/>
                <p:nvPr/>
              </p:nvSpPr>
              <p:spPr>
                <a:xfrm>
                  <a:off x="0" y="0"/>
                  <a:ext cx="447695" cy="0"/>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99" name="Shape 99"/>
                <p:cNvSpPr/>
                <p:nvPr/>
              </p:nvSpPr>
              <p:spPr>
                <a:xfrm>
                  <a:off x="0" y="441095"/>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100" name="Shape 100"/>
                <p:cNvSpPr/>
                <p:nvPr/>
              </p:nvSpPr>
              <p:spPr>
                <a:xfrm>
                  <a:off x="0" y="110273"/>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101" name="Shape 101"/>
                <p:cNvSpPr/>
                <p:nvPr/>
              </p:nvSpPr>
              <p:spPr>
                <a:xfrm>
                  <a:off x="0" y="330821"/>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102" name="Shape 102"/>
                <p:cNvSpPr/>
                <p:nvPr/>
              </p:nvSpPr>
              <p:spPr>
                <a:xfrm>
                  <a:off x="0" y="275684"/>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103" name="Shape 103"/>
                <p:cNvSpPr/>
                <p:nvPr/>
              </p:nvSpPr>
              <p:spPr>
                <a:xfrm>
                  <a:off x="0" y="385958"/>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104" name="Shape 104"/>
                <p:cNvSpPr/>
                <p:nvPr/>
              </p:nvSpPr>
              <p:spPr>
                <a:xfrm>
                  <a:off x="0" y="165410"/>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105" name="Shape 105"/>
                <p:cNvSpPr/>
                <p:nvPr/>
              </p:nvSpPr>
              <p:spPr>
                <a:xfrm>
                  <a:off x="0" y="55136"/>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grpSp>
        </p:grpSp>
        <p:sp>
          <p:nvSpPr>
            <p:cNvPr id="108" name="Shape 108"/>
            <p:cNvSpPr/>
            <p:nvPr/>
          </p:nvSpPr>
          <p:spPr>
            <a:xfrm>
              <a:off x="3175" y="3905"/>
              <a:ext cx="444500" cy="444501"/>
            </a:xfrm>
            <a:prstGeom prst="rect">
              <a:avLst/>
            </a:prstGeom>
            <a:noFill/>
            <a:ln w="6350" cap="flat">
              <a:solidFill>
                <a:srgbClr val="000000"/>
              </a:solidFill>
              <a:prstDash val="solid"/>
              <a:miter lim="400000"/>
            </a:ln>
            <a:effectLst/>
          </p:spPr>
          <p:txBody>
            <a:bodyPr wrap="square" lIns="0" tIns="0" rIns="0" bIns="0" numCol="1" anchor="ctr">
              <a:noAutofit/>
            </a:bodyPr>
            <a:lstStyle/>
            <a:p>
              <a:pPr lvl="0">
                <a:defRPr sz="2600">
                  <a:solidFill>
                    <a:srgbClr val="FFFFFF"/>
                  </a:solidFill>
                </a:defRPr>
              </a:pPr>
              <a:endParaRPr/>
            </a:p>
          </p:txBody>
        </p:sp>
        <p:sp>
          <p:nvSpPr>
            <p:cNvPr id="109" name="Shape 109"/>
            <p:cNvSpPr/>
            <p:nvPr/>
          </p:nvSpPr>
          <p:spPr>
            <a:xfrm>
              <a:off x="2667" y="87922"/>
              <a:ext cx="444185" cy="27562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04" y="20087"/>
                  </a:lnTo>
                  <a:lnTo>
                    <a:pt x="3587" y="18508"/>
                  </a:lnTo>
                  <a:lnTo>
                    <a:pt x="4599" y="16206"/>
                  </a:lnTo>
                  <a:cubicBezTo>
                    <a:pt x="4736" y="15881"/>
                    <a:pt x="4874" y="15555"/>
                    <a:pt x="5011" y="15230"/>
                  </a:cubicBezTo>
                  <a:cubicBezTo>
                    <a:pt x="5148" y="14905"/>
                    <a:pt x="5286" y="14579"/>
                    <a:pt x="5423" y="14254"/>
                  </a:cubicBezTo>
                  <a:cubicBezTo>
                    <a:pt x="5593" y="14819"/>
                    <a:pt x="5762" y="15384"/>
                    <a:pt x="5932" y="15948"/>
                  </a:cubicBezTo>
                  <a:cubicBezTo>
                    <a:pt x="6102" y="16513"/>
                    <a:pt x="6272" y="17078"/>
                    <a:pt x="6442" y="17643"/>
                  </a:cubicBezTo>
                  <a:lnTo>
                    <a:pt x="8078" y="16008"/>
                  </a:lnTo>
                  <a:lnTo>
                    <a:pt x="9272" y="13609"/>
                  </a:lnTo>
                  <a:lnTo>
                    <a:pt x="10499" y="9377"/>
                  </a:lnTo>
                  <a:lnTo>
                    <a:pt x="12208" y="11732"/>
                  </a:lnTo>
                  <a:lnTo>
                    <a:pt x="13281" y="8587"/>
                  </a:lnTo>
                  <a:lnTo>
                    <a:pt x="14507" y="4200"/>
                  </a:lnTo>
                  <a:lnTo>
                    <a:pt x="15513" y="0"/>
                  </a:lnTo>
                  <a:lnTo>
                    <a:pt x="16848" y="4930"/>
                  </a:lnTo>
                  <a:lnTo>
                    <a:pt x="18336" y="3993"/>
                  </a:lnTo>
                  <a:lnTo>
                    <a:pt x="19783" y="9080"/>
                  </a:lnTo>
                  <a:lnTo>
                    <a:pt x="21600" y="13583"/>
                  </a:lnTo>
                </a:path>
              </a:pathLst>
            </a:custGeom>
            <a:noFill/>
            <a:ln w="12700" cap="flat">
              <a:solidFill>
                <a:srgbClr val="000000"/>
              </a:solidFill>
              <a:prstDash val="solid"/>
              <a:miter lim="400000"/>
            </a:ln>
            <a:effectLst/>
          </p:spPr>
          <p:txBody>
            <a:bodyPr wrap="square" lIns="0" tIns="0" rIns="0" bIns="0" numCol="1" anchor="ctr">
              <a:noAutofit/>
            </a:bodyPr>
            <a:lstStyle/>
            <a:p>
              <a:pPr lvl="0">
                <a:defRPr sz="2600"/>
              </a:pPr>
              <a:endParaRPr/>
            </a:p>
          </p:txBody>
        </p:sp>
      </p:grpSp>
      <p:pic>
        <p:nvPicPr>
          <p:cNvPr id="111" name="ggplot2-cheatsheet.png"/>
          <p:cNvPicPr/>
          <p:nvPr/>
        </p:nvPicPr>
        <p:blipFill>
          <a:blip r:embed="rId5">
            <a:extLst/>
          </a:blip>
          <a:stretch>
            <a:fillRect/>
          </a:stretch>
        </p:blipFill>
        <p:spPr>
          <a:xfrm>
            <a:off x="428176" y="4893204"/>
            <a:ext cx="1370977" cy="1059391"/>
          </a:xfrm>
          <a:prstGeom prst="rect">
            <a:avLst/>
          </a:prstGeom>
          <a:ln w="3175">
            <a:solidFill/>
            <a:miter lim="400000"/>
          </a:ln>
        </p:spPr>
      </p:pic>
      <p:grpSp>
        <p:nvGrpSpPr>
          <p:cNvPr id="114" name="Group 114"/>
          <p:cNvGrpSpPr/>
          <p:nvPr/>
        </p:nvGrpSpPr>
        <p:grpSpPr>
          <a:xfrm>
            <a:off x="572686" y="4991775"/>
            <a:ext cx="1247567" cy="968018"/>
            <a:chOff x="0" y="0"/>
            <a:chExt cx="1247566" cy="968016"/>
          </a:xfrm>
        </p:grpSpPr>
        <p:sp>
          <p:nvSpPr>
            <p:cNvPr id="112" name="Shape 112"/>
            <p:cNvSpPr/>
            <p:nvPr/>
          </p:nvSpPr>
          <p:spPr>
            <a:xfrm>
              <a:off x="-1" y="0"/>
              <a:ext cx="1119317" cy="861395"/>
            </a:xfrm>
            <a:custGeom>
              <a:avLst/>
              <a:gdLst/>
              <a:ahLst/>
              <a:cxnLst>
                <a:cxn ang="0">
                  <a:pos x="wd2" y="hd2"/>
                </a:cxn>
                <a:cxn ang="5400000">
                  <a:pos x="wd2" y="hd2"/>
                </a:cxn>
                <a:cxn ang="10800000">
                  <a:pos x="wd2" y="hd2"/>
                </a:cxn>
                <a:cxn ang="16200000">
                  <a:pos x="wd2" y="hd2"/>
                </a:cxn>
              </a:cxnLst>
              <a:rect l="0" t="0" r="r" b="b"/>
              <a:pathLst>
                <a:path w="21589" h="21600" extrusionOk="0">
                  <a:moveTo>
                    <a:pt x="854" y="685"/>
                  </a:moveTo>
                  <a:cubicBezTo>
                    <a:pt x="275" y="4059"/>
                    <a:pt x="-11" y="7506"/>
                    <a:pt x="0" y="10963"/>
                  </a:cubicBezTo>
                  <a:cubicBezTo>
                    <a:pt x="12" y="14423"/>
                    <a:pt x="321" y="17871"/>
                    <a:pt x="923" y="21242"/>
                  </a:cubicBezTo>
                  <a:cubicBezTo>
                    <a:pt x="1303" y="17428"/>
                    <a:pt x="2054" y="13692"/>
                    <a:pt x="3156" y="10123"/>
                  </a:cubicBezTo>
                  <a:cubicBezTo>
                    <a:pt x="4268" y="6522"/>
                    <a:pt x="5730" y="3120"/>
                    <a:pt x="7506" y="0"/>
                  </a:cubicBezTo>
                  <a:cubicBezTo>
                    <a:pt x="7027" y="1691"/>
                    <a:pt x="6780" y="3479"/>
                    <a:pt x="6776" y="5281"/>
                  </a:cubicBezTo>
                  <a:cubicBezTo>
                    <a:pt x="6772" y="7081"/>
                    <a:pt x="7011" y="8869"/>
                    <a:pt x="7482" y="10562"/>
                  </a:cubicBezTo>
                  <a:cubicBezTo>
                    <a:pt x="6673" y="12123"/>
                    <a:pt x="6240" y="13961"/>
                    <a:pt x="6236" y="15843"/>
                  </a:cubicBezTo>
                  <a:cubicBezTo>
                    <a:pt x="6233" y="17722"/>
                    <a:pt x="6658" y="19560"/>
                    <a:pt x="7458" y="21124"/>
                  </a:cubicBezTo>
                  <a:cubicBezTo>
                    <a:pt x="7594" y="17646"/>
                    <a:pt x="8125" y="14214"/>
                    <a:pt x="9034" y="10938"/>
                  </a:cubicBezTo>
                  <a:cubicBezTo>
                    <a:pt x="10021" y="7383"/>
                    <a:pt x="11440" y="4056"/>
                    <a:pt x="13237" y="1085"/>
                  </a:cubicBezTo>
                  <a:cubicBezTo>
                    <a:pt x="12734" y="2559"/>
                    <a:pt x="12494" y="4162"/>
                    <a:pt x="12536" y="5774"/>
                  </a:cubicBezTo>
                  <a:cubicBezTo>
                    <a:pt x="12573" y="7165"/>
                    <a:pt x="12819" y="8533"/>
                    <a:pt x="13261" y="9800"/>
                  </a:cubicBezTo>
                  <a:cubicBezTo>
                    <a:pt x="12874" y="10854"/>
                    <a:pt x="12673" y="12007"/>
                    <a:pt x="12674" y="13174"/>
                  </a:cubicBezTo>
                  <a:cubicBezTo>
                    <a:pt x="12675" y="14342"/>
                    <a:pt x="12878" y="15495"/>
                    <a:pt x="13268" y="16547"/>
                  </a:cubicBezTo>
                  <a:cubicBezTo>
                    <a:pt x="12947" y="16864"/>
                    <a:pt x="12759" y="17358"/>
                    <a:pt x="12761" y="17881"/>
                  </a:cubicBezTo>
                  <a:cubicBezTo>
                    <a:pt x="12763" y="18409"/>
                    <a:pt x="12958" y="18904"/>
                    <a:pt x="13285" y="19215"/>
                  </a:cubicBezTo>
                  <a:cubicBezTo>
                    <a:pt x="13803" y="16210"/>
                    <a:pt x="14523" y="13270"/>
                    <a:pt x="15438" y="10430"/>
                  </a:cubicBezTo>
                  <a:cubicBezTo>
                    <a:pt x="16500" y="7130"/>
                    <a:pt x="17818" y="3981"/>
                    <a:pt x="19372" y="1029"/>
                  </a:cubicBezTo>
                  <a:cubicBezTo>
                    <a:pt x="19154" y="1685"/>
                    <a:pt x="19042" y="2392"/>
                    <a:pt x="19042" y="3107"/>
                  </a:cubicBezTo>
                  <a:cubicBezTo>
                    <a:pt x="19042" y="3821"/>
                    <a:pt x="19154" y="4528"/>
                    <a:pt x="19372" y="5184"/>
                  </a:cubicBezTo>
                  <a:cubicBezTo>
                    <a:pt x="18985" y="5878"/>
                    <a:pt x="18777" y="6713"/>
                    <a:pt x="18777" y="7570"/>
                  </a:cubicBezTo>
                  <a:cubicBezTo>
                    <a:pt x="18777" y="8427"/>
                    <a:pt x="18985" y="9263"/>
                    <a:pt x="19372" y="9957"/>
                  </a:cubicBezTo>
                  <a:cubicBezTo>
                    <a:pt x="18824" y="10876"/>
                    <a:pt x="18527" y="12005"/>
                    <a:pt x="18527" y="13168"/>
                  </a:cubicBezTo>
                  <a:cubicBezTo>
                    <a:pt x="18527" y="14331"/>
                    <a:pt x="18824" y="15461"/>
                    <a:pt x="19372" y="16380"/>
                  </a:cubicBezTo>
                  <a:cubicBezTo>
                    <a:pt x="19054" y="16693"/>
                    <a:pt x="18854" y="17169"/>
                    <a:pt x="18825" y="17687"/>
                  </a:cubicBezTo>
                  <a:cubicBezTo>
                    <a:pt x="18797" y="18162"/>
                    <a:pt x="18916" y="18632"/>
                    <a:pt x="19155" y="18994"/>
                  </a:cubicBezTo>
                  <a:cubicBezTo>
                    <a:pt x="18064" y="18928"/>
                    <a:pt x="16972" y="19093"/>
                    <a:pt x="15921" y="19481"/>
                  </a:cubicBezTo>
                  <a:cubicBezTo>
                    <a:pt x="14732" y="19920"/>
                    <a:pt x="13615" y="20638"/>
                    <a:pt x="12625" y="21600"/>
                  </a:cubicBezTo>
                  <a:cubicBezTo>
                    <a:pt x="14146" y="21108"/>
                    <a:pt x="15710" y="20869"/>
                    <a:pt x="17277" y="20888"/>
                  </a:cubicBezTo>
                  <a:cubicBezTo>
                    <a:pt x="18731" y="20905"/>
                    <a:pt x="20178" y="21144"/>
                    <a:pt x="21589" y="21600"/>
                  </a:cubicBezTo>
                </a:path>
              </a:pathLst>
            </a:custGeom>
            <a:noFill/>
            <a:ln w="25400" cap="flat">
              <a:solidFill>
                <a:srgbClr val="000000"/>
              </a:solidFill>
              <a:prstDash val="solid"/>
              <a:miter lim="400000"/>
            </a:ln>
            <a:effectLst/>
          </p:spPr>
          <p:txBody>
            <a:bodyPr wrap="square" lIns="54570" tIns="54570" rIns="54570" bIns="54570" numCol="1" anchor="ctr">
              <a:noAutofit/>
            </a:bodyPr>
            <a:lstStyle/>
            <a:p>
              <a:pPr lvl="0">
                <a:defRPr sz="2600"/>
              </a:pPr>
              <a:endParaRPr/>
            </a:p>
          </p:txBody>
        </p:sp>
        <p:sp>
          <p:nvSpPr>
            <p:cNvPr id="113" name="Shape 113"/>
            <p:cNvSpPr/>
            <p:nvPr/>
          </p:nvSpPr>
          <p:spPr>
            <a:xfrm rot="6477870">
              <a:off x="1104609" y="825059"/>
              <a:ext cx="126530" cy="12653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rgbClr val="000000"/>
            </a:solidFill>
            <a:ln w="12700" cap="flat">
              <a:noFill/>
              <a:miter lim="400000"/>
            </a:ln>
            <a:effectLst/>
          </p:spPr>
          <p:txBody>
            <a:bodyPr wrap="square" lIns="0" tIns="0" rIns="0" bIns="0" numCol="1" anchor="ctr">
              <a:noAutofit/>
            </a:bodyPr>
            <a:lstStyle/>
            <a:p>
              <a:pPr lvl="0">
                <a:defRPr sz="2600">
                  <a:solidFill>
                    <a:srgbClr val="FFFFFF"/>
                  </a:solidFill>
                </a:defRPr>
              </a:pPr>
              <a:endParaRPr/>
            </a:p>
          </p:txBody>
        </p:sp>
      </p:grpSp>
      <p:grpSp>
        <p:nvGrpSpPr>
          <p:cNvPr id="122" name="Group 122"/>
          <p:cNvGrpSpPr/>
          <p:nvPr/>
        </p:nvGrpSpPr>
        <p:grpSpPr>
          <a:xfrm>
            <a:off x="1929386" y="4893204"/>
            <a:ext cx="1375981" cy="1059391"/>
            <a:chOff x="0" y="0"/>
            <a:chExt cx="1375980" cy="1059390"/>
          </a:xfrm>
        </p:grpSpPr>
        <p:pic>
          <p:nvPicPr>
            <p:cNvPr id="115" name="ggplot2-cheatsheet.png"/>
            <p:cNvPicPr/>
            <p:nvPr/>
          </p:nvPicPr>
          <p:blipFill>
            <a:blip r:embed="rId5">
              <a:extLst/>
            </a:blip>
            <a:stretch>
              <a:fillRect/>
            </a:stretch>
          </p:blipFill>
          <p:spPr>
            <a:xfrm>
              <a:off x="4692" y="0"/>
              <a:ext cx="1370977" cy="1059391"/>
            </a:xfrm>
            <a:prstGeom prst="rect">
              <a:avLst/>
            </a:prstGeom>
            <a:ln w="3175" cap="flat">
              <a:solidFill>
                <a:srgbClr val="000000"/>
              </a:solidFill>
              <a:prstDash val="solid"/>
              <a:miter lim="400000"/>
            </a:ln>
            <a:effectLst/>
          </p:spPr>
        </p:pic>
        <p:sp>
          <p:nvSpPr>
            <p:cNvPr id="116" name="Shape 116"/>
            <p:cNvSpPr/>
            <p:nvPr/>
          </p:nvSpPr>
          <p:spPr>
            <a:xfrm>
              <a:off x="0" y="2645"/>
              <a:ext cx="1371600" cy="1054101"/>
            </a:xfrm>
            <a:prstGeom prst="rect">
              <a:avLst/>
            </a:prstGeom>
            <a:solidFill>
              <a:srgbClr val="000000">
                <a:alpha val="25000"/>
              </a:srgbClr>
            </a:solidFill>
            <a:ln w="12700" cap="flat">
              <a:noFill/>
              <a:miter lim="400000"/>
            </a:ln>
            <a:effectLst/>
          </p:spPr>
          <p:txBody>
            <a:bodyPr wrap="square" lIns="0" tIns="0" rIns="0" bIns="0" numCol="1" anchor="ctr">
              <a:noAutofit/>
            </a:bodyPr>
            <a:lstStyle/>
            <a:p>
              <a:pPr lvl="0">
                <a:defRPr sz="2600">
                  <a:solidFill>
                    <a:srgbClr val="FFFFFF"/>
                  </a:solidFill>
                </a:defRPr>
              </a:pPr>
              <a:endParaRPr/>
            </a:p>
          </p:txBody>
        </p:sp>
        <p:pic>
          <p:nvPicPr>
            <p:cNvPr id="117" name="ggplot2-cheatsheet.png"/>
            <p:cNvPicPr/>
            <p:nvPr/>
          </p:nvPicPr>
          <p:blipFill>
            <a:blip r:embed="rId5">
              <a:extLst/>
            </a:blip>
            <a:srcRect l="50670" t="5520" r="2092" b="17626"/>
            <a:stretch>
              <a:fillRect/>
            </a:stretch>
          </p:blipFill>
          <p:spPr>
            <a:xfrm>
              <a:off x="696342" y="59856"/>
              <a:ext cx="647606" cy="814172"/>
            </a:xfrm>
            <a:prstGeom prst="rect">
              <a:avLst/>
            </a:prstGeom>
            <a:ln w="12700" cap="flat">
              <a:noFill/>
              <a:miter lim="400000"/>
            </a:ln>
            <a:effectLst/>
          </p:spPr>
        </p:pic>
        <p:sp>
          <p:nvSpPr>
            <p:cNvPr id="118" name="Shape 118"/>
            <p:cNvSpPr/>
            <p:nvPr/>
          </p:nvSpPr>
          <p:spPr>
            <a:xfrm>
              <a:off x="4380" y="2645"/>
              <a:ext cx="1371601" cy="1054101"/>
            </a:xfrm>
            <a:prstGeom prst="rect">
              <a:avLst/>
            </a:prstGeom>
            <a:solidFill>
              <a:srgbClr val="000000">
                <a:alpha val="25000"/>
              </a:srgbClr>
            </a:solidFill>
            <a:ln w="12700" cap="flat">
              <a:noFill/>
              <a:miter lim="400000"/>
            </a:ln>
            <a:effectLst/>
          </p:spPr>
          <p:txBody>
            <a:bodyPr wrap="square" lIns="0" tIns="0" rIns="0" bIns="0" numCol="1" anchor="ctr">
              <a:noAutofit/>
            </a:bodyPr>
            <a:lstStyle/>
            <a:p>
              <a:pPr lvl="0">
                <a:defRPr sz="2600">
                  <a:solidFill>
                    <a:srgbClr val="FFFFFF"/>
                  </a:solidFill>
                </a:defRPr>
              </a:pPr>
              <a:endParaRPr/>
            </a:p>
          </p:txBody>
        </p:sp>
        <p:pic>
          <p:nvPicPr>
            <p:cNvPr id="119" name="ggplot2-cheatsheet.png"/>
            <p:cNvPicPr/>
            <p:nvPr/>
          </p:nvPicPr>
          <p:blipFill>
            <a:blip r:embed="rId5">
              <a:extLst/>
            </a:blip>
            <a:srcRect l="73554" t="25553" r="2092" b="55133"/>
            <a:stretch>
              <a:fillRect/>
            </a:stretch>
          </p:blipFill>
          <p:spPr>
            <a:xfrm>
              <a:off x="1007851" y="267807"/>
              <a:ext cx="333876" cy="204606"/>
            </a:xfrm>
            <a:prstGeom prst="rect">
              <a:avLst/>
            </a:prstGeom>
            <a:ln w="12700" cap="flat">
              <a:noFill/>
              <a:miter lim="400000"/>
            </a:ln>
            <a:effectLst/>
          </p:spPr>
        </p:pic>
        <p:sp>
          <p:nvSpPr>
            <p:cNvPr id="120" name="Shape 120"/>
            <p:cNvSpPr/>
            <p:nvPr/>
          </p:nvSpPr>
          <p:spPr>
            <a:xfrm>
              <a:off x="4380" y="2645"/>
              <a:ext cx="1371601" cy="1054101"/>
            </a:xfrm>
            <a:prstGeom prst="rect">
              <a:avLst/>
            </a:prstGeom>
            <a:solidFill>
              <a:srgbClr val="000000">
                <a:alpha val="25000"/>
              </a:srgbClr>
            </a:solidFill>
            <a:ln w="12700" cap="flat">
              <a:noFill/>
              <a:miter lim="400000"/>
            </a:ln>
            <a:effectLst/>
          </p:spPr>
          <p:txBody>
            <a:bodyPr wrap="square" lIns="0" tIns="0" rIns="0" bIns="0" numCol="1" anchor="ctr">
              <a:noAutofit/>
            </a:bodyPr>
            <a:lstStyle/>
            <a:p>
              <a:pPr lvl="0">
                <a:defRPr sz="2600">
                  <a:solidFill>
                    <a:srgbClr val="FFFFFF"/>
                  </a:solidFill>
                </a:defRPr>
              </a:pPr>
              <a:endParaRPr/>
            </a:p>
          </p:txBody>
        </p:sp>
        <p:pic>
          <p:nvPicPr>
            <p:cNvPr id="121" name="ggplot2-cheatsheet.png"/>
            <p:cNvPicPr/>
            <p:nvPr/>
          </p:nvPicPr>
          <p:blipFill>
            <a:blip r:embed="rId5">
              <a:extLst/>
            </a:blip>
            <a:srcRect l="73554" t="34350" r="2092" b="60546"/>
            <a:stretch>
              <a:fillRect/>
            </a:stretch>
          </p:blipFill>
          <p:spPr>
            <a:xfrm>
              <a:off x="1007851" y="355914"/>
              <a:ext cx="333876" cy="54057"/>
            </a:xfrm>
            <a:prstGeom prst="rect">
              <a:avLst/>
            </a:prstGeom>
            <a:ln w="12700" cap="flat">
              <a:noFill/>
              <a:miter lim="400000"/>
            </a:ln>
            <a:effectLst/>
          </p:spPr>
        </p:pic>
      </p:grpSp>
      <p:sp>
        <p:nvSpPr>
          <p:cNvPr id="123" name="Shape 123"/>
          <p:cNvSpPr/>
          <p:nvPr/>
        </p:nvSpPr>
        <p:spPr>
          <a:xfrm>
            <a:off x="10494925" y="5026176"/>
            <a:ext cx="3135956" cy="813991"/>
          </a:xfrm>
          <a:prstGeom prst="rect">
            <a:avLst/>
          </a:prstGeom>
          <a:ln w="12700">
            <a:miter lim="400000"/>
          </a:ln>
          <a:extLst>
            <a:ext uri="{C572A759-6A51-4108-AA02-DFA0A04FC94B}">
              <ma14:wrappingTextBoxFlag xmlns:ma14="http://schemas.microsoft.com/office/mac/drawingml/2011/main" xmlns="" val="1"/>
            </a:ext>
          </a:extLst>
        </p:spPr>
        <p:txBody>
          <a:bodyPr lIns="54570" tIns="54570" rIns="54570" bIns="54570" anchor="ctr">
            <a:spAutoFit/>
          </a:bodyPr>
          <a:lstStyle/>
          <a:p>
            <a:pPr lvl="0" algn="l">
              <a:lnSpc>
                <a:spcPct val="90000"/>
              </a:lnSpc>
              <a:spcBef>
                <a:spcPts val="300"/>
              </a:spcBef>
              <a:buClr>
                <a:srgbClr val="F39019"/>
              </a:buClr>
              <a:defRPr sz="1800"/>
            </a:pPr>
            <a:r>
              <a:rPr sz="1200">
                <a:latin typeface="Source Sans Pro Light"/>
                <a:ea typeface="Source Sans Pro Light"/>
                <a:cs typeface="Source Sans Pro Light"/>
                <a:sym typeface="Source Sans Pro Light"/>
              </a:rPr>
              <a:t>I make my cheatsheets in </a:t>
            </a:r>
            <a:r>
              <a:rPr sz="1200">
                <a:latin typeface="Source Sans Pro Semibold"/>
                <a:ea typeface="Source Sans Pro Semibold"/>
                <a:cs typeface="Source Sans Pro Semibold"/>
                <a:sym typeface="Source Sans Pro Semibold"/>
              </a:rPr>
              <a:t>Apple Keynote</a:t>
            </a:r>
            <a:r>
              <a:rPr sz="1200">
                <a:latin typeface="Source Sans Pro Light"/>
                <a:ea typeface="Source Sans Pro Light"/>
                <a:cs typeface="Source Sans Pro Light"/>
                <a:sym typeface="Source Sans Pro Light"/>
              </a:rPr>
              <a:t>, and not latex or R Markdown, because presentation software makes it much easier to tweak the visual appearance of a document</a:t>
            </a:r>
          </a:p>
        </p:txBody>
      </p:sp>
      <p:sp>
        <p:nvSpPr>
          <p:cNvPr id="124" name="Shape 124"/>
          <p:cNvSpPr/>
          <p:nvPr/>
        </p:nvSpPr>
        <p:spPr>
          <a:xfrm>
            <a:off x="10385573" y="4739368"/>
            <a:ext cx="3260830" cy="286942"/>
          </a:xfrm>
          <a:prstGeom prst="rect">
            <a:avLst/>
          </a:prstGeom>
          <a:ln w="12700">
            <a:miter lim="400000"/>
          </a:ln>
          <a:extLst>
            <a:ext uri="{C572A759-6A51-4108-AA02-DFA0A04FC94B}">
              <ma14:wrappingTextBoxFlag xmlns:ma14="http://schemas.microsoft.com/office/mac/drawingml/2011/main" xmlns="" val="1"/>
            </a:ext>
          </a:extLst>
        </p:spPr>
        <p:txBody>
          <a:bodyPr lIns="54570" tIns="54570" rIns="54570" bIns="54570" anchor="ctr">
            <a:spAutoFit/>
          </a:bodyPr>
          <a:lstStyle>
            <a:lvl1pPr>
              <a:defRPr sz="1200" b="1">
                <a:solidFill>
                  <a:srgbClr val="A6AAA9"/>
                </a:solidFill>
                <a:latin typeface="Helvetica"/>
                <a:ea typeface="Helvetica"/>
                <a:cs typeface="Helvetica"/>
                <a:sym typeface="Helvetica"/>
              </a:defRPr>
            </a:lvl1pPr>
          </a:lstStyle>
          <a:p>
            <a:pPr lvl="0">
              <a:defRPr sz="1800" b="0">
                <a:solidFill>
                  <a:srgbClr val="000000"/>
                </a:solidFill>
              </a:defRPr>
            </a:pPr>
            <a:r>
              <a:rPr sz="1200" b="1">
                <a:solidFill>
                  <a:srgbClr val="A6AAA9"/>
                </a:solidFill>
              </a:rPr>
              <a:t>Keynote</a:t>
            </a:r>
          </a:p>
        </p:txBody>
      </p:sp>
      <p:sp>
        <p:nvSpPr>
          <p:cNvPr id="125" name="Shape 125"/>
          <p:cNvSpPr/>
          <p:nvPr/>
        </p:nvSpPr>
        <p:spPr>
          <a:xfrm>
            <a:off x="7147569" y="9187732"/>
            <a:ext cx="6410262" cy="650665"/>
          </a:xfrm>
          <a:prstGeom prst="rect">
            <a:avLst/>
          </a:prstGeom>
          <a:ln w="12700">
            <a:miter lim="400000"/>
          </a:ln>
          <a:extLst>
            <a:ext uri="{C572A759-6A51-4108-AA02-DFA0A04FC94B}">
              <ma14:wrappingTextBoxFlag xmlns:ma14="http://schemas.microsoft.com/office/mac/drawingml/2011/main" xmlns="" val="1"/>
            </a:ext>
          </a:extLst>
        </p:spPr>
        <p:txBody>
          <a:bodyPr lIns="54570" tIns="54570" rIns="54570" bIns="54570" anchor="ctr">
            <a:spAutoFit/>
          </a:bodyPr>
          <a:lstStyle/>
          <a:p>
            <a:pPr lvl="0" algn="l">
              <a:lnSpc>
                <a:spcPct val="90000"/>
              </a:lnSpc>
              <a:spcBef>
                <a:spcPts val="300"/>
              </a:spcBef>
              <a:buClr>
                <a:srgbClr val="F39019"/>
              </a:buClr>
              <a:defRPr sz="1800"/>
            </a:pPr>
            <a:r>
              <a:rPr sz="1200">
                <a:latin typeface="Source Sans Pro Light"/>
                <a:ea typeface="Source Sans Pro Light"/>
                <a:cs typeface="Source Sans Pro Light"/>
                <a:sym typeface="Source Sans Pro Light"/>
              </a:rPr>
              <a:t>This template uses several fonts: </a:t>
            </a:r>
            <a:r>
              <a:rPr sz="1200" b="1">
                <a:latin typeface="Helvetica Neue"/>
                <a:ea typeface="Helvetica Neue"/>
                <a:cs typeface="Helvetica Neue"/>
                <a:sym typeface="Helvetica Neue"/>
              </a:rPr>
              <a:t>Helvetica Neue</a:t>
            </a:r>
            <a:r>
              <a:rPr sz="1200">
                <a:latin typeface="Source Sans Pro Semibold"/>
                <a:ea typeface="Source Sans Pro Semibold"/>
                <a:cs typeface="Source Sans Pro Semibold"/>
                <a:sym typeface="Source Sans Pro Semibold"/>
              </a:rPr>
              <a:t>, </a:t>
            </a:r>
            <a:r>
              <a:rPr sz="1200" b="1">
                <a:latin typeface="Menlo"/>
                <a:ea typeface="Menlo"/>
                <a:cs typeface="Menlo"/>
                <a:sym typeface="Menlo"/>
              </a:rPr>
              <a:t>Menlo</a:t>
            </a:r>
            <a:r>
              <a:rPr sz="1200">
                <a:latin typeface="Source Sans Pro Light"/>
                <a:ea typeface="Source Sans Pro Light"/>
                <a:cs typeface="Source Sans Pro Light"/>
                <a:sym typeface="Source Sans Pro Light"/>
              </a:rPr>
              <a:t>, </a:t>
            </a:r>
            <a:r>
              <a:rPr sz="1200">
                <a:latin typeface="Source Sans Pro Semibold"/>
                <a:ea typeface="Source Sans Pro Semibold"/>
                <a:cs typeface="Source Sans Pro Semibold"/>
                <a:sym typeface="Source Sans Pro Semibold"/>
              </a:rPr>
              <a:t>Source Sans pro</a:t>
            </a:r>
            <a:r>
              <a:rPr sz="1200">
                <a:latin typeface="Source Sans Pro Light"/>
                <a:ea typeface="Source Sans Pro Light"/>
                <a:cs typeface="Source Sans Pro Light"/>
                <a:sym typeface="Source Sans Pro Light"/>
              </a:rPr>
              <a:t>, which you can acquire for free here,  </a:t>
            </a:r>
            <a:r>
              <a:rPr sz="1200" u="sng">
                <a:latin typeface="Source Sans Pro Light"/>
                <a:ea typeface="Source Sans Pro Light"/>
                <a:cs typeface="Source Sans Pro Light"/>
                <a:sym typeface="Source Sans Pro Light"/>
                <a:hlinkClick r:id="rId6"/>
              </a:rPr>
              <a:t>http://www.fontsquirrel.com/fonts/source-sans-pro</a:t>
            </a:r>
            <a:r>
              <a:rPr sz="1200">
                <a:latin typeface="Source Sans Pro Light"/>
                <a:ea typeface="Source Sans Pro Light"/>
                <a:cs typeface="Source Sans Pro Light"/>
                <a:sym typeface="Source Sans Pro Light"/>
              </a:rPr>
              <a:t>, and </a:t>
            </a:r>
            <a:r>
              <a:rPr sz="1200">
                <a:latin typeface="Source Sans Pro Semibold"/>
                <a:ea typeface="Source Sans Pro Semibold"/>
                <a:cs typeface="Source Sans Pro Semibold"/>
                <a:sym typeface="Source Sans Pro Semibold"/>
              </a:rPr>
              <a:t>Font Awesome</a:t>
            </a:r>
            <a:r>
              <a:rPr sz="1200">
                <a:latin typeface="Source Sans Pro Light"/>
                <a:ea typeface="Source Sans Pro Light"/>
                <a:cs typeface="Source Sans Pro Light"/>
                <a:sym typeface="Source Sans Pro Light"/>
              </a:rPr>
              <a:t>, which you can acquire here, </a:t>
            </a:r>
            <a:r>
              <a:rPr sz="1200" u="sng">
                <a:latin typeface="Source Sans Pro Light"/>
                <a:ea typeface="Source Sans Pro Light"/>
                <a:cs typeface="Source Sans Pro Light"/>
                <a:sym typeface="Source Sans Pro Light"/>
                <a:hlinkClick r:id="rId7"/>
              </a:rPr>
              <a:t>http://fortawesome.github.io/Font-Awesome/get-started/</a:t>
            </a:r>
          </a:p>
        </p:txBody>
      </p:sp>
      <p:sp>
        <p:nvSpPr>
          <p:cNvPr id="126" name="Shape 126"/>
          <p:cNvSpPr/>
          <p:nvPr/>
        </p:nvSpPr>
        <p:spPr>
          <a:xfrm>
            <a:off x="3669336" y="7751883"/>
            <a:ext cx="3260830" cy="286942"/>
          </a:xfrm>
          <a:prstGeom prst="rect">
            <a:avLst/>
          </a:prstGeom>
          <a:ln w="12700">
            <a:miter lim="400000"/>
          </a:ln>
          <a:extLst>
            <a:ext uri="{C572A759-6A51-4108-AA02-DFA0A04FC94B}">
              <ma14:wrappingTextBoxFlag xmlns:ma14="http://schemas.microsoft.com/office/mac/drawingml/2011/main" xmlns="" val="1"/>
            </a:ext>
          </a:extLst>
        </p:spPr>
        <p:txBody>
          <a:bodyPr lIns="54570" tIns="54570" rIns="54570" bIns="54570" anchor="ctr">
            <a:spAutoFit/>
          </a:bodyPr>
          <a:lstStyle>
            <a:lvl1pPr>
              <a:defRPr sz="1200" b="1">
                <a:solidFill>
                  <a:srgbClr val="A6AAA9"/>
                </a:solidFill>
                <a:latin typeface="Helvetica"/>
                <a:ea typeface="Helvetica"/>
                <a:cs typeface="Helvetica"/>
                <a:sym typeface="Helvetica"/>
              </a:defRPr>
            </a:lvl1pPr>
          </a:lstStyle>
          <a:p>
            <a:pPr lvl="0">
              <a:defRPr sz="1800" b="0">
                <a:solidFill>
                  <a:srgbClr val="000000"/>
                </a:solidFill>
              </a:defRPr>
            </a:pPr>
            <a:r>
              <a:rPr sz="1200" b="1">
                <a:solidFill>
                  <a:srgbClr val="A6AAA9"/>
                </a:solidFill>
              </a:rPr>
              <a:t>Tables</a:t>
            </a:r>
          </a:p>
        </p:txBody>
      </p:sp>
      <p:sp>
        <p:nvSpPr>
          <p:cNvPr id="127" name="Shape 127"/>
          <p:cNvSpPr/>
          <p:nvPr/>
        </p:nvSpPr>
        <p:spPr>
          <a:xfrm>
            <a:off x="3661301" y="5093423"/>
            <a:ext cx="3260830" cy="286942"/>
          </a:xfrm>
          <a:prstGeom prst="rect">
            <a:avLst/>
          </a:prstGeom>
          <a:ln w="12700">
            <a:miter lim="400000"/>
          </a:ln>
          <a:extLst>
            <a:ext uri="{C572A759-6A51-4108-AA02-DFA0A04FC94B}">
              <ma14:wrappingTextBoxFlag xmlns:ma14="http://schemas.microsoft.com/office/mac/drawingml/2011/main" xmlns="" val="1"/>
            </a:ext>
          </a:extLst>
        </p:spPr>
        <p:txBody>
          <a:bodyPr lIns="54570" tIns="54570" rIns="54570" bIns="54570" anchor="ctr">
            <a:spAutoFit/>
          </a:bodyPr>
          <a:lstStyle>
            <a:lvl1pPr>
              <a:defRPr sz="1200" b="1">
                <a:solidFill>
                  <a:srgbClr val="A6AAA9"/>
                </a:solidFill>
                <a:latin typeface="Helvetica"/>
                <a:ea typeface="Helvetica"/>
                <a:cs typeface="Helvetica"/>
                <a:sym typeface="Helvetica"/>
              </a:defRPr>
            </a:lvl1pPr>
          </a:lstStyle>
          <a:p>
            <a:pPr lvl="0">
              <a:defRPr sz="1800" b="0">
                <a:solidFill>
                  <a:srgbClr val="000000"/>
                </a:solidFill>
              </a:defRPr>
            </a:pPr>
            <a:r>
              <a:rPr sz="1200" b="1">
                <a:solidFill>
                  <a:srgbClr val="A6AAA9"/>
                </a:solidFill>
              </a:rPr>
              <a:t>icons</a:t>
            </a:r>
          </a:p>
        </p:txBody>
      </p:sp>
      <p:sp>
        <p:nvSpPr>
          <p:cNvPr id="128" name="Shape 128"/>
          <p:cNvSpPr/>
          <p:nvPr/>
        </p:nvSpPr>
        <p:spPr>
          <a:xfrm>
            <a:off x="3686617" y="5867515"/>
            <a:ext cx="3260830" cy="286942"/>
          </a:xfrm>
          <a:prstGeom prst="rect">
            <a:avLst/>
          </a:prstGeom>
          <a:ln w="12700">
            <a:miter lim="400000"/>
          </a:ln>
          <a:extLst>
            <a:ext uri="{C572A759-6A51-4108-AA02-DFA0A04FC94B}">
              <ma14:wrappingTextBoxFlag xmlns:ma14="http://schemas.microsoft.com/office/mac/drawingml/2011/main" xmlns="" val="1"/>
            </a:ext>
          </a:extLst>
        </p:spPr>
        <p:txBody>
          <a:bodyPr lIns="54570" tIns="54570" rIns="54570" bIns="54570" anchor="ctr">
            <a:spAutoFit/>
          </a:bodyPr>
          <a:lstStyle>
            <a:lvl1pPr>
              <a:defRPr sz="1200" b="1">
                <a:solidFill>
                  <a:srgbClr val="A6AAA9"/>
                </a:solidFill>
                <a:latin typeface="Helvetica"/>
                <a:ea typeface="Helvetica"/>
                <a:cs typeface="Helvetica"/>
                <a:sym typeface="Helvetica"/>
              </a:defRPr>
            </a:lvl1pPr>
          </a:lstStyle>
          <a:p>
            <a:pPr lvl="0">
              <a:defRPr sz="1800" b="0">
                <a:solidFill>
                  <a:srgbClr val="000000"/>
                </a:solidFill>
              </a:defRPr>
            </a:pPr>
            <a:r>
              <a:rPr sz="1200" b="1">
                <a:solidFill>
                  <a:srgbClr val="A6AAA9"/>
                </a:solidFill>
              </a:rPr>
              <a:t>Mock tables</a:t>
            </a:r>
          </a:p>
        </p:txBody>
      </p:sp>
      <p:sp>
        <p:nvSpPr>
          <p:cNvPr id="129" name="Shape 129"/>
          <p:cNvSpPr/>
          <p:nvPr/>
        </p:nvSpPr>
        <p:spPr>
          <a:xfrm>
            <a:off x="3696875" y="5281900"/>
            <a:ext cx="2015956" cy="490142"/>
          </a:xfrm>
          <a:prstGeom prst="rect">
            <a:avLst/>
          </a:prstGeom>
          <a:ln w="12700">
            <a:miter lim="400000"/>
          </a:ln>
          <a:extLst>
            <a:ext uri="{C572A759-6A51-4108-AA02-DFA0A04FC94B}">
              <ma14:wrappingTextBoxFlag xmlns:ma14="http://schemas.microsoft.com/office/mac/drawingml/2011/main" xmlns="" val="1"/>
            </a:ext>
          </a:extLst>
        </p:spPr>
        <p:txBody>
          <a:bodyPr wrap="none" lIns="54570" tIns="54570" rIns="54570" bIns="54570" anchor="ctr">
            <a:spAutoFit/>
          </a:bodyPr>
          <a:lstStyle>
            <a:lvl1pPr>
              <a:defRPr sz="2900">
                <a:solidFill>
                  <a:srgbClr val="A6AAA9"/>
                </a:solidFill>
                <a:latin typeface="FontAwesome"/>
                <a:ea typeface="FontAwesome"/>
                <a:cs typeface="FontAwesome"/>
                <a:sym typeface="FontAwesome"/>
              </a:defRPr>
            </a:lvl1pPr>
          </a:lstStyle>
          <a:p>
            <a:pPr lvl="0">
              <a:defRPr sz="1800">
                <a:solidFill>
                  <a:srgbClr val="000000"/>
                </a:solidFill>
              </a:defRPr>
            </a:pPr>
            <a:r>
              <a:rPr sz="2900">
                <a:solidFill>
                  <a:srgbClr val="A6AAA9"/>
                </a:solidFill>
              </a:rPr>
              <a:t>    </a:t>
            </a:r>
          </a:p>
        </p:txBody>
      </p:sp>
      <p:sp>
        <p:nvSpPr>
          <p:cNvPr id="130" name="Shape 130"/>
          <p:cNvSpPr/>
          <p:nvPr/>
        </p:nvSpPr>
        <p:spPr>
          <a:xfrm>
            <a:off x="3666120" y="6882562"/>
            <a:ext cx="3260830" cy="286942"/>
          </a:xfrm>
          <a:prstGeom prst="rect">
            <a:avLst/>
          </a:prstGeom>
          <a:ln w="12700">
            <a:miter lim="400000"/>
          </a:ln>
          <a:extLst>
            <a:ext uri="{C572A759-6A51-4108-AA02-DFA0A04FC94B}">
              <ma14:wrappingTextBoxFlag xmlns:ma14="http://schemas.microsoft.com/office/mac/drawingml/2011/main" xmlns="" val="1"/>
            </a:ext>
          </a:extLst>
        </p:spPr>
        <p:txBody>
          <a:bodyPr lIns="54570" tIns="54570" rIns="54570" bIns="54570" anchor="ctr">
            <a:spAutoFit/>
          </a:bodyPr>
          <a:lstStyle>
            <a:lvl1pPr>
              <a:defRPr sz="1200" b="1">
                <a:solidFill>
                  <a:srgbClr val="A6AAA9"/>
                </a:solidFill>
                <a:latin typeface="Helvetica"/>
                <a:ea typeface="Helvetica"/>
                <a:cs typeface="Helvetica"/>
                <a:sym typeface="Helvetica"/>
              </a:defRPr>
            </a:lvl1pPr>
          </a:lstStyle>
          <a:p>
            <a:pPr lvl="0">
              <a:defRPr sz="1800" b="0">
                <a:solidFill>
                  <a:srgbClr val="000000"/>
                </a:solidFill>
              </a:defRPr>
            </a:pPr>
            <a:r>
              <a:rPr sz="1200" b="1">
                <a:solidFill>
                  <a:srgbClr val="A6AAA9"/>
                </a:solidFill>
              </a:rPr>
              <a:t>Mock graphs</a:t>
            </a:r>
          </a:p>
        </p:txBody>
      </p:sp>
      <p:sp>
        <p:nvSpPr>
          <p:cNvPr id="131" name="Shape 131"/>
          <p:cNvSpPr/>
          <p:nvPr/>
        </p:nvSpPr>
        <p:spPr>
          <a:xfrm>
            <a:off x="3775472" y="943264"/>
            <a:ext cx="3135956" cy="3671491"/>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p>
            <a:pPr lvl="0" algn="l">
              <a:lnSpc>
                <a:spcPct val="90000"/>
              </a:lnSpc>
              <a:spcBef>
                <a:spcPts val="300"/>
              </a:spcBef>
              <a:buClr>
                <a:srgbClr val="F39019"/>
              </a:buClr>
              <a:defRPr sz="1800"/>
            </a:pPr>
            <a:r>
              <a:rPr sz="1200">
                <a:latin typeface="Source Sans Pro Light"/>
                <a:ea typeface="Source Sans Pro Light"/>
                <a:cs typeface="Source Sans Pro Light"/>
                <a:sym typeface="Source Sans Pro Light"/>
              </a:rPr>
              <a:t>Use headers, outlines, and/or backgrounds to </a:t>
            </a:r>
            <a:r>
              <a:rPr sz="1200">
                <a:latin typeface="Source Sans Pro Semibold"/>
                <a:ea typeface="Source Sans Pro Semibold"/>
                <a:cs typeface="Source Sans Pro Semibold"/>
                <a:sym typeface="Source Sans Pro Semibold"/>
              </a:rPr>
              <a:t>separate or group together sections</a:t>
            </a:r>
            <a:r>
              <a:rPr sz="1200">
                <a:latin typeface="Source Sans Pro Light"/>
                <a:ea typeface="Source Sans Pro Light"/>
                <a:cs typeface="Source Sans Pro Light"/>
                <a:sym typeface="Source Sans Pro Light"/>
              </a:rPr>
              <a:t>.</a:t>
            </a:r>
          </a:p>
          <a:p>
            <a:pPr lvl="0" algn="l">
              <a:lnSpc>
                <a:spcPct val="90000"/>
              </a:lnSpc>
              <a:spcBef>
                <a:spcPts val="300"/>
              </a:spcBef>
              <a:buClr>
                <a:srgbClr val="F39019"/>
              </a:buClr>
              <a:defRPr sz="1800"/>
            </a:pPr>
            <a:endParaRPr sz="1200">
              <a:latin typeface="Source Sans Pro Light"/>
              <a:ea typeface="Source Sans Pro Light"/>
              <a:cs typeface="Source Sans Pro Light"/>
              <a:sym typeface="Source Sans Pro Light"/>
            </a:endParaRPr>
          </a:p>
          <a:p>
            <a:pPr lvl="0" algn="l">
              <a:lnSpc>
                <a:spcPct val="90000"/>
              </a:lnSpc>
              <a:spcBef>
                <a:spcPts val="300"/>
              </a:spcBef>
              <a:buClr>
                <a:srgbClr val="F39019"/>
              </a:buClr>
              <a:defRPr sz="1800"/>
            </a:pPr>
            <a:endParaRPr sz="1200">
              <a:latin typeface="Source Sans Pro Light"/>
              <a:ea typeface="Source Sans Pro Light"/>
              <a:cs typeface="Source Sans Pro Light"/>
              <a:sym typeface="Source Sans Pro Light"/>
            </a:endParaRPr>
          </a:p>
          <a:p>
            <a:pPr lvl="0" algn="l">
              <a:lnSpc>
                <a:spcPct val="90000"/>
              </a:lnSpc>
              <a:spcBef>
                <a:spcPts val="300"/>
              </a:spcBef>
              <a:buClr>
                <a:srgbClr val="F39019"/>
              </a:buClr>
              <a:defRPr sz="1800"/>
            </a:pPr>
            <a:endParaRPr sz="1200">
              <a:latin typeface="Source Sans Pro Light"/>
              <a:ea typeface="Source Sans Pro Light"/>
              <a:cs typeface="Source Sans Pro Light"/>
              <a:sym typeface="Source Sans Pro Light"/>
            </a:endParaRPr>
          </a:p>
          <a:p>
            <a:pPr lvl="0" algn="l">
              <a:lnSpc>
                <a:spcPct val="90000"/>
              </a:lnSpc>
              <a:spcBef>
                <a:spcPts val="300"/>
              </a:spcBef>
              <a:buClr>
                <a:srgbClr val="F39019"/>
              </a:buClr>
              <a:defRPr sz="1800"/>
            </a:pPr>
            <a:endParaRPr sz="1200">
              <a:latin typeface="Source Sans Pro Light"/>
              <a:ea typeface="Source Sans Pro Light"/>
              <a:cs typeface="Source Sans Pro Light"/>
              <a:sym typeface="Source Sans Pro Light"/>
            </a:endParaRPr>
          </a:p>
          <a:p>
            <a:pPr lvl="0" algn="l">
              <a:lnSpc>
                <a:spcPct val="90000"/>
              </a:lnSpc>
              <a:spcBef>
                <a:spcPts val="300"/>
              </a:spcBef>
              <a:buClr>
                <a:srgbClr val="F39019"/>
              </a:buClr>
              <a:defRPr sz="1800"/>
            </a:pPr>
            <a:r>
              <a:rPr sz="1200">
                <a:latin typeface="Source Sans Pro Light"/>
                <a:ea typeface="Source Sans Pro Light"/>
                <a:cs typeface="Source Sans Pro Light"/>
                <a:sym typeface="Source Sans Pro Light"/>
              </a:rPr>
              <a:t>Use titles, subtitles, and subsubtitles to </a:t>
            </a:r>
            <a:r>
              <a:rPr sz="1200">
                <a:latin typeface="Source Sans Pro Semibold"/>
                <a:ea typeface="Source Sans Pro Semibold"/>
                <a:cs typeface="Source Sans Pro Semibold"/>
                <a:sym typeface="Source Sans Pro Semibold"/>
              </a:rPr>
              <a:t>create a visual hierarchy</a:t>
            </a:r>
            <a:r>
              <a:rPr sz="1200">
                <a:latin typeface="Source Sans Pro Light"/>
                <a:ea typeface="Source Sans Pro Light"/>
                <a:cs typeface="Source Sans Pro Light"/>
                <a:sym typeface="Source Sans Pro Light"/>
              </a:rPr>
              <a:t> that will help users navigate the page.</a:t>
            </a:r>
          </a:p>
          <a:p>
            <a:pPr lvl="0" algn="l">
              <a:lnSpc>
                <a:spcPct val="90000"/>
              </a:lnSpc>
              <a:spcBef>
                <a:spcPts val="300"/>
              </a:spcBef>
              <a:buClr>
                <a:srgbClr val="F39019"/>
              </a:buClr>
              <a:defRPr sz="1800"/>
            </a:pPr>
            <a:endParaRPr sz="1200">
              <a:latin typeface="Source Sans Pro Light"/>
              <a:ea typeface="Source Sans Pro Light"/>
              <a:cs typeface="Source Sans Pro Light"/>
              <a:sym typeface="Source Sans Pro Light"/>
            </a:endParaRPr>
          </a:p>
          <a:p>
            <a:pPr lvl="0" algn="l">
              <a:lnSpc>
                <a:spcPct val="90000"/>
              </a:lnSpc>
              <a:spcBef>
                <a:spcPts val="300"/>
              </a:spcBef>
              <a:buClr>
                <a:srgbClr val="F39019"/>
              </a:buClr>
              <a:defRPr sz="1800"/>
            </a:pPr>
            <a:endParaRPr sz="1200">
              <a:latin typeface="Source Sans Pro Light"/>
              <a:ea typeface="Source Sans Pro Light"/>
              <a:cs typeface="Source Sans Pro Light"/>
              <a:sym typeface="Source Sans Pro Light"/>
            </a:endParaRPr>
          </a:p>
          <a:p>
            <a:pPr lvl="0" algn="l">
              <a:lnSpc>
                <a:spcPct val="90000"/>
              </a:lnSpc>
              <a:spcBef>
                <a:spcPts val="300"/>
              </a:spcBef>
              <a:buClr>
                <a:srgbClr val="F39019"/>
              </a:buClr>
              <a:defRPr sz="1800"/>
            </a:pPr>
            <a:endParaRPr sz="1200">
              <a:latin typeface="Source Sans Pro Light"/>
              <a:ea typeface="Source Sans Pro Light"/>
              <a:cs typeface="Source Sans Pro Light"/>
              <a:sym typeface="Source Sans Pro Light"/>
            </a:endParaRPr>
          </a:p>
          <a:p>
            <a:pPr lvl="0" algn="l">
              <a:lnSpc>
                <a:spcPct val="90000"/>
              </a:lnSpc>
              <a:spcBef>
                <a:spcPts val="300"/>
              </a:spcBef>
              <a:buClr>
                <a:srgbClr val="F39019"/>
              </a:buClr>
              <a:defRPr sz="1800"/>
            </a:pPr>
            <a:endParaRPr sz="1200">
              <a:latin typeface="Source Sans Pro Light"/>
              <a:ea typeface="Source Sans Pro Light"/>
              <a:cs typeface="Source Sans Pro Light"/>
              <a:sym typeface="Source Sans Pro Light"/>
            </a:endParaRPr>
          </a:p>
          <a:p>
            <a:pPr lvl="0" algn="l">
              <a:lnSpc>
                <a:spcPct val="90000"/>
              </a:lnSpc>
              <a:spcBef>
                <a:spcPts val="300"/>
              </a:spcBef>
              <a:buClr>
                <a:srgbClr val="F39019"/>
              </a:buClr>
              <a:defRPr sz="1800"/>
            </a:pPr>
            <a:endParaRPr sz="1200">
              <a:latin typeface="Source Sans Pro Light"/>
              <a:ea typeface="Source Sans Pro Light"/>
              <a:cs typeface="Source Sans Pro Light"/>
              <a:sym typeface="Source Sans Pro Light"/>
            </a:endParaRPr>
          </a:p>
          <a:p>
            <a:pPr lvl="0" algn="l">
              <a:lnSpc>
                <a:spcPct val="90000"/>
              </a:lnSpc>
              <a:spcBef>
                <a:spcPts val="300"/>
              </a:spcBef>
              <a:buClr>
                <a:srgbClr val="F39019"/>
              </a:buClr>
              <a:defRPr sz="1800"/>
            </a:pPr>
            <a:r>
              <a:rPr sz="1200">
                <a:latin typeface="Source Sans Pro Semibold"/>
                <a:ea typeface="Source Sans Pro Semibold"/>
                <a:cs typeface="Source Sans Pro Semibold"/>
                <a:sym typeface="Source Sans Pro Semibold"/>
              </a:rPr>
              <a:t>Fit sections to content</a:t>
            </a:r>
            <a:r>
              <a:rPr sz="1200">
                <a:latin typeface="Source Sans Pro Light"/>
                <a:ea typeface="Source Sans Pro Light"/>
                <a:cs typeface="Source Sans Pro Light"/>
                <a:sym typeface="Source Sans Pro Light"/>
              </a:rPr>
              <a:t>. Try several different layouts. </a:t>
            </a:r>
          </a:p>
          <a:p>
            <a:pPr lvl="0" algn="l">
              <a:lnSpc>
                <a:spcPct val="90000"/>
              </a:lnSpc>
              <a:spcBef>
                <a:spcPts val="300"/>
              </a:spcBef>
              <a:buClr>
                <a:srgbClr val="F39019"/>
              </a:buClr>
              <a:defRPr sz="1800"/>
            </a:pPr>
            <a:r>
              <a:rPr sz="1200">
                <a:latin typeface="Source Sans Pro Light"/>
                <a:ea typeface="Source Sans Pro Light"/>
                <a:cs typeface="Source Sans Pro Light"/>
                <a:sym typeface="Source Sans Pro Light"/>
              </a:rPr>
              <a:t>Use numbers or arrows to link sections if the order/</a:t>
            </a:r>
            <a:r>
              <a:rPr sz="1200">
                <a:latin typeface="Source Sans Pro Semibold"/>
                <a:ea typeface="Source Sans Pro Semibold"/>
                <a:cs typeface="Source Sans Pro Semibold"/>
                <a:sym typeface="Source Sans Pro Semibold"/>
              </a:rPr>
              <a:t>flow</a:t>
            </a:r>
            <a:r>
              <a:rPr sz="1200">
                <a:latin typeface="Source Sans Pro Light"/>
                <a:ea typeface="Source Sans Pro Light"/>
                <a:cs typeface="Source Sans Pro Light"/>
                <a:sym typeface="Source Sans Pro Light"/>
              </a:rPr>
              <a:t> is confusing.</a:t>
            </a:r>
          </a:p>
        </p:txBody>
      </p:sp>
      <p:sp>
        <p:nvSpPr>
          <p:cNvPr id="132" name="Shape 132"/>
          <p:cNvSpPr/>
          <p:nvPr/>
        </p:nvSpPr>
        <p:spPr>
          <a:xfrm>
            <a:off x="4043972" y="1453038"/>
            <a:ext cx="824668" cy="141924"/>
          </a:xfrm>
          <a:prstGeom prst="roundRect">
            <a:avLst>
              <a:gd name="adj" fmla="val 25876"/>
            </a:avLst>
          </a:prstGeom>
          <a:solidFill>
            <a:srgbClr val="A6AAA9"/>
          </a:solidFill>
          <a:ln w="12700">
            <a:miter lim="400000"/>
          </a:ln>
          <a:extLst>
            <a:ext uri="{C572A759-6A51-4108-AA02-DFA0A04FC94B}">
              <ma14:wrappingTextBoxFlag xmlns:ma14="http://schemas.microsoft.com/office/mac/drawingml/2011/main" xmlns="" val="1"/>
            </a:ext>
          </a:extLst>
        </p:spPr>
        <p:txBody>
          <a:bodyPr lIns="0" tIns="0" rIns="0" bIns="0"/>
          <a:lstStyle/>
          <a:p>
            <a:pPr lvl="1" indent="0">
              <a:defRPr sz="1800"/>
            </a:pPr>
            <a:r>
              <a:rPr sz="900">
                <a:solidFill>
                  <a:srgbClr val="FFFFFF"/>
                </a:solidFill>
                <a:latin typeface="Source Sans Pro"/>
                <a:ea typeface="Source Sans Pro"/>
                <a:cs typeface="Source Sans Pro"/>
                <a:sym typeface="Source Sans Pro"/>
              </a:rPr>
              <a:t>Section 1</a:t>
            </a:r>
          </a:p>
        </p:txBody>
      </p:sp>
      <p:sp>
        <p:nvSpPr>
          <p:cNvPr id="133" name="Shape 133"/>
          <p:cNvSpPr/>
          <p:nvPr/>
        </p:nvSpPr>
        <p:spPr>
          <a:xfrm>
            <a:off x="4936033" y="1478438"/>
            <a:ext cx="824668" cy="650107"/>
          </a:xfrm>
          <a:prstGeom prst="roundRect">
            <a:avLst>
              <a:gd name="adj" fmla="val 5649"/>
            </a:avLst>
          </a:prstGeom>
          <a:ln w="12700">
            <a:solidFill>
              <a:srgbClr val="A6AAA9"/>
            </a:solidFill>
            <a:miter lim="400000"/>
          </a:ln>
        </p:spPr>
        <p:txBody>
          <a:bodyPr lIns="0" tIns="0" rIns="0" bIns="0"/>
          <a:lstStyle/>
          <a:p>
            <a:pPr lvl="1" indent="0">
              <a:defRPr sz="900">
                <a:solidFill>
                  <a:srgbClr val="FFFFFF"/>
                </a:solidFill>
                <a:latin typeface="Source Sans Pro"/>
                <a:ea typeface="Source Sans Pro"/>
                <a:cs typeface="Source Sans Pro"/>
                <a:sym typeface="Source Sans Pro"/>
              </a:defRPr>
            </a:pPr>
            <a:endParaRPr/>
          </a:p>
        </p:txBody>
      </p:sp>
      <p:sp>
        <p:nvSpPr>
          <p:cNvPr id="134" name="Shape 134"/>
          <p:cNvSpPr/>
          <p:nvPr/>
        </p:nvSpPr>
        <p:spPr>
          <a:xfrm>
            <a:off x="4931116" y="1453038"/>
            <a:ext cx="824668" cy="141924"/>
          </a:xfrm>
          <a:prstGeom prst="roundRect">
            <a:avLst>
              <a:gd name="adj" fmla="val 25876"/>
            </a:avLst>
          </a:prstGeom>
          <a:solidFill>
            <a:srgbClr val="A6AAA9"/>
          </a:solidFill>
          <a:ln w="12700">
            <a:miter lim="400000"/>
          </a:ln>
          <a:extLst>
            <a:ext uri="{C572A759-6A51-4108-AA02-DFA0A04FC94B}">
              <ma14:wrappingTextBoxFlag xmlns:ma14="http://schemas.microsoft.com/office/mac/drawingml/2011/main" xmlns="" val="1"/>
            </a:ext>
          </a:extLst>
        </p:spPr>
        <p:txBody>
          <a:bodyPr lIns="0" tIns="0" rIns="0" bIns="0"/>
          <a:lstStyle/>
          <a:p>
            <a:pPr lvl="1" indent="0">
              <a:defRPr sz="1800"/>
            </a:pPr>
            <a:r>
              <a:rPr sz="900">
                <a:solidFill>
                  <a:srgbClr val="FFFFFF"/>
                </a:solidFill>
                <a:latin typeface="Source Sans Pro"/>
                <a:ea typeface="Source Sans Pro"/>
                <a:cs typeface="Source Sans Pro"/>
                <a:sym typeface="Source Sans Pro"/>
              </a:rPr>
              <a:t>Section 2</a:t>
            </a:r>
          </a:p>
        </p:txBody>
      </p:sp>
      <p:sp>
        <p:nvSpPr>
          <p:cNvPr id="135" name="Shape 135"/>
          <p:cNvSpPr/>
          <p:nvPr/>
        </p:nvSpPr>
        <p:spPr>
          <a:xfrm>
            <a:off x="5823177" y="1478438"/>
            <a:ext cx="824668" cy="650107"/>
          </a:xfrm>
          <a:prstGeom prst="roundRect">
            <a:avLst>
              <a:gd name="adj" fmla="val 5649"/>
            </a:avLst>
          </a:prstGeom>
          <a:solidFill>
            <a:srgbClr val="A6AAA9">
              <a:alpha val="20000"/>
            </a:srgbClr>
          </a:solidFill>
          <a:ln w="12700">
            <a:miter lim="400000"/>
          </a:ln>
        </p:spPr>
        <p:txBody>
          <a:bodyPr lIns="0" tIns="0" rIns="0" bIns="0"/>
          <a:lstStyle/>
          <a:p>
            <a:pPr lvl="1" indent="0">
              <a:defRPr sz="900">
                <a:solidFill>
                  <a:srgbClr val="FFFFFF"/>
                </a:solidFill>
                <a:latin typeface="Source Sans Pro"/>
                <a:ea typeface="Source Sans Pro"/>
                <a:cs typeface="Source Sans Pro"/>
                <a:sym typeface="Source Sans Pro"/>
              </a:defRPr>
            </a:pPr>
            <a:endParaRPr/>
          </a:p>
        </p:txBody>
      </p:sp>
      <p:sp>
        <p:nvSpPr>
          <p:cNvPr id="136" name="Shape 136"/>
          <p:cNvSpPr/>
          <p:nvPr/>
        </p:nvSpPr>
        <p:spPr>
          <a:xfrm>
            <a:off x="5818260" y="1453038"/>
            <a:ext cx="824668" cy="141924"/>
          </a:xfrm>
          <a:prstGeom prst="roundRect">
            <a:avLst>
              <a:gd name="adj" fmla="val 25876"/>
            </a:avLst>
          </a:prstGeom>
          <a:solidFill>
            <a:srgbClr val="A6AAA9"/>
          </a:solidFill>
          <a:ln w="12700">
            <a:miter lim="400000"/>
          </a:ln>
          <a:extLst>
            <a:ext uri="{C572A759-6A51-4108-AA02-DFA0A04FC94B}">
              <ma14:wrappingTextBoxFlag xmlns:ma14="http://schemas.microsoft.com/office/mac/drawingml/2011/main" xmlns="" val="1"/>
            </a:ext>
          </a:extLst>
        </p:spPr>
        <p:txBody>
          <a:bodyPr lIns="0" tIns="0" rIns="0" bIns="0"/>
          <a:lstStyle/>
          <a:p>
            <a:pPr lvl="1" indent="0">
              <a:defRPr sz="1800"/>
            </a:pPr>
            <a:r>
              <a:rPr sz="900">
                <a:solidFill>
                  <a:srgbClr val="FFFFFF"/>
                </a:solidFill>
                <a:latin typeface="Source Sans Pro"/>
                <a:ea typeface="Source Sans Pro"/>
                <a:cs typeface="Source Sans Pro"/>
                <a:sym typeface="Source Sans Pro"/>
              </a:rPr>
              <a:t>Section 3</a:t>
            </a:r>
          </a:p>
        </p:txBody>
      </p:sp>
      <p:sp>
        <p:nvSpPr>
          <p:cNvPr id="137" name="Shape 137"/>
          <p:cNvSpPr/>
          <p:nvPr/>
        </p:nvSpPr>
        <p:spPr>
          <a:xfrm>
            <a:off x="3949613" y="2825503"/>
            <a:ext cx="2746951" cy="320381"/>
          </a:xfrm>
          <a:prstGeom prst="roundRect">
            <a:avLst>
              <a:gd name="adj" fmla="val 20098"/>
            </a:avLst>
          </a:prstGeom>
          <a:solidFill>
            <a:srgbClr val="A6AAA9"/>
          </a:solidFill>
          <a:ln w="12700">
            <a:miter lim="400000"/>
          </a:ln>
          <a:extLst>
            <a:ext uri="{C572A759-6A51-4108-AA02-DFA0A04FC94B}">
              <ma14:wrappingTextBoxFlag xmlns:ma14="http://schemas.microsoft.com/office/mac/drawingml/2011/main" xmlns="" val="1"/>
            </a:ext>
          </a:extLst>
        </p:spPr>
        <p:txBody>
          <a:bodyPr lIns="0" tIns="0" rIns="0" bIns="0" anchor="ctr"/>
          <a:lstStyle/>
          <a:p>
            <a:pPr lvl="1" indent="0">
              <a:defRPr sz="1800"/>
            </a:pPr>
            <a:r>
              <a:rPr sz="2000">
                <a:solidFill>
                  <a:srgbClr val="FFFFFF"/>
                </a:solidFill>
                <a:latin typeface="Source Sans Pro"/>
                <a:ea typeface="Source Sans Pro"/>
                <a:cs typeface="Source Sans Pro"/>
                <a:sym typeface="Source Sans Pro"/>
              </a:rPr>
              <a:t>Title</a:t>
            </a:r>
          </a:p>
        </p:txBody>
      </p:sp>
      <p:sp>
        <p:nvSpPr>
          <p:cNvPr id="138" name="Shape 138"/>
          <p:cNvSpPr/>
          <p:nvPr/>
        </p:nvSpPr>
        <p:spPr>
          <a:xfrm>
            <a:off x="4221695" y="3237501"/>
            <a:ext cx="2202786" cy="248842"/>
          </a:xfrm>
          <a:prstGeom prst="roundRect">
            <a:avLst>
              <a:gd name="adj" fmla="val 25876"/>
            </a:avLst>
          </a:prstGeom>
          <a:solidFill>
            <a:srgbClr val="A6AAA9"/>
          </a:solidFill>
          <a:ln w="12700">
            <a:miter lim="400000"/>
          </a:ln>
          <a:extLst>
            <a:ext uri="{C572A759-6A51-4108-AA02-DFA0A04FC94B}">
              <ma14:wrappingTextBoxFlag xmlns:ma14="http://schemas.microsoft.com/office/mac/drawingml/2011/main" xmlns="" val="1"/>
            </a:ext>
          </a:extLst>
        </p:spPr>
        <p:txBody>
          <a:bodyPr lIns="0" tIns="0" rIns="0" bIns="0"/>
          <a:lstStyle/>
          <a:p>
            <a:pPr lvl="1" indent="0">
              <a:defRPr sz="1800"/>
            </a:pPr>
            <a:r>
              <a:rPr sz="1400">
                <a:solidFill>
                  <a:srgbClr val="FFFFFF"/>
                </a:solidFill>
                <a:latin typeface="Source Sans Pro"/>
                <a:ea typeface="Source Sans Pro"/>
                <a:cs typeface="Source Sans Pro"/>
                <a:sym typeface="Source Sans Pro"/>
              </a:rPr>
              <a:t>Subtitle</a:t>
            </a:r>
          </a:p>
        </p:txBody>
      </p:sp>
      <p:sp>
        <p:nvSpPr>
          <p:cNvPr id="139" name="Shape 139"/>
          <p:cNvSpPr/>
          <p:nvPr/>
        </p:nvSpPr>
        <p:spPr>
          <a:xfrm>
            <a:off x="3703056" y="3524713"/>
            <a:ext cx="3238501" cy="286942"/>
          </a:xfrm>
          <a:prstGeom prst="rect">
            <a:avLst/>
          </a:prstGeom>
          <a:ln w="12700">
            <a:miter lim="400000"/>
          </a:ln>
          <a:extLst>
            <a:ext uri="{C572A759-6A51-4108-AA02-DFA0A04FC94B}">
              <ma14:wrappingTextBoxFlag xmlns:ma14="http://schemas.microsoft.com/office/mac/drawingml/2011/main" xmlns="" val="1"/>
            </a:ext>
          </a:extLst>
        </p:spPr>
        <p:txBody>
          <a:bodyPr lIns="54570" tIns="54570" rIns="54570" bIns="54570" anchor="ctr">
            <a:spAutoFit/>
          </a:bodyPr>
          <a:lstStyle>
            <a:lvl1pPr>
              <a:defRPr sz="1200" b="1">
                <a:solidFill>
                  <a:srgbClr val="A6AAA9"/>
                </a:solidFill>
                <a:latin typeface="Helvetica"/>
                <a:ea typeface="Helvetica"/>
                <a:cs typeface="Helvetica"/>
                <a:sym typeface="Helvetica"/>
              </a:defRPr>
            </a:lvl1pPr>
          </a:lstStyle>
          <a:p>
            <a:pPr lvl="0">
              <a:defRPr sz="1800" b="0">
                <a:solidFill>
                  <a:srgbClr val="000000"/>
                </a:solidFill>
              </a:defRPr>
            </a:pPr>
            <a:r>
              <a:rPr sz="1200" b="1">
                <a:solidFill>
                  <a:srgbClr val="A6AAA9"/>
                </a:solidFill>
              </a:rPr>
              <a:t>Subsubtitle</a:t>
            </a:r>
          </a:p>
        </p:txBody>
      </p:sp>
      <p:sp>
        <p:nvSpPr>
          <p:cNvPr id="140" name="Shape 140"/>
          <p:cNvSpPr/>
          <p:nvPr/>
        </p:nvSpPr>
        <p:spPr>
          <a:xfrm>
            <a:off x="7147569" y="9817811"/>
            <a:ext cx="6410262" cy="471092"/>
          </a:xfrm>
          <a:prstGeom prst="rect">
            <a:avLst/>
          </a:prstGeom>
          <a:ln w="12700">
            <a:miter lim="400000"/>
          </a:ln>
          <a:extLst>
            <a:ext uri="{C572A759-6A51-4108-AA02-DFA0A04FC94B}">
              <ma14:wrappingTextBoxFlag xmlns:ma14="http://schemas.microsoft.com/office/mac/drawingml/2011/main" xmlns="" val="1"/>
            </a:ext>
          </a:extLst>
        </p:spPr>
        <p:txBody>
          <a:bodyPr lIns="54570" tIns="54570" rIns="54570" bIns="54570" anchor="ctr">
            <a:spAutoFit/>
          </a:bodyPr>
          <a:lstStyle/>
          <a:p>
            <a:pPr lvl="0" algn="l">
              <a:lnSpc>
                <a:spcPct val="90000"/>
              </a:lnSpc>
              <a:spcBef>
                <a:spcPts val="300"/>
              </a:spcBef>
              <a:buClr>
                <a:srgbClr val="F39019"/>
              </a:buClr>
              <a:defRPr sz="1800"/>
            </a:pPr>
            <a:r>
              <a:rPr sz="1200">
                <a:latin typeface="Source Sans Pro Light"/>
                <a:ea typeface="Source Sans Pro Light"/>
                <a:cs typeface="Source Sans Pro Light"/>
                <a:sym typeface="Source Sans Pro Light"/>
              </a:rPr>
              <a:t>To use a </a:t>
            </a:r>
            <a:r>
              <a:rPr sz="1200">
                <a:latin typeface="Source Sans Pro Semibold"/>
                <a:ea typeface="Source Sans Pro Semibold"/>
                <a:cs typeface="Source Sans Pro Semibold"/>
                <a:sym typeface="Source Sans Pro Semibold"/>
              </a:rPr>
              <a:t>font awesome </a:t>
            </a:r>
            <a:r>
              <a:rPr sz="1200">
                <a:latin typeface="Source Sans Pro Light"/>
                <a:ea typeface="Source Sans Pro Light"/>
                <a:cs typeface="Source Sans Pro Light"/>
                <a:sym typeface="Source Sans Pro Light"/>
              </a:rPr>
              <a:t>icon, copy and paste one from here </a:t>
            </a:r>
            <a:r>
              <a:rPr sz="1200" u="sng">
                <a:latin typeface="Source Sans Pro Light"/>
                <a:ea typeface="Source Sans Pro Light"/>
                <a:cs typeface="Source Sans Pro Light"/>
                <a:sym typeface="Source Sans Pro Light"/>
                <a:hlinkClick r:id="rId8"/>
              </a:rPr>
              <a:t>http://fortawesome.github.io/Font-Awesome/cheatsheet/</a:t>
            </a:r>
            <a:r>
              <a:rPr sz="1200">
                <a:latin typeface="Source Sans Pro Light"/>
                <a:ea typeface="Source Sans Pro Light"/>
                <a:cs typeface="Source Sans Pro Light"/>
                <a:sym typeface="Source Sans Pro Light"/>
              </a:rPr>
              <a:t>. Then set the text font to font awesome.</a:t>
            </a:r>
          </a:p>
        </p:txBody>
      </p:sp>
      <p:sp>
        <p:nvSpPr>
          <p:cNvPr id="141" name="Shape 141"/>
          <p:cNvSpPr/>
          <p:nvPr/>
        </p:nvSpPr>
        <p:spPr>
          <a:xfrm>
            <a:off x="5677336" y="5305722"/>
            <a:ext cx="1291607" cy="446962"/>
          </a:xfrm>
          <a:prstGeom prst="rect">
            <a:avLst/>
          </a:prstGeom>
          <a:ln w="12700">
            <a:miter lim="400000"/>
          </a:ln>
          <a:extLst>
            <a:ext uri="{C572A759-6A51-4108-AA02-DFA0A04FC94B}">
              <ma14:wrappingTextBoxFlag xmlns:ma14="http://schemas.microsoft.com/office/mac/drawingml/2011/main" xmlns="" val="1"/>
            </a:ext>
          </a:extLst>
        </p:spPr>
        <p:txBody>
          <a:bodyPr lIns="54570" tIns="54570" rIns="54570" bIns="54570" anchor="ctr">
            <a:spAutoFit/>
          </a:bodyPr>
          <a:lstStyle>
            <a:lvl1pPr algn="l">
              <a:lnSpc>
                <a:spcPct val="90000"/>
              </a:lnSpc>
              <a:spcBef>
                <a:spcPts val="300"/>
              </a:spcBef>
              <a:buClr>
                <a:srgbClr val="F39019"/>
              </a:buClr>
              <a:defRPr sz="1100">
                <a:latin typeface="Source Sans Pro Light"/>
                <a:ea typeface="Source Sans Pro Light"/>
                <a:cs typeface="Source Sans Pro Light"/>
                <a:sym typeface="Source Sans Pro Light"/>
              </a:defRPr>
            </a:lvl1pPr>
          </a:lstStyle>
          <a:p>
            <a:pPr lvl="0">
              <a:defRPr sz="1800"/>
            </a:pPr>
            <a:r>
              <a:rPr sz="1100"/>
              <a:t>These are just font awesome characters</a:t>
            </a:r>
          </a:p>
        </p:txBody>
      </p:sp>
      <p:graphicFrame>
        <p:nvGraphicFramePr>
          <p:cNvPr id="142" name="Table 142"/>
          <p:cNvGraphicFramePr/>
          <p:nvPr/>
        </p:nvGraphicFramePr>
        <p:xfrm>
          <a:off x="4751891" y="6158924"/>
          <a:ext cx="988128" cy="1950720"/>
        </p:xfrm>
        <a:graphic>
          <a:graphicData uri="http://schemas.openxmlformats.org/drawingml/2006/table">
            <a:tbl>
              <a:tblPr firstRow="1">
                <a:tableStyleId>{33BA23B1-9221-436E-865A-0063620EA4FD}</a:tableStyleId>
              </a:tblPr>
              <a:tblGrid>
                <a:gridCol w="247032">
                  <a:extLst>
                    <a:ext uri="{9D8B030D-6E8A-4147-A177-3AD203B41FA5}">
                      <a16:colId xmlns:a16="http://schemas.microsoft.com/office/drawing/2014/main" xmlns="" val="20000"/>
                    </a:ext>
                  </a:extLst>
                </a:gridCol>
                <a:gridCol w="247032">
                  <a:extLst>
                    <a:ext uri="{9D8B030D-6E8A-4147-A177-3AD203B41FA5}">
                      <a16:colId xmlns:a16="http://schemas.microsoft.com/office/drawing/2014/main" xmlns="" val="20001"/>
                    </a:ext>
                  </a:extLst>
                </a:gridCol>
                <a:gridCol w="247032">
                  <a:extLst>
                    <a:ext uri="{9D8B030D-6E8A-4147-A177-3AD203B41FA5}">
                      <a16:colId xmlns:a16="http://schemas.microsoft.com/office/drawing/2014/main" xmlns="" val="20002"/>
                    </a:ext>
                  </a:extLst>
                </a:gridCol>
                <a:gridCol w="247032">
                  <a:extLst>
                    <a:ext uri="{9D8B030D-6E8A-4147-A177-3AD203B41FA5}">
                      <a16:colId xmlns:a16="http://schemas.microsoft.com/office/drawing/2014/main" xmlns="" val="20003"/>
                    </a:ext>
                  </a:extLst>
                </a:gridCol>
              </a:tblGrid>
              <a:tr h="0">
                <a:tc>
                  <a:txBody>
                    <a:bodyPr/>
                    <a:lstStyle/>
                    <a:p>
                      <a:pPr lvl="0" defTabSz="914400">
                        <a:defRPr sz="3600">
                          <a:sym typeface="Helvetica"/>
                        </a:defRPr>
                      </a:pPr>
                      <a:endParaRPr/>
                    </a:p>
                  </a:txBody>
                  <a:tcPr marL="50800" marR="50800" marT="50800" marB="50800" anchor="ctr" horzOverflow="overflow">
                    <a:solidFill>
                      <a:srgbClr val="A6AAA9"/>
                    </a:solidFill>
                  </a:tcPr>
                </a:tc>
                <a:tc>
                  <a:txBody>
                    <a:bodyPr/>
                    <a:lstStyle/>
                    <a:p>
                      <a:pPr lvl="0" defTabSz="914400">
                        <a:defRPr sz="3600">
                          <a:sym typeface="Helvetica"/>
                        </a:defRPr>
                      </a:pPr>
                      <a:endParaRPr/>
                    </a:p>
                  </a:txBody>
                  <a:tcPr marL="50800" marR="50800" marT="50800" marB="50800" anchor="ctr" horzOverflow="overflow">
                    <a:solidFill>
                      <a:srgbClr val="0096FF"/>
                    </a:solidFill>
                  </a:tcPr>
                </a:tc>
                <a:tc>
                  <a:txBody>
                    <a:bodyPr/>
                    <a:lstStyle/>
                    <a:p>
                      <a:pPr lvl="0" defTabSz="914400">
                        <a:defRPr sz="3600">
                          <a:sym typeface="Helvetica"/>
                        </a:defRPr>
                      </a:pPr>
                      <a:endParaRPr/>
                    </a:p>
                  </a:txBody>
                  <a:tcPr marL="50800" marR="50800" marT="50800" marB="50800" anchor="ctr" horzOverflow="overflow">
                    <a:solidFill>
                      <a:srgbClr val="0365C0"/>
                    </a:solidFill>
                  </a:tcPr>
                </a:tc>
                <a:tc>
                  <a:txBody>
                    <a:bodyPr/>
                    <a:lstStyle/>
                    <a:p>
                      <a:pPr lvl="0" defTabSz="914400">
                        <a:defRPr sz="3600">
                          <a:sym typeface="Helvetica"/>
                        </a:defRPr>
                      </a:pPr>
                      <a:endParaRPr/>
                    </a:p>
                  </a:txBody>
                  <a:tcPr marL="50800" marR="50800" marT="50800" marB="50800" anchor="ctr" horzOverflow="overflow">
                    <a:solidFill>
                      <a:srgbClr val="005493"/>
                    </a:solidFill>
                  </a:tcPr>
                </a:tc>
                <a:extLst>
                  <a:ext uri="{0D108BD9-81ED-4DB2-BD59-A6C34878D82A}">
                    <a16:rowId xmlns:a16="http://schemas.microsoft.com/office/drawing/2014/main" xmlns="" val="10000"/>
                  </a:ext>
                </a:extLst>
              </a:tr>
              <a:tr h="0">
                <a:tc>
                  <a:txBody>
                    <a:bodyPr/>
                    <a:lstStyle/>
                    <a:p>
                      <a:pPr lvl="0" defTabSz="914400">
                        <a:defRPr sz="3600">
                          <a:latin typeface="Helvetica"/>
                          <a:ea typeface="Helvetica"/>
                          <a:cs typeface="Helvetica"/>
                          <a:sym typeface="Helvetica"/>
                        </a:defRPr>
                      </a:pPr>
                      <a:endParaRPr/>
                    </a:p>
                  </a:txBody>
                  <a:tcPr marL="50800" marR="50800" marT="50800" marB="50800" anchor="ctr" horzOverflow="overflow"/>
                </a:tc>
                <a:tc>
                  <a:txBody>
                    <a:bodyPr/>
                    <a:lstStyle/>
                    <a:p>
                      <a:pPr lvl="0" defTabSz="914400">
                        <a:defRPr sz="3600">
                          <a:latin typeface="Helvetica"/>
                          <a:ea typeface="Helvetica"/>
                          <a:cs typeface="Helvetica"/>
                          <a:sym typeface="Helvetica"/>
                        </a:defRPr>
                      </a:pPr>
                      <a:endParaRPr/>
                    </a:p>
                  </a:txBody>
                  <a:tcPr marL="50800" marR="50800" marT="50800" marB="50800" anchor="ctr" horzOverflow="overflow">
                    <a:solidFill>
                      <a:srgbClr val="A8D6FF"/>
                    </a:solidFill>
                  </a:tcPr>
                </a:tc>
                <a:tc>
                  <a:txBody>
                    <a:bodyPr/>
                    <a:lstStyle/>
                    <a:p>
                      <a:pPr lvl="0" defTabSz="914400">
                        <a:defRPr sz="3600">
                          <a:latin typeface="Helvetica"/>
                          <a:ea typeface="Helvetica"/>
                          <a:cs typeface="Helvetica"/>
                          <a:sym typeface="Helvetica"/>
                        </a:defRPr>
                      </a:pPr>
                      <a:endParaRPr/>
                    </a:p>
                  </a:txBody>
                  <a:tcPr marL="50800" marR="50800" marT="50800" marB="50800" anchor="ctr" horzOverflow="overflow">
                    <a:solidFill>
                      <a:srgbClr val="78AAD6"/>
                    </a:solidFill>
                  </a:tcPr>
                </a:tc>
                <a:tc>
                  <a:txBody>
                    <a:bodyPr/>
                    <a:lstStyle/>
                    <a:p>
                      <a:pPr lvl="0" defTabSz="914400">
                        <a:defRPr sz="3600">
                          <a:latin typeface="Helvetica"/>
                          <a:ea typeface="Helvetica"/>
                          <a:cs typeface="Helvetica"/>
                          <a:sym typeface="Helvetica"/>
                        </a:defRPr>
                      </a:pPr>
                      <a:endParaRPr/>
                    </a:p>
                  </a:txBody>
                  <a:tcPr marL="50800" marR="50800" marT="50800" marB="50800" anchor="ctr" horzOverflow="overflow">
                    <a:solidFill>
                      <a:srgbClr val="407AAA"/>
                    </a:solidFill>
                  </a:tcPr>
                </a:tc>
                <a:extLst>
                  <a:ext uri="{0D108BD9-81ED-4DB2-BD59-A6C34878D82A}">
                    <a16:rowId xmlns:a16="http://schemas.microsoft.com/office/drawing/2014/main" xmlns="" val="10001"/>
                  </a:ext>
                </a:extLst>
              </a:tr>
              <a:tr h="0">
                <a:tc>
                  <a:txBody>
                    <a:bodyPr/>
                    <a:lstStyle/>
                    <a:p>
                      <a:pPr lvl="0" defTabSz="914400">
                        <a:defRPr sz="3600">
                          <a:latin typeface="Helvetica"/>
                          <a:ea typeface="Helvetica"/>
                          <a:cs typeface="Helvetica"/>
                          <a:sym typeface="Helvetica"/>
                        </a:defRPr>
                      </a:pPr>
                      <a:endParaRPr/>
                    </a:p>
                  </a:txBody>
                  <a:tcPr marL="50800" marR="50800" marT="50800" marB="50800" anchor="ctr" horzOverflow="overflow"/>
                </a:tc>
                <a:tc>
                  <a:txBody>
                    <a:bodyPr/>
                    <a:lstStyle/>
                    <a:p>
                      <a:pPr lvl="0" defTabSz="914400">
                        <a:defRPr sz="3600">
                          <a:latin typeface="Helvetica"/>
                          <a:ea typeface="Helvetica"/>
                          <a:cs typeface="Helvetica"/>
                          <a:sym typeface="Helvetica"/>
                        </a:defRPr>
                      </a:pPr>
                      <a:endParaRPr/>
                    </a:p>
                  </a:txBody>
                  <a:tcPr marL="50800" marR="50800" marT="50800" marB="50800" anchor="ctr" horzOverflow="overflow">
                    <a:solidFill>
                      <a:srgbClr val="A8D6FF"/>
                    </a:solidFill>
                  </a:tcPr>
                </a:tc>
                <a:tc>
                  <a:txBody>
                    <a:bodyPr/>
                    <a:lstStyle/>
                    <a:p>
                      <a:pPr lvl="0" defTabSz="914400">
                        <a:defRPr sz="3600">
                          <a:latin typeface="Helvetica"/>
                          <a:ea typeface="Helvetica"/>
                          <a:cs typeface="Helvetica"/>
                          <a:sym typeface="Helvetica"/>
                        </a:defRPr>
                      </a:pPr>
                      <a:endParaRPr/>
                    </a:p>
                  </a:txBody>
                  <a:tcPr marL="50800" marR="50800" marT="50800" marB="50800" anchor="ctr" horzOverflow="overflow">
                    <a:solidFill>
                      <a:srgbClr val="78AAD6"/>
                    </a:solidFill>
                  </a:tcPr>
                </a:tc>
                <a:tc>
                  <a:txBody>
                    <a:bodyPr/>
                    <a:lstStyle/>
                    <a:p>
                      <a:pPr lvl="0" defTabSz="914400">
                        <a:defRPr sz="3600">
                          <a:latin typeface="Helvetica"/>
                          <a:ea typeface="Helvetica"/>
                          <a:cs typeface="Helvetica"/>
                          <a:sym typeface="Helvetica"/>
                        </a:defRPr>
                      </a:pPr>
                      <a:endParaRPr/>
                    </a:p>
                  </a:txBody>
                  <a:tcPr marL="50800" marR="50800" marT="50800" marB="50800" anchor="ctr" horzOverflow="overflow">
                    <a:solidFill>
                      <a:srgbClr val="407AAA"/>
                    </a:solidFill>
                  </a:tcPr>
                </a:tc>
                <a:extLst>
                  <a:ext uri="{0D108BD9-81ED-4DB2-BD59-A6C34878D82A}">
                    <a16:rowId xmlns:a16="http://schemas.microsoft.com/office/drawing/2014/main" xmlns="" val="10002"/>
                  </a:ext>
                </a:extLst>
              </a:tr>
            </a:tbl>
          </a:graphicData>
        </a:graphic>
      </p:graphicFrame>
      <p:graphicFrame>
        <p:nvGraphicFramePr>
          <p:cNvPr id="143" name="Table 143"/>
          <p:cNvGraphicFramePr/>
          <p:nvPr/>
        </p:nvGraphicFramePr>
        <p:xfrm>
          <a:off x="6078856" y="6158924"/>
          <a:ext cx="715557" cy="25948640"/>
        </p:xfrm>
        <a:graphic>
          <a:graphicData uri="http://schemas.openxmlformats.org/drawingml/2006/table">
            <a:tbl>
              <a:tblPr firstRow="1">
                <a:tableStyleId>{33BA23B1-9221-436E-865A-0063620EA4FD}</a:tableStyleId>
              </a:tblPr>
              <a:tblGrid>
                <a:gridCol w="238519">
                  <a:extLst>
                    <a:ext uri="{9D8B030D-6E8A-4147-A177-3AD203B41FA5}">
                      <a16:colId xmlns:a16="http://schemas.microsoft.com/office/drawing/2014/main" xmlns="" val="20000"/>
                    </a:ext>
                  </a:extLst>
                </a:gridCol>
                <a:gridCol w="238519">
                  <a:extLst>
                    <a:ext uri="{9D8B030D-6E8A-4147-A177-3AD203B41FA5}">
                      <a16:colId xmlns:a16="http://schemas.microsoft.com/office/drawing/2014/main" xmlns="" val="20001"/>
                    </a:ext>
                  </a:extLst>
                </a:gridCol>
                <a:gridCol w="238519">
                  <a:extLst>
                    <a:ext uri="{9D8B030D-6E8A-4147-A177-3AD203B41FA5}">
                      <a16:colId xmlns:a16="http://schemas.microsoft.com/office/drawing/2014/main" xmlns="" val="20002"/>
                    </a:ext>
                  </a:extLst>
                </a:gridCol>
              </a:tblGrid>
              <a:tr h="0">
                <a:tc>
                  <a:txBody>
                    <a:bodyPr/>
                    <a:lstStyle/>
                    <a:p>
                      <a:pPr lvl="0" defTabSz="914400">
                        <a:defRPr sz="3600">
                          <a:sym typeface="Helvetica"/>
                        </a:defRPr>
                      </a:pPr>
                      <a:endParaRPr/>
                    </a:p>
                  </a:txBody>
                  <a:tcPr marL="50800" marR="50800" marT="50800" marB="50800" anchor="ctr" horzOverflow="overflow">
                    <a:solidFill>
                      <a:srgbClr val="A6AAA9"/>
                    </a:solidFill>
                  </a:tcPr>
                </a:tc>
                <a:tc>
                  <a:txBody>
                    <a:bodyPr/>
                    <a:lstStyle/>
                    <a:p>
                      <a:pPr lvl="0" defTabSz="914400">
                        <a:defRPr b="0">
                          <a:solidFill>
                            <a:srgbClr val="000000"/>
                          </a:solidFill>
                        </a:defRPr>
                      </a:pPr>
                      <a:r>
                        <a:rPr sz="3600" b="1">
                          <a:solidFill>
                            <a:srgbClr val="FFFFFF"/>
                          </a:solidFill>
                          <a:sym typeface="Helvetica"/>
                        </a:rPr>
                        <a:t>wind</a:t>
                      </a:r>
                    </a:p>
                  </a:txBody>
                  <a:tcPr marL="50800" marR="50800" marT="50800" marB="50800" anchor="ctr" horzOverflow="overflow"/>
                </a:tc>
                <a:tc>
                  <a:txBody>
                    <a:bodyPr/>
                    <a:lstStyle/>
                    <a:p>
                      <a:pPr lvl="0" defTabSz="914400">
                        <a:defRPr b="0">
                          <a:solidFill>
                            <a:srgbClr val="000000"/>
                          </a:solidFill>
                        </a:defRPr>
                      </a:pPr>
                      <a:r>
                        <a:rPr sz="3600" b="1">
                          <a:solidFill>
                            <a:srgbClr val="FFFFFF"/>
                          </a:solidFill>
                          <a:sym typeface="Helvetica"/>
                        </a:rPr>
                        <a:t>wind</a:t>
                      </a:r>
                    </a:p>
                  </a:txBody>
                  <a:tcPr marL="50800" marR="50800" marT="50800" marB="50800" anchor="ctr" horzOverflow="overflow"/>
                </a:tc>
                <a:extLst>
                  <a:ext uri="{0D108BD9-81ED-4DB2-BD59-A6C34878D82A}">
                    <a16:rowId xmlns:a16="http://schemas.microsoft.com/office/drawing/2014/main" xmlns="" val="10000"/>
                  </a:ext>
                </a:extLst>
              </a:tr>
              <a:tr h="0">
                <a:tc>
                  <a:txBody>
                    <a:bodyPr/>
                    <a:lstStyle/>
                    <a:p>
                      <a:pPr lvl="0" defTabSz="914400">
                        <a:defRPr sz="3600">
                          <a:latin typeface="Helvetica"/>
                          <a:ea typeface="Helvetica"/>
                          <a:cs typeface="Helvetica"/>
                          <a:sym typeface="Helvetica"/>
                        </a:defRPr>
                      </a:pPr>
                      <a:endParaRPr/>
                    </a:p>
                  </a:txBody>
                  <a:tcPr marL="50800" marR="50800" marT="50800" marB="50800" anchor="ctr" horzOverflow="overflow"/>
                </a:tc>
                <a:tc>
                  <a:txBody>
                    <a:bodyPr/>
                    <a:lstStyle/>
                    <a:p>
                      <a:pPr lvl="0" defTabSz="914400"/>
                      <a:r>
                        <a:rPr sz="3600"/>
                        <a:t>wwindind</a:t>
                      </a:r>
                    </a:p>
                  </a:txBody>
                  <a:tcPr marL="50800" marR="50800" marT="50800" marB="50800" anchor="ctr" horzOverflow="overflow">
                    <a:solidFill>
                      <a:srgbClr val="0096FF"/>
                    </a:solidFill>
                  </a:tcPr>
                </a:tc>
                <a:tc>
                  <a:txBody>
                    <a:bodyPr/>
                    <a:lstStyle/>
                    <a:p>
                      <a:pPr lvl="0" defTabSz="914400"/>
                      <a:r>
                        <a:rPr sz="3600"/>
                        <a:t>wind</a:t>
                      </a:r>
                    </a:p>
                  </a:txBody>
                  <a:tcPr marL="50800" marR="50800" marT="50800" marB="50800" anchor="ctr" horzOverflow="overflow">
                    <a:solidFill>
                      <a:srgbClr val="A8D6FF"/>
                    </a:solidFill>
                  </a:tcPr>
                </a:tc>
                <a:extLst>
                  <a:ext uri="{0D108BD9-81ED-4DB2-BD59-A6C34878D82A}">
                    <a16:rowId xmlns:a16="http://schemas.microsoft.com/office/drawing/2014/main" xmlns="" val="10001"/>
                  </a:ext>
                </a:extLst>
              </a:tr>
              <a:tr h="0">
                <a:tc>
                  <a:txBody>
                    <a:bodyPr/>
                    <a:lstStyle/>
                    <a:p>
                      <a:pPr lvl="0" defTabSz="914400">
                        <a:defRPr sz="3600">
                          <a:latin typeface="Helvetica"/>
                          <a:ea typeface="Helvetica"/>
                          <a:cs typeface="Helvetica"/>
                          <a:sym typeface="Helvetica"/>
                        </a:defRPr>
                      </a:pPr>
                      <a:endParaRPr/>
                    </a:p>
                  </a:txBody>
                  <a:tcPr marL="50800" marR="50800" marT="50800" marB="50800" anchor="ctr" horzOverflow="overflow"/>
                </a:tc>
                <a:tc>
                  <a:txBody>
                    <a:bodyPr/>
                    <a:lstStyle/>
                    <a:p>
                      <a:pPr lvl="0" defTabSz="914400"/>
                      <a:r>
                        <a:rPr sz="3600"/>
                        <a:t>wwindind</a:t>
                      </a:r>
                    </a:p>
                  </a:txBody>
                  <a:tcPr marL="50800" marR="50800" marT="50800" marB="50800" anchor="ctr" horzOverflow="overflow">
                    <a:solidFill>
                      <a:srgbClr val="0096FF"/>
                    </a:solidFill>
                  </a:tcPr>
                </a:tc>
                <a:tc>
                  <a:txBody>
                    <a:bodyPr/>
                    <a:lstStyle/>
                    <a:p>
                      <a:pPr lvl="0" defTabSz="914400"/>
                      <a:r>
                        <a:rPr sz="3600"/>
                        <a:t>wind</a:t>
                      </a:r>
                    </a:p>
                  </a:txBody>
                  <a:tcPr marL="50800" marR="50800" marT="50800" marB="50800" anchor="ctr" horzOverflow="overflow">
                    <a:solidFill>
                      <a:srgbClr val="A8D6FF"/>
                    </a:solidFill>
                  </a:tcPr>
                </a:tc>
                <a:extLst>
                  <a:ext uri="{0D108BD9-81ED-4DB2-BD59-A6C34878D82A}">
                    <a16:rowId xmlns:a16="http://schemas.microsoft.com/office/drawing/2014/main" xmlns="" val="10002"/>
                  </a:ext>
                </a:extLst>
              </a:tr>
              <a:tr h="0">
                <a:tc>
                  <a:txBody>
                    <a:bodyPr/>
                    <a:lstStyle/>
                    <a:p>
                      <a:pPr lvl="0" defTabSz="914400">
                        <a:defRPr sz="3600">
                          <a:latin typeface="Helvetica"/>
                          <a:ea typeface="Helvetica"/>
                          <a:cs typeface="Helvetica"/>
                          <a:sym typeface="Helvetica"/>
                        </a:defRPr>
                      </a:pPr>
                      <a:endParaRPr/>
                    </a:p>
                  </a:txBody>
                  <a:tcPr marL="50800" marR="50800" marT="50800" marB="50800" anchor="ctr" horzOverflow="overflow"/>
                </a:tc>
                <a:tc>
                  <a:txBody>
                    <a:bodyPr/>
                    <a:lstStyle/>
                    <a:p>
                      <a:pPr lvl="0" defTabSz="914400"/>
                      <a:r>
                        <a:rPr sz="3600">
                          <a:latin typeface="Helvetica"/>
                          <a:ea typeface="Helvetica"/>
                          <a:cs typeface="Helvetica"/>
                          <a:sym typeface="Helvetica"/>
                        </a:rPr>
                        <a:t>Allison</a:t>
                      </a:r>
                    </a:p>
                  </a:txBody>
                  <a:tcPr marL="50800" marR="50800" marT="50800" marB="50800" anchor="ctr" horzOverflow="overflow">
                    <a:solidFill>
                      <a:srgbClr val="0365C0"/>
                    </a:solidFill>
                  </a:tcPr>
                </a:tc>
                <a:tc>
                  <a:txBody>
                    <a:bodyPr/>
                    <a:lstStyle/>
                    <a:p>
                      <a:pPr lvl="0" defTabSz="914400"/>
                      <a:r>
                        <a:rPr sz="3600">
                          <a:latin typeface="Helvetica"/>
                          <a:ea typeface="Helvetica"/>
                          <a:cs typeface="Helvetica"/>
                          <a:sym typeface="Helvetica"/>
                        </a:rPr>
                        <a:t>1005</a:t>
                      </a:r>
                    </a:p>
                  </a:txBody>
                  <a:tcPr marL="50800" marR="50800" marT="50800" marB="50800" anchor="ctr" horzOverflow="overflow">
                    <a:solidFill>
                      <a:srgbClr val="78AAD6"/>
                    </a:solidFill>
                  </a:tcPr>
                </a:tc>
                <a:extLst>
                  <a:ext uri="{0D108BD9-81ED-4DB2-BD59-A6C34878D82A}">
                    <a16:rowId xmlns:a16="http://schemas.microsoft.com/office/drawing/2014/main" xmlns="" val="10003"/>
                  </a:ext>
                </a:extLst>
              </a:tr>
              <a:tr h="0">
                <a:tc>
                  <a:txBody>
                    <a:bodyPr/>
                    <a:lstStyle/>
                    <a:p>
                      <a:pPr lvl="0" defTabSz="914400">
                        <a:defRPr sz="3600">
                          <a:latin typeface="Helvetica"/>
                          <a:ea typeface="Helvetica"/>
                          <a:cs typeface="Helvetica"/>
                          <a:sym typeface="Helvetica"/>
                        </a:defRPr>
                      </a:pPr>
                      <a:endParaRPr/>
                    </a:p>
                  </a:txBody>
                  <a:tcPr marL="50800" marR="50800" marT="50800" marB="50800" anchor="ctr" horzOverflow="overflow"/>
                </a:tc>
                <a:tc>
                  <a:txBody>
                    <a:bodyPr/>
                    <a:lstStyle/>
                    <a:p>
                      <a:pPr lvl="0" defTabSz="914400"/>
                      <a:r>
                        <a:rPr sz="3600">
                          <a:latin typeface="Helvetica"/>
                          <a:ea typeface="Helvetica"/>
                          <a:cs typeface="Helvetica"/>
                          <a:sym typeface="Helvetica"/>
                        </a:rPr>
                        <a:t>Allison</a:t>
                      </a:r>
                    </a:p>
                  </a:txBody>
                  <a:tcPr marL="50800" marR="50800" marT="50800" marB="50800" anchor="ctr" horzOverflow="overflow">
                    <a:solidFill>
                      <a:srgbClr val="0365C0"/>
                    </a:solidFill>
                  </a:tcPr>
                </a:tc>
                <a:tc>
                  <a:txBody>
                    <a:bodyPr/>
                    <a:lstStyle/>
                    <a:p>
                      <a:pPr lvl="0" defTabSz="914400"/>
                      <a:r>
                        <a:rPr sz="3600">
                          <a:latin typeface="Helvetica"/>
                          <a:ea typeface="Helvetica"/>
                          <a:cs typeface="Helvetica"/>
                          <a:sym typeface="Helvetica"/>
                        </a:rPr>
                        <a:t>1013</a:t>
                      </a:r>
                    </a:p>
                  </a:txBody>
                  <a:tcPr marL="50800" marR="50800" marT="50800" marB="50800" anchor="ctr" horzOverflow="overflow">
                    <a:solidFill>
                      <a:srgbClr val="78AAD6"/>
                    </a:solidFill>
                  </a:tcPr>
                </a:tc>
                <a:extLst>
                  <a:ext uri="{0D108BD9-81ED-4DB2-BD59-A6C34878D82A}">
                    <a16:rowId xmlns:a16="http://schemas.microsoft.com/office/drawing/2014/main" xmlns="" val="10004"/>
                  </a:ext>
                </a:extLst>
              </a:tr>
              <a:tr h="0">
                <a:tc>
                  <a:txBody>
                    <a:bodyPr/>
                    <a:lstStyle/>
                    <a:p>
                      <a:pPr lvl="0" defTabSz="914400">
                        <a:defRPr sz="3600">
                          <a:latin typeface="Helvetica"/>
                          <a:ea typeface="Helvetica"/>
                          <a:cs typeface="Helvetica"/>
                          <a:sym typeface="Helvetica"/>
                        </a:defRPr>
                      </a:pPr>
                      <a:endParaRPr/>
                    </a:p>
                  </a:txBody>
                  <a:tcPr marL="50800" marR="50800" marT="50800" marB="50800" anchor="ctr" horzOverflow="overflow"/>
                </a:tc>
                <a:tc>
                  <a:txBody>
                    <a:bodyPr/>
                    <a:lstStyle/>
                    <a:p>
                      <a:pPr lvl="0" defTabSz="914400"/>
                      <a:r>
                        <a:rPr sz="3600">
                          <a:latin typeface="Helvetica"/>
                          <a:ea typeface="Helvetica"/>
                          <a:cs typeface="Helvetica"/>
                          <a:sym typeface="Helvetica"/>
                        </a:rPr>
                        <a:t>Arlene</a:t>
                      </a:r>
                    </a:p>
                  </a:txBody>
                  <a:tcPr marL="50800" marR="50800" marT="50800" marB="50800" anchor="ctr" horzOverflow="overflow">
                    <a:solidFill>
                      <a:srgbClr val="164F86"/>
                    </a:solidFill>
                  </a:tcPr>
                </a:tc>
                <a:tc>
                  <a:txBody>
                    <a:bodyPr/>
                    <a:lstStyle/>
                    <a:p>
                      <a:pPr lvl="0" defTabSz="914400"/>
                      <a:r>
                        <a:rPr sz="3600">
                          <a:latin typeface="Helvetica"/>
                          <a:ea typeface="Helvetica"/>
                          <a:cs typeface="Helvetica"/>
                          <a:sym typeface="Helvetica"/>
                        </a:rPr>
                        <a:t>1010</a:t>
                      </a:r>
                    </a:p>
                  </a:txBody>
                  <a:tcPr marL="50800" marR="50800" marT="50800" marB="50800" anchor="ctr" horzOverflow="overflow">
                    <a:solidFill>
                      <a:srgbClr val="407AAA"/>
                    </a:solidFill>
                  </a:tcPr>
                </a:tc>
                <a:extLst>
                  <a:ext uri="{0D108BD9-81ED-4DB2-BD59-A6C34878D82A}">
                    <a16:rowId xmlns:a16="http://schemas.microsoft.com/office/drawing/2014/main" xmlns="" val="10005"/>
                  </a:ext>
                </a:extLst>
              </a:tr>
              <a:tr h="0">
                <a:tc>
                  <a:txBody>
                    <a:bodyPr/>
                    <a:lstStyle/>
                    <a:p>
                      <a:pPr lvl="0" defTabSz="914400">
                        <a:defRPr sz="3600">
                          <a:latin typeface="Helvetica"/>
                          <a:ea typeface="Helvetica"/>
                          <a:cs typeface="Helvetica"/>
                          <a:sym typeface="Helvetica"/>
                        </a:defRPr>
                      </a:pPr>
                      <a:endParaRPr/>
                    </a:p>
                  </a:txBody>
                  <a:tcPr marL="50800" marR="50800" marT="50800" marB="50800" anchor="ctr" horzOverflow="overflow"/>
                </a:tc>
                <a:tc>
                  <a:txBody>
                    <a:bodyPr/>
                    <a:lstStyle/>
                    <a:p>
                      <a:pPr lvl="0" defTabSz="914400"/>
                      <a:r>
                        <a:rPr sz="3600">
                          <a:latin typeface="Helvetica"/>
                          <a:ea typeface="Helvetica"/>
                          <a:cs typeface="Helvetica"/>
                          <a:sym typeface="Helvetica"/>
                        </a:rPr>
                        <a:t>Arthur</a:t>
                      </a:r>
                    </a:p>
                  </a:txBody>
                  <a:tcPr marL="50800" marR="50800" marT="50800" marB="50800" anchor="ctr" horzOverflow="overflow">
                    <a:solidFill>
                      <a:srgbClr val="164F86"/>
                    </a:solidFill>
                  </a:tcPr>
                </a:tc>
                <a:tc>
                  <a:txBody>
                    <a:bodyPr/>
                    <a:lstStyle/>
                    <a:p>
                      <a:pPr lvl="0" defTabSz="914400"/>
                      <a:r>
                        <a:rPr sz="3600">
                          <a:latin typeface="Helvetica"/>
                          <a:ea typeface="Helvetica"/>
                          <a:cs typeface="Helvetica"/>
                          <a:sym typeface="Helvetica"/>
                        </a:rPr>
                        <a:t>1010</a:t>
                      </a:r>
                    </a:p>
                  </a:txBody>
                  <a:tcPr marL="50800" marR="50800" marT="50800" marB="50800" anchor="ctr" horzOverflow="overflow">
                    <a:solidFill>
                      <a:srgbClr val="407AAA"/>
                    </a:solidFill>
                  </a:tcPr>
                </a:tc>
                <a:extLst>
                  <a:ext uri="{0D108BD9-81ED-4DB2-BD59-A6C34878D82A}">
                    <a16:rowId xmlns:a16="http://schemas.microsoft.com/office/drawing/2014/main" xmlns="" val="10006"/>
                  </a:ext>
                </a:extLst>
              </a:tr>
            </a:tbl>
          </a:graphicData>
        </a:graphic>
      </p:graphicFrame>
      <p:sp>
        <p:nvSpPr>
          <p:cNvPr id="144" name="Shape 144"/>
          <p:cNvSpPr/>
          <p:nvPr/>
        </p:nvSpPr>
        <p:spPr>
          <a:xfrm flipV="1">
            <a:off x="5799393" y="6342589"/>
            <a:ext cx="228505" cy="1"/>
          </a:xfrm>
          <a:prstGeom prst="line">
            <a:avLst/>
          </a:prstGeom>
          <a:ln w="25400">
            <a:solidFill>
              <a:srgbClr val="53585F"/>
            </a:solidFill>
            <a:miter lim="400000"/>
            <a:tailEnd type="stealth"/>
          </a:ln>
        </p:spPr>
        <p:txBody>
          <a:bodyPr lIns="0" tIns="0" rIns="0" bIns="0"/>
          <a:lstStyle/>
          <a:p>
            <a:pPr lvl="0">
              <a:defRPr sz="56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graphicFrame>
        <p:nvGraphicFramePr>
          <p:cNvPr id="145" name="Table 145"/>
          <p:cNvGraphicFramePr/>
          <p:nvPr/>
        </p:nvGraphicFramePr>
        <p:xfrm>
          <a:off x="3834903" y="6159247"/>
          <a:ext cx="700206" cy="3652520"/>
        </p:xfrm>
        <a:graphic>
          <a:graphicData uri="http://schemas.openxmlformats.org/drawingml/2006/table">
            <a:tbl>
              <a:tblPr firstRow="1">
                <a:tableStyleId>{33BA23B1-9221-436E-865A-0063620EA4FD}</a:tableStyleId>
              </a:tblPr>
              <a:tblGrid>
                <a:gridCol w="233402">
                  <a:extLst>
                    <a:ext uri="{9D8B030D-6E8A-4147-A177-3AD203B41FA5}">
                      <a16:colId xmlns:a16="http://schemas.microsoft.com/office/drawing/2014/main" xmlns="" val="20000"/>
                    </a:ext>
                  </a:extLst>
                </a:gridCol>
                <a:gridCol w="233402">
                  <a:extLst>
                    <a:ext uri="{9D8B030D-6E8A-4147-A177-3AD203B41FA5}">
                      <a16:colId xmlns:a16="http://schemas.microsoft.com/office/drawing/2014/main" xmlns="" val="20001"/>
                    </a:ext>
                  </a:extLst>
                </a:gridCol>
                <a:gridCol w="233402">
                  <a:extLst>
                    <a:ext uri="{9D8B030D-6E8A-4147-A177-3AD203B41FA5}">
                      <a16:colId xmlns:a16="http://schemas.microsoft.com/office/drawing/2014/main" xmlns="" val="20002"/>
                    </a:ext>
                  </a:extLst>
                </a:gridCol>
              </a:tblGrid>
              <a:tr h="235352">
                <a:tc>
                  <a:txBody>
                    <a:bodyPr/>
                    <a:lstStyle/>
                    <a:p>
                      <a:pPr lvl="0">
                        <a:spcBef>
                          <a:spcPts val="2400"/>
                        </a:spcBef>
                        <a:defRPr b="0">
                          <a:solidFill>
                            <a:srgbClr val="000000"/>
                          </a:solidFill>
                        </a:defRPr>
                      </a:pPr>
                      <a:r>
                        <a:rPr sz="1400">
                          <a:solidFill>
                            <a:srgbClr val="FFFFFF"/>
                          </a:solidFill>
                          <a:latin typeface="ChunkFive"/>
                          <a:ea typeface="ChunkFive"/>
                          <a:cs typeface="ChunkFive"/>
                          <a:sym typeface="ChunkFive"/>
                        </a:rPr>
                        <a:t>F</a:t>
                      </a:r>
                    </a:p>
                  </a:txBody>
                  <a:tcPr marL="12700" marR="12700" marT="12700" marB="12700" anchor="ctr" horzOverflow="overflow"/>
                </a:tc>
                <a:tc>
                  <a:txBody>
                    <a:bodyPr/>
                    <a:lstStyle/>
                    <a:p>
                      <a:pPr lvl="0">
                        <a:spcBef>
                          <a:spcPts val="2400"/>
                        </a:spcBef>
                        <a:defRPr b="0">
                          <a:solidFill>
                            <a:srgbClr val="000000"/>
                          </a:solidFill>
                        </a:defRPr>
                      </a:pPr>
                      <a:r>
                        <a:rPr sz="1400">
                          <a:solidFill>
                            <a:srgbClr val="FFFFFF"/>
                          </a:solidFill>
                          <a:latin typeface="ChunkFive"/>
                          <a:ea typeface="ChunkFive"/>
                          <a:cs typeface="ChunkFive"/>
                          <a:sym typeface="ChunkFive"/>
                        </a:rPr>
                        <a:t>M</a:t>
                      </a:r>
                    </a:p>
                  </a:txBody>
                  <a:tcPr marL="12700" marR="12700" marT="12700" marB="12700" anchor="ctr" horzOverflow="overflow"/>
                </a:tc>
                <a:tc>
                  <a:txBody>
                    <a:bodyPr/>
                    <a:lstStyle/>
                    <a:p>
                      <a:pPr lvl="0">
                        <a:spcBef>
                          <a:spcPts val="2400"/>
                        </a:spcBef>
                        <a:defRPr b="0">
                          <a:solidFill>
                            <a:srgbClr val="000000"/>
                          </a:solidFill>
                        </a:defRPr>
                      </a:pPr>
                      <a:r>
                        <a:rPr sz="1400">
                          <a:solidFill>
                            <a:srgbClr val="FFFFFF"/>
                          </a:solidFill>
                          <a:latin typeface="ChunkFive"/>
                          <a:ea typeface="ChunkFive"/>
                          <a:cs typeface="ChunkFive"/>
                          <a:sym typeface="ChunkFive"/>
                        </a:rPr>
                        <a:t>A</a:t>
                      </a:r>
                    </a:p>
                  </a:txBody>
                  <a:tcPr marL="12700" marR="12700" marT="12700" marB="12700" anchor="ctr" horzOverflow="overflow"/>
                </a:tc>
                <a:extLst>
                  <a:ext uri="{0D108BD9-81ED-4DB2-BD59-A6C34878D82A}">
                    <a16:rowId xmlns:a16="http://schemas.microsoft.com/office/drawing/2014/main" xmlns="" val="10000"/>
                  </a:ext>
                </a:extLst>
              </a:tr>
              <a:tr h="154952">
                <a:tc>
                  <a:txBody>
                    <a:bodyPr/>
                    <a:lstStyle/>
                    <a:p>
                      <a:pPr lvl="0" defTabSz="914400">
                        <a:defRPr sz="6800"/>
                      </a:pPr>
                      <a:endParaRPr/>
                    </a:p>
                  </a:txBody>
                  <a:tcPr marL="50800" marR="50800" marT="50800" marB="50800" anchor="ctr" horzOverflow="overflow"/>
                </a:tc>
                <a:tc>
                  <a:txBody>
                    <a:bodyPr/>
                    <a:lstStyle/>
                    <a:p>
                      <a:pPr lvl="0" defTabSz="914400">
                        <a:defRPr sz="6800"/>
                      </a:pPr>
                      <a:endParaRPr/>
                    </a:p>
                  </a:txBody>
                  <a:tcPr marL="50800" marR="50800" marT="50800" marB="50800" anchor="ctr" horzOverflow="overflow"/>
                </a:tc>
                <a:tc>
                  <a:txBody>
                    <a:bodyPr/>
                    <a:lstStyle/>
                    <a:p>
                      <a:pPr lvl="0" defTabSz="914400">
                        <a:defRPr sz="6800"/>
                      </a:pPr>
                      <a:endParaRPr/>
                    </a:p>
                  </a:txBody>
                  <a:tcPr marL="50800" marR="50800" marT="50800" marB="50800" anchor="ctr" horzOverflow="overflow"/>
                </a:tc>
                <a:extLst>
                  <a:ext uri="{0D108BD9-81ED-4DB2-BD59-A6C34878D82A}">
                    <a16:rowId xmlns:a16="http://schemas.microsoft.com/office/drawing/2014/main" xmlns="" val="10001"/>
                  </a:ext>
                </a:extLst>
              </a:tr>
              <a:tr h="154952">
                <a:tc>
                  <a:txBody>
                    <a:bodyPr/>
                    <a:lstStyle/>
                    <a:p>
                      <a:pPr lvl="0" defTabSz="914400">
                        <a:defRPr sz="6800"/>
                      </a:pPr>
                      <a:endParaRPr/>
                    </a:p>
                  </a:txBody>
                  <a:tcPr marL="50800" marR="50800" marT="50800" marB="50800" anchor="ctr" horzOverflow="overflow"/>
                </a:tc>
                <a:tc>
                  <a:txBody>
                    <a:bodyPr/>
                    <a:lstStyle/>
                    <a:p>
                      <a:pPr lvl="0" defTabSz="914400">
                        <a:defRPr sz="6800"/>
                      </a:pPr>
                      <a:endParaRPr/>
                    </a:p>
                  </a:txBody>
                  <a:tcPr marL="50800" marR="50800" marT="50800" marB="50800" anchor="ctr" horzOverflow="overflow"/>
                </a:tc>
                <a:tc>
                  <a:txBody>
                    <a:bodyPr/>
                    <a:lstStyle/>
                    <a:p>
                      <a:pPr lvl="0" defTabSz="914400">
                        <a:defRPr sz="6800"/>
                      </a:pPr>
                      <a:endParaRPr/>
                    </a:p>
                  </a:txBody>
                  <a:tcPr marL="50800" marR="50800" marT="50800" marB="50800" anchor="ctr" horzOverflow="overflow"/>
                </a:tc>
                <a:extLst>
                  <a:ext uri="{0D108BD9-81ED-4DB2-BD59-A6C34878D82A}">
                    <a16:rowId xmlns:a16="http://schemas.microsoft.com/office/drawing/2014/main" xmlns="" val="10002"/>
                  </a:ext>
                </a:extLst>
              </a:tr>
              <a:tr h="154952">
                <a:tc>
                  <a:txBody>
                    <a:bodyPr/>
                    <a:lstStyle/>
                    <a:p>
                      <a:pPr lvl="0" defTabSz="914400">
                        <a:defRPr sz="6800"/>
                      </a:pPr>
                      <a:endParaRPr/>
                    </a:p>
                  </a:txBody>
                  <a:tcPr marL="50800" marR="50800" marT="50800" marB="50800" anchor="ctr" horzOverflow="overflow"/>
                </a:tc>
                <a:tc>
                  <a:txBody>
                    <a:bodyPr/>
                    <a:lstStyle/>
                    <a:p>
                      <a:pPr lvl="0" defTabSz="914400">
                        <a:defRPr sz="6800"/>
                      </a:pPr>
                      <a:endParaRPr/>
                    </a:p>
                  </a:txBody>
                  <a:tcPr marL="50800" marR="50800" marT="50800" marB="50800" anchor="ctr" horzOverflow="overflow"/>
                </a:tc>
                <a:tc>
                  <a:txBody>
                    <a:bodyPr/>
                    <a:lstStyle/>
                    <a:p>
                      <a:pPr lvl="0" defTabSz="914400">
                        <a:defRPr sz="6800"/>
                      </a:pPr>
                      <a:endParaRPr/>
                    </a:p>
                  </a:txBody>
                  <a:tcPr marL="50800" marR="50800" marT="50800" marB="50800" anchor="ctr" horzOverflow="overflow"/>
                </a:tc>
                <a:extLst>
                  <a:ext uri="{0D108BD9-81ED-4DB2-BD59-A6C34878D82A}">
                    <a16:rowId xmlns:a16="http://schemas.microsoft.com/office/drawing/2014/main" xmlns="" val="10003"/>
                  </a:ext>
                </a:extLst>
              </a:tr>
            </a:tbl>
          </a:graphicData>
        </a:graphic>
      </p:graphicFrame>
      <p:grpSp>
        <p:nvGrpSpPr>
          <p:cNvPr id="150" name="Group 150"/>
          <p:cNvGrpSpPr/>
          <p:nvPr/>
        </p:nvGrpSpPr>
        <p:grpSpPr>
          <a:xfrm>
            <a:off x="3819927" y="6102762"/>
            <a:ext cx="735185" cy="767059"/>
            <a:chOff x="299157" y="0"/>
            <a:chExt cx="735183" cy="767057"/>
          </a:xfrm>
        </p:grpSpPr>
        <p:sp>
          <p:nvSpPr>
            <p:cNvPr id="146" name="Shape 146"/>
            <p:cNvSpPr/>
            <p:nvPr/>
          </p:nvSpPr>
          <p:spPr>
            <a:xfrm>
              <a:off x="299157" y="0"/>
              <a:ext cx="735185" cy="767058"/>
            </a:xfrm>
            <a:prstGeom prst="rect">
              <a:avLst/>
            </a:prstGeom>
            <a:solidFill>
              <a:srgbClr val="FFFFFF">
                <a:alpha val="41896"/>
              </a:srgbClr>
            </a:solidFill>
            <a:ln w="12700" cap="flat">
              <a:noFill/>
              <a:miter lim="400000"/>
            </a:ln>
            <a:effectLst/>
          </p:spPr>
          <p:txBody>
            <a:bodyPr wrap="square" lIns="71437" tIns="71437" rIns="71437" bIns="71437" numCol="1" anchor="ctr">
              <a:noAutofit/>
            </a:bodyPr>
            <a:lstStyle/>
            <a:p>
              <a:pPr lvl="0">
                <a:defRPr sz="56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147" name="Shape 147"/>
            <p:cNvSpPr/>
            <p:nvPr/>
          </p:nvSpPr>
          <p:spPr>
            <a:xfrm>
              <a:off x="308022" y="363273"/>
              <a:ext cx="715236" cy="1"/>
            </a:xfrm>
            <a:prstGeom prst="line">
              <a:avLst/>
            </a:prstGeom>
            <a:noFill/>
            <a:ln w="38100" cap="flat">
              <a:solidFill>
                <a:srgbClr val="000000"/>
              </a:solidFill>
              <a:prstDash val="solid"/>
              <a:miter lim="400000"/>
              <a:headEnd type="stealth" w="med" len="med"/>
              <a:tailEnd type="stealth" w="med" len="med"/>
            </a:ln>
            <a:effectLst/>
          </p:spPr>
          <p:txBody>
            <a:bodyPr wrap="square" lIns="0" tIns="0" rIns="0" bIns="0" numCol="1" anchor="t">
              <a:noAutofit/>
            </a:bodyPr>
            <a:lstStyle/>
            <a:p>
              <a:pPr lvl="0">
                <a:defRPr sz="56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148" name="Shape 148"/>
            <p:cNvSpPr/>
            <p:nvPr/>
          </p:nvSpPr>
          <p:spPr>
            <a:xfrm>
              <a:off x="308022" y="514509"/>
              <a:ext cx="715236" cy="1"/>
            </a:xfrm>
            <a:prstGeom prst="line">
              <a:avLst/>
            </a:prstGeom>
            <a:noFill/>
            <a:ln w="38100" cap="flat">
              <a:solidFill>
                <a:srgbClr val="000000"/>
              </a:solidFill>
              <a:prstDash val="solid"/>
              <a:miter lim="400000"/>
              <a:headEnd type="stealth" w="med" len="med"/>
              <a:tailEnd type="stealth" w="med" len="med"/>
            </a:ln>
            <a:effectLst/>
          </p:spPr>
          <p:txBody>
            <a:bodyPr wrap="square" lIns="0" tIns="0" rIns="0" bIns="0" numCol="1" anchor="t">
              <a:noAutofit/>
            </a:bodyPr>
            <a:lstStyle/>
            <a:p>
              <a:pPr lvl="0">
                <a:defRPr sz="56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149" name="Shape 149"/>
            <p:cNvSpPr/>
            <p:nvPr/>
          </p:nvSpPr>
          <p:spPr>
            <a:xfrm>
              <a:off x="308022" y="675204"/>
              <a:ext cx="715236" cy="1"/>
            </a:xfrm>
            <a:prstGeom prst="line">
              <a:avLst/>
            </a:prstGeom>
            <a:noFill/>
            <a:ln w="38100" cap="flat">
              <a:solidFill>
                <a:srgbClr val="000000"/>
              </a:solidFill>
              <a:prstDash val="solid"/>
              <a:miter lim="400000"/>
              <a:headEnd type="stealth" w="med" len="med"/>
              <a:tailEnd type="stealth" w="med" len="med"/>
            </a:ln>
            <a:effectLst/>
          </p:spPr>
          <p:txBody>
            <a:bodyPr wrap="square" lIns="0" tIns="0" rIns="0" bIns="0" numCol="1" anchor="t">
              <a:noAutofit/>
            </a:bodyPr>
            <a:lstStyle/>
            <a:p>
              <a:pPr lvl="0">
                <a:defRPr sz="56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grpSp>
      <p:grpSp>
        <p:nvGrpSpPr>
          <p:cNvPr id="165" name="Group 165"/>
          <p:cNvGrpSpPr/>
          <p:nvPr/>
        </p:nvGrpSpPr>
        <p:grpSpPr>
          <a:xfrm>
            <a:off x="6237967" y="7221055"/>
            <a:ext cx="444501" cy="444501"/>
            <a:chOff x="0" y="0"/>
            <a:chExt cx="444500" cy="444500"/>
          </a:xfrm>
        </p:grpSpPr>
        <p:sp>
          <p:nvSpPr>
            <p:cNvPr id="151" name="Shape 151"/>
            <p:cNvSpPr/>
            <p:nvPr/>
          </p:nvSpPr>
          <p:spPr>
            <a:xfrm>
              <a:off x="0" y="0"/>
              <a:ext cx="444500" cy="4445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noFill/>
            <a:ln w="6350" cap="flat">
              <a:solidFill>
                <a:srgbClr val="000000"/>
              </a:solidFill>
              <a:prstDash val="solid"/>
              <a:miter lim="400000"/>
            </a:ln>
            <a:effectLst/>
          </p:spPr>
          <p:txBody>
            <a:bodyPr wrap="square" lIns="0" tIns="0" rIns="0" bIns="0" numCol="1" anchor="ctr">
              <a:noAutofit/>
            </a:bodyPr>
            <a:lstStyle/>
            <a:p>
              <a:pPr lvl="0">
                <a:defRPr sz="2600">
                  <a:solidFill>
                    <a:srgbClr val="FFFFFF"/>
                  </a:solidFill>
                </a:defRPr>
              </a:pPr>
              <a:endParaRPr/>
            </a:p>
          </p:txBody>
        </p:sp>
        <p:grpSp>
          <p:nvGrpSpPr>
            <p:cNvPr id="160" name="Group 160"/>
            <p:cNvGrpSpPr/>
            <p:nvPr/>
          </p:nvGrpSpPr>
          <p:grpSpPr>
            <a:xfrm>
              <a:off x="3414" y="360"/>
              <a:ext cx="440827" cy="440826"/>
              <a:chOff x="0" y="0"/>
              <a:chExt cx="440825" cy="440825"/>
            </a:xfrm>
          </p:grpSpPr>
          <p:sp>
            <p:nvSpPr>
              <p:cNvPr id="152" name="Shape 152"/>
              <p:cNvSpPr/>
              <p:nvPr/>
            </p:nvSpPr>
            <p:spPr>
              <a:xfrm>
                <a:off x="41035" y="44089"/>
                <a:ext cx="355601" cy="3556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noFill/>
              <a:ln w="3175" cap="flat">
                <a:solidFill>
                  <a:srgbClr val="53585F"/>
                </a:solidFill>
                <a:prstDash val="solid"/>
                <a:miter lim="400000"/>
              </a:ln>
              <a:effectLst/>
            </p:spPr>
            <p:txBody>
              <a:bodyPr wrap="square" lIns="0" tIns="0" rIns="0" bIns="0" numCol="1" anchor="ctr">
                <a:noAutofit/>
              </a:bodyPr>
              <a:lstStyle/>
              <a:p>
                <a:pPr lvl="0">
                  <a:defRPr sz="2600">
                    <a:solidFill>
                      <a:srgbClr val="FFFFFF"/>
                    </a:solidFill>
                  </a:defRPr>
                </a:pPr>
                <a:endParaRPr/>
              </a:p>
            </p:txBody>
          </p:sp>
          <p:sp>
            <p:nvSpPr>
              <p:cNvPr id="153" name="Shape 153"/>
              <p:cNvSpPr/>
              <p:nvPr/>
            </p:nvSpPr>
            <p:spPr>
              <a:xfrm>
                <a:off x="85485" y="88539"/>
                <a:ext cx="266701" cy="2667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noFill/>
              <a:ln w="3175" cap="flat">
                <a:solidFill>
                  <a:srgbClr val="53585F"/>
                </a:solidFill>
                <a:prstDash val="solid"/>
                <a:miter lim="400000"/>
              </a:ln>
              <a:effectLst/>
            </p:spPr>
            <p:txBody>
              <a:bodyPr wrap="square" lIns="0" tIns="0" rIns="0" bIns="0" numCol="1" anchor="ctr">
                <a:noAutofit/>
              </a:bodyPr>
              <a:lstStyle/>
              <a:p>
                <a:pPr lvl="0">
                  <a:defRPr sz="2600">
                    <a:solidFill>
                      <a:srgbClr val="FFFFFF"/>
                    </a:solidFill>
                  </a:defRPr>
                </a:pPr>
                <a:endParaRPr/>
              </a:p>
            </p:txBody>
          </p:sp>
          <p:sp>
            <p:nvSpPr>
              <p:cNvPr id="154" name="Shape 154"/>
              <p:cNvSpPr/>
              <p:nvPr/>
            </p:nvSpPr>
            <p:spPr>
              <a:xfrm>
                <a:off x="129935" y="132989"/>
                <a:ext cx="177801" cy="1778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noFill/>
              <a:ln w="3175" cap="flat">
                <a:solidFill>
                  <a:srgbClr val="53585F"/>
                </a:solidFill>
                <a:prstDash val="solid"/>
                <a:miter lim="400000"/>
              </a:ln>
              <a:effectLst/>
            </p:spPr>
            <p:txBody>
              <a:bodyPr wrap="square" lIns="0" tIns="0" rIns="0" bIns="0" numCol="1" anchor="ctr">
                <a:noAutofit/>
              </a:bodyPr>
              <a:lstStyle/>
              <a:p>
                <a:pPr lvl="0">
                  <a:defRPr sz="2600">
                    <a:solidFill>
                      <a:srgbClr val="FFFFFF"/>
                    </a:solidFill>
                  </a:defRPr>
                </a:pPr>
                <a:endParaRPr/>
              </a:p>
            </p:txBody>
          </p:sp>
          <p:sp>
            <p:nvSpPr>
              <p:cNvPr id="155" name="Shape 155"/>
              <p:cNvSpPr/>
              <p:nvPr/>
            </p:nvSpPr>
            <p:spPr>
              <a:xfrm>
                <a:off x="174385" y="177439"/>
                <a:ext cx="88901" cy="889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noFill/>
              <a:ln w="3175" cap="flat">
                <a:solidFill>
                  <a:srgbClr val="53585F"/>
                </a:solidFill>
                <a:prstDash val="solid"/>
                <a:miter lim="400000"/>
              </a:ln>
              <a:effectLst/>
            </p:spPr>
            <p:txBody>
              <a:bodyPr wrap="square" lIns="0" tIns="0" rIns="0" bIns="0" numCol="1" anchor="ctr">
                <a:noAutofit/>
              </a:bodyPr>
              <a:lstStyle/>
              <a:p>
                <a:pPr lvl="0">
                  <a:defRPr sz="2600">
                    <a:solidFill>
                      <a:srgbClr val="FFFFFF"/>
                    </a:solidFill>
                  </a:defRPr>
                </a:pPr>
                <a:endParaRPr/>
              </a:p>
            </p:txBody>
          </p:sp>
          <p:sp>
            <p:nvSpPr>
              <p:cNvPr id="156" name="Shape 156"/>
              <p:cNvSpPr/>
              <p:nvPr/>
            </p:nvSpPr>
            <p:spPr>
              <a:xfrm>
                <a:off x="0" y="220412"/>
                <a:ext cx="440826" cy="1"/>
              </a:xfrm>
              <a:prstGeom prst="line">
                <a:avLst/>
              </a:prstGeom>
              <a:noFill/>
              <a:ln w="3175" cap="flat">
                <a:solidFill>
                  <a:srgbClr val="53585F"/>
                </a:solidFill>
                <a:prstDash val="solid"/>
                <a:miter lim="400000"/>
              </a:ln>
              <a:effectLst/>
            </p:spPr>
            <p:txBody>
              <a:bodyPr wrap="square" lIns="0" tIns="0" rIns="0" bIns="0" numCol="1" anchor="ctr">
                <a:noAutofit/>
              </a:bodyPr>
              <a:lstStyle/>
              <a:p>
                <a:pPr lvl="0">
                  <a:defRPr sz="2600"/>
                </a:pPr>
                <a:endParaRPr/>
              </a:p>
            </p:txBody>
          </p:sp>
          <p:sp>
            <p:nvSpPr>
              <p:cNvPr id="157" name="Shape 157"/>
              <p:cNvSpPr/>
              <p:nvPr/>
            </p:nvSpPr>
            <p:spPr>
              <a:xfrm flipV="1">
                <a:off x="220412" y="0"/>
                <a:ext cx="1" cy="440826"/>
              </a:xfrm>
              <a:prstGeom prst="line">
                <a:avLst/>
              </a:prstGeom>
              <a:noFill/>
              <a:ln w="3175" cap="flat">
                <a:solidFill>
                  <a:srgbClr val="53585F"/>
                </a:solidFill>
                <a:prstDash val="solid"/>
                <a:miter lim="400000"/>
              </a:ln>
              <a:effectLst/>
            </p:spPr>
            <p:txBody>
              <a:bodyPr wrap="square" lIns="0" tIns="0" rIns="0" bIns="0" numCol="1" anchor="ctr">
                <a:noAutofit/>
              </a:bodyPr>
              <a:lstStyle/>
              <a:p>
                <a:pPr lvl="0">
                  <a:defRPr sz="2600"/>
                </a:pPr>
                <a:endParaRPr/>
              </a:p>
            </p:txBody>
          </p:sp>
          <p:sp>
            <p:nvSpPr>
              <p:cNvPr id="158" name="Shape 158"/>
              <p:cNvSpPr/>
              <p:nvPr/>
            </p:nvSpPr>
            <p:spPr>
              <a:xfrm flipV="1">
                <a:off x="61179" y="64557"/>
                <a:ext cx="311712" cy="311712"/>
              </a:xfrm>
              <a:prstGeom prst="line">
                <a:avLst/>
              </a:prstGeom>
              <a:noFill/>
              <a:ln w="3175" cap="flat">
                <a:solidFill>
                  <a:srgbClr val="53585F"/>
                </a:solidFill>
                <a:prstDash val="solid"/>
                <a:miter lim="400000"/>
              </a:ln>
              <a:effectLst/>
            </p:spPr>
            <p:txBody>
              <a:bodyPr wrap="square" lIns="0" tIns="0" rIns="0" bIns="0" numCol="1" anchor="ctr">
                <a:noAutofit/>
              </a:bodyPr>
              <a:lstStyle/>
              <a:p>
                <a:pPr lvl="0">
                  <a:defRPr sz="2600"/>
                </a:pPr>
                <a:endParaRPr/>
              </a:p>
            </p:txBody>
          </p:sp>
          <p:sp>
            <p:nvSpPr>
              <p:cNvPr id="159" name="Shape 159"/>
              <p:cNvSpPr/>
              <p:nvPr/>
            </p:nvSpPr>
            <p:spPr>
              <a:xfrm flipH="1" flipV="1">
                <a:off x="61179" y="65238"/>
                <a:ext cx="311712" cy="311712"/>
              </a:xfrm>
              <a:prstGeom prst="line">
                <a:avLst/>
              </a:prstGeom>
              <a:noFill/>
              <a:ln w="3175" cap="flat">
                <a:solidFill>
                  <a:srgbClr val="53585F"/>
                </a:solidFill>
                <a:prstDash val="solid"/>
                <a:miter lim="400000"/>
              </a:ln>
              <a:effectLst/>
            </p:spPr>
            <p:txBody>
              <a:bodyPr wrap="square" lIns="0" tIns="0" rIns="0" bIns="0" numCol="1" anchor="ctr">
                <a:noAutofit/>
              </a:bodyPr>
              <a:lstStyle/>
              <a:p>
                <a:pPr lvl="0">
                  <a:defRPr sz="2600"/>
                </a:pPr>
                <a:endParaRPr/>
              </a:p>
            </p:txBody>
          </p:sp>
        </p:grpSp>
        <p:sp>
          <p:nvSpPr>
            <p:cNvPr id="161" name="Shape 161"/>
            <p:cNvSpPr/>
            <p:nvPr/>
          </p:nvSpPr>
          <p:spPr>
            <a:xfrm>
              <a:off x="227410" y="168955"/>
              <a:ext cx="48808" cy="48544"/>
            </a:xfrm>
            <a:custGeom>
              <a:avLst/>
              <a:gdLst/>
              <a:ahLst/>
              <a:cxnLst>
                <a:cxn ang="0">
                  <a:pos x="wd2" y="hd2"/>
                </a:cxn>
                <a:cxn ang="5400000">
                  <a:pos x="wd2" y="hd2"/>
                </a:cxn>
                <a:cxn ang="10800000">
                  <a:pos x="wd2" y="hd2"/>
                </a:cxn>
                <a:cxn ang="16200000">
                  <a:pos x="wd2" y="hd2"/>
                </a:cxn>
              </a:cxnLst>
              <a:rect l="0" t="0" r="r" b="b"/>
              <a:pathLst>
                <a:path w="21122" h="21040" extrusionOk="0">
                  <a:moveTo>
                    <a:pt x="0" y="21040"/>
                  </a:moveTo>
                  <a:lnTo>
                    <a:pt x="338" y="240"/>
                  </a:lnTo>
                  <a:cubicBezTo>
                    <a:pt x="5155" y="-560"/>
                    <a:pt x="10089" y="661"/>
                    <a:pt x="13980" y="3616"/>
                  </a:cubicBezTo>
                  <a:cubicBezTo>
                    <a:pt x="18929" y="7374"/>
                    <a:pt x="21600" y="13416"/>
                    <a:pt x="21052" y="19611"/>
                  </a:cubicBezTo>
                  <a:lnTo>
                    <a:pt x="0" y="21040"/>
                  </a:lnTo>
                  <a:close/>
                </a:path>
              </a:pathLst>
            </a:custGeom>
            <a:solidFill>
              <a:srgbClr val="000000"/>
            </a:solidFill>
            <a:ln w="12700" cap="flat">
              <a:noFill/>
              <a:miter lim="400000"/>
            </a:ln>
            <a:effectLst/>
          </p:spPr>
          <p:txBody>
            <a:bodyPr wrap="square" lIns="0" tIns="0" rIns="0" bIns="0" numCol="1" anchor="ctr">
              <a:noAutofit/>
            </a:bodyPr>
            <a:lstStyle/>
            <a:p>
              <a:pPr lvl="0">
                <a:defRPr sz="2600"/>
              </a:pPr>
              <a:endParaRPr/>
            </a:p>
          </p:txBody>
        </p:sp>
        <p:sp>
          <p:nvSpPr>
            <p:cNvPr id="162" name="Shape 162"/>
            <p:cNvSpPr/>
            <p:nvPr/>
          </p:nvSpPr>
          <p:spPr>
            <a:xfrm rot="5400000">
              <a:off x="232933" y="218845"/>
              <a:ext cx="86908" cy="86438"/>
            </a:xfrm>
            <a:custGeom>
              <a:avLst/>
              <a:gdLst/>
              <a:ahLst/>
              <a:cxnLst>
                <a:cxn ang="0">
                  <a:pos x="wd2" y="hd2"/>
                </a:cxn>
                <a:cxn ang="5400000">
                  <a:pos x="wd2" y="hd2"/>
                </a:cxn>
                <a:cxn ang="10800000">
                  <a:pos x="wd2" y="hd2"/>
                </a:cxn>
                <a:cxn ang="16200000">
                  <a:pos x="wd2" y="hd2"/>
                </a:cxn>
              </a:cxnLst>
              <a:rect l="0" t="0" r="r" b="b"/>
              <a:pathLst>
                <a:path w="21122" h="21040" extrusionOk="0">
                  <a:moveTo>
                    <a:pt x="0" y="21040"/>
                  </a:moveTo>
                  <a:lnTo>
                    <a:pt x="338" y="240"/>
                  </a:lnTo>
                  <a:cubicBezTo>
                    <a:pt x="5155" y="-560"/>
                    <a:pt x="10089" y="661"/>
                    <a:pt x="13980" y="3616"/>
                  </a:cubicBezTo>
                  <a:cubicBezTo>
                    <a:pt x="18929" y="7374"/>
                    <a:pt x="21600" y="13416"/>
                    <a:pt x="21052" y="19611"/>
                  </a:cubicBezTo>
                  <a:lnTo>
                    <a:pt x="0" y="21040"/>
                  </a:lnTo>
                  <a:close/>
                </a:path>
              </a:pathLst>
            </a:custGeom>
            <a:solidFill>
              <a:srgbClr val="000000"/>
            </a:solidFill>
            <a:ln w="12700" cap="flat">
              <a:noFill/>
              <a:miter lim="400000"/>
            </a:ln>
            <a:effectLst/>
          </p:spPr>
          <p:txBody>
            <a:bodyPr wrap="square" lIns="0" tIns="0" rIns="0" bIns="0" numCol="1" anchor="ctr">
              <a:noAutofit/>
            </a:bodyPr>
            <a:lstStyle/>
            <a:p>
              <a:pPr lvl="0">
                <a:defRPr sz="2600"/>
              </a:pPr>
              <a:endParaRPr/>
            </a:p>
          </p:txBody>
        </p:sp>
        <p:sp>
          <p:nvSpPr>
            <p:cNvPr id="163" name="Shape 163"/>
            <p:cNvSpPr/>
            <p:nvPr/>
          </p:nvSpPr>
          <p:spPr>
            <a:xfrm rot="10800000">
              <a:off x="97397" y="218996"/>
              <a:ext cx="127001" cy="126314"/>
            </a:xfrm>
            <a:custGeom>
              <a:avLst/>
              <a:gdLst/>
              <a:ahLst/>
              <a:cxnLst>
                <a:cxn ang="0">
                  <a:pos x="wd2" y="hd2"/>
                </a:cxn>
                <a:cxn ang="5400000">
                  <a:pos x="wd2" y="hd2"/>
                </a:cxn>
                <a:cxn ang="10800000">
                  <a:pos x="wd2" y="hd2"/>
                </a:cxn>
                <a:cxn ang="16200000">
                  <a:pos x="wd2" y="hd2"/>
                </a:cxn>
              </a:cxnLst>
              <a:rect l="0" t="0" r="r" b="b"/>
              <a:pathLst>
                <a:path w="21122" h="21040" extrusionOk="0">
                  <a:moveTo>
                    <a:pt x="0" y="21040"/>
                  </a:moveTo>
                  <a:lnTo>
                    <a:pt x="338" y="240"/>
                  </a:lnTo>
                  <a:cubicBezTo>
                    <a:pt x="5155" y="-560"/>
                    <a:pt x="10089" y="661"/>
                    <a:pt x="13980" y="3616"/>
                  </a:cubicBezTo>
                  <a:cubicBezTo>
                    <a:pt x="18929" y="7374"/>
                    <a:pt x="21600" y="13416"/>
                    <a:pt x="21052" y="19611"/>
                  </a:cubicBezTo>
                  <a:lnTo>
                    <a:pt x="0" y="21040"/>
                  </a:lnTo>
                  <a:close/>
                </a:path>
              </a:pathLst>
            </a:custGeom>
            <a:solidFill>
              <a:srgbClr val="000000"/>
            </a:solidFill>
            <a:ln w="12700" cap="flat">
              <a:noFill/>
              <a:miter lim="400000"/>
            </a:ln>
            <a:effectLst/>
          </p:spPr>
          <p:txBody>
            <a:bodyPr wrap="square" lIns="0" tIns="0" rIns="0" bIns="0" numCol="1" anchor="ctr">
              <a:noAutofit/>
            </a:bodyPr>
            <a:lstStyle/>
            <a:p>
              <a:pPr lvl="0">
                <a:defRPr sz="2600"/>
              </a:pPr>
              <a:endParaRPr/>
            </a:p>
          </p:txBody>
        </p:sp>
        <p:sp>
          <p:nvSpPr>
            <p:cNvPr id="164" name="Shape 164"/>
            <p:cNvSpPr/>
            <p:nvPr/>
          </p:nvSpPr>
          <p:spPr>
            <a:xfrm rot="16200000">
              <a:off x="52015" y="42261"/>
              <a:ext cx="172477" cy="171544"/>
            </a:xfrm>
            <a:custGeom>
              <a:avLst/>
              <a:gdLst/>
              <a:ahLst/>
              <a:cxnLst>
                <a:cxn ang="0">
                  <a:pos x="wd2" y="hd2"/>
                </a:cxn>
                <a:cxn ang="5400000">
                  <a:pos x="wd2" y="hd2"/>
                </a:cxn>
                <a:cxn ang="10800000">
                  <a:pos x="wd2" y="hd2"/>
                </a:cxn>
                <a:cxn ang="16200000">
                  <a:pos x="wd2" y="hd2"/>
                </a:cxn>
              </a:cxnLst>
              <a:rect l="0" t="0" r="r" b="b"/>
              <a:pathLst>
                <a:path w="21122" h="21040" extrusionOk="0">
                  <a:moveTo>
                    <a:pt x="0" y="21040"/>
                  </a:moveTo>
                  <a:lnTo>
                    <a:pt x="338" y="240"/>
                  </a:lnTo>
                  <a:cubicBezTo>
                    <a:pt x="5155" y="-560"/>
                    <a:pt x="10089" y="661"/>
                    <a:pt x="13980" y="3616"/>
                  </a:cubicBezTo>
                  <a:cubicBezTo>
                    <a:pt x="18929" y="7374"/>
                    <a:pt x="21600" y="13416"/>
                    <a:pt x="21052" y="19611"/>
                  </a:cubicBezTo>
                  <a:lnTo>
                    <a:pt x="0" y="21040"/>
                  </a:lnTo>
                  <a:close/>
                </a:path>
              </a:pathLst>
            </a:custGeom>
            <a:solidFill>
              <a:srgbClr val="000000"/>
            </a:solidFill>
            <a:ln w="12700" cap="flat">
              <a:noFill/>
              <a:miter lim="400000"/>
            </a:ln>
            <a:effectLst/>
          </p:spPr>
          <p:txBody>
            <a:bodyPr wrap="square" lIns="0" tIns="0" rIns="0" bIns="0" numCol="1" anchor="ctr">
              <a:noAutofit/>
            </a:bodyPr>
            <a:lstStyle/>
            <a:p>
              <a:pPr lvl="0">
                <a:defRPr sz="2600"/>
              </a:pPr>
              <a:endParaRPr/>
            </a:p>
          </p:txBody>
        </p:sp>
      </p:grpSp>
      <p:grpSp>
        <p:nvGrpSpPr>
          <p:cNvPr id="192" name="Group 192"/>
          <p:cNvGrpSpPr/>
          <p:nvPr/>
        </p:nvGrpSpPr>
        <p:grpSpPr>
          <a:xfrm>
            <a:off x="5679614" y="7217434"/>
            <a:ext cx="447696" cy="451743"/>
            <a:chOff x="0" y="0"/>
            <a:chExt cx="447694" cy="451741"/>
          </a:xfrm>
        </p:grpSpPr>
        <p:sp>
          <p:nvSpPr>
            <p:cNvPr id="166" name="Shape 166"/>
            <p:cNvSpPr/>
            <p:nvPr/>
          </p:nvSpPr>
          <p:spPr>
            <a:xfrm>
              <a:off x="2795" y="0"/>
              <a:ext cx="444501" cy="444500"/>
            </a:xfrm>
            <a:prstGeom prst="rect">
              <a:avLst/>
            </a:prstGeom>
            <a:solidFill>
              <a:srgbClr val="FFFFFF"/>
            </a:solidFill>
            <a:ln w="12700" cap="flat">
              <a:noFill/>
              <a:miter lim="400000"/>
            </a:ln>
            <a:effectLst/>
          </p:spPr>
          <p:txBody>
            <a:bodyPr wrap="square" lIns="0" tIns="0" rIns="0" bIns="0" numCol="1" anchor="ctr">
              <a:noAutofit/>
            </a:bodyPr>
            <a:lstStyle/>
            <a:p>
              <a:pPr lvl="0">
                <a:defRPr sz="2600">
                  <a:solidFill>
                    <a:srgbClr val="FFFFFF"/>
                  </a:solidFill>
                </a:defRPr>
              </a:pPr>
              <a:endParaRPr/>
            </a:p>
          </p:txBody>
        </p:sp>
        <p:grpSp>
          <p:nvGrpSpPr>
            <p:cNvPr id="186" name="Group 186"/>
            <p:cNvGrpSpPr/>
            <p:nvPr/>
          </p:nvGrpSpPr>
          <p:grpSpPr>
            <a:xfrm>
              <a:off x="0" y="2870"/>
              <a:ext cx="447695" cy="448872"/>
              <a:chOff x="0" y="0"/>
              <a:chExt cx="447694" cy="448871"/>
            </a:xfrm>
          </p:grpSpPr>
          <p:sp>
            <p:nvSpPr>
              <p:cNvPr id="167" name="Shape 167"/>
              <p:cNvSpPr/>
              <p:nvPr/>
            </p:nvSpPr>
            <p:spPr>
              <a:xfrm>
                <a:off x="0" y="220547"/>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168" name="Shape 168"/>
              <p:cNvSpPr/>
              <p:nvPr/>
            </p:nvSpPr>
            <p:spPr>
              <a:xfrm>
                <a:off x="0" y="0"/>
                <a:ext cx="447695" cy="0"/>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169" name="Shape 169"/>
              <p:cNvSpPr/>
              <p:nvPr/>
            </p:nvSpPr>
            <p:spPr>
              <a:xfrm>
                <a:off x="0" y="441095"/>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170" name="Shape 170"/>
              <p:cNvSpPr/>
              <p:nvPr/>
            </p:nvSpPr>
            <p:spPr>
              <a:xfrm>
                <a:off x="0" y="110273"/>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171" name="Shape 171"/>
              <p:cNvSpPr/>
              <p:nvPr/>
            </p:nvSpPr>
            <p:spPr>
              <a:xfrm>
                <a:off x="0" y="330821"/>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172" name="Shape 172"/>
              <p:cNvSpPr/>
              <p:nvPr/>
            </p:nvSpPr>
            <p:spPr>
              <a:xfrm>
                <a:off x="0" y="275684"/>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173" name="Shape 173"/>
              <p:cNvSpPr/>
              <p:nvPr/>
            </p:nvSpPr>
            <p:spPr>
              <a:xfrm>
                <a:off x="0" y="385958"/>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174" name="Shape 174"/>
              <p:cNvSpPr/>
              <p:nvPr/>
            </p:nvSpPr>
            <p:spPr>
              <a:xfrm>
                <a:off x="0" y="165410"/>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175" name="Shape 175"/>
              <p:cNvSpPr/>
              <p:nvPr/>
            </p:nvSpPr>
            <p:spPr>
              <a:xfrm>
                <a:off x="0" y="55136"/>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grpSp>
            <p:nvGrpSpPr>
              <p:cNvPr id="185" name="Group 185"/>
              <p:cNvGrpSpPr/>
              <p:nvPr/>
            </p:nvGrpSpPr>
            <p:grpSpPr>
              <a:xfrm rot="16200000">
                <a:off x="1256" y="4476"/>
                <a:ext cx="447696" cy="441096"/>
                <a:chOff x="0" y="0"/>
                <a:chExt cx="447694" cy="441095"/>
              </a:xfrm>
            </p:grpSpPr>
            <p:sp>
              <p:nvSpPr>
                <p:cNvPr id="176" name="Shape 176"/>
                <p:cNvSpPr/>
                <p:nvPr/>
              </p:nvSpPr>
              <p:spPr>
                <a:xfrm>
                  <a:off x="0" y="220547"/>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177" name="Shape 177"/>
                <p:cNvSpPr/>
                <p:nvPr/>
              </p:nvSpPr>
              <p:spPr>
                <a:xfrm>
                  <a:off x="0" y="0"/>
                  <a:ext cx="447695" cy="0"/>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178" name="Shape 178"/>
                <p:cNvSpPr/>
                <p:nvPr/>
              </p:nvSpPr>
              <p:spPr>
                <a:xfrm>
                  <a:off x="0" y="441095"/>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179" name="Shape 179"/>
                <p:cNvSpPr/>
                <p:nvPr/>
              </p:nvSpPr>
              <p:spPr>
                <a:xfrm>
                  <a:off x="0" y="110273"/>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180" name="Shape 180"/>
                <p:cNvSpPr/>
                <p:nvPr/>
              </p:nvSpPr>
              <p:spPr>
                <a:xfrm>
                  <a:off x="0" y="330821"/>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181" name="Shape 181"/>
                <p:cNvSpPr/>
                <p:nvPr/>
              </p:nvSpPr>
              <p:spPr>
                <a:xfrm>
                  <a:off x="0" y="275684"/>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182" name="Shape 182"/>
                <p:cNvSpPr/>
                <p:nvPr/>
              </p:nvSpPr>
              <p:spPr>
                <a:xfrm>
                  <a:off x="0" y="385958"/>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183" name="Shape 183"/>
                <p:cNvSpPr/>
                <p:nvPr/>
              </p:nvSpPr>
              <p:spPr>
                <a:xfrm>
                  <a:off x="0" y="165410"/>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184" name="Shape 184"/>
                <p:cNvSpPr/>
                <p:nvPr/>
              </p:nvSpPr>
              <p:spPr>
                <a:xfrm>
                  <a:off x="0" y="55136"/>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grpSp>
        </p:grpSp>
        <p:sp>
          <p:nvSpPr>
            <p:cNvPr id="187" name="Shape 187"/>
            <p:cNvSpPr/>
            <p:nvPr/>
          </p:nvSpPr>
          <p:spPr>
            <a:xfrm>
              <a:off x="17974" y="391416"/>
              <a:ext cx="76201" cy="57151"/>
            </a:xfrm>
            <a:prstGeom prst="rect">
              <a:avLst/>
            </a:prstGeom>
            <a:solidFill>
              <a:srgbClr val="000000"/>
            </a:solidFill>
            <a:ln w="6350" cap="flat">
              <a:solidFill>
                <a:srgbClr val="000000"/>
              </a:solidFill>
              <a:prstDash val="solid"/>
              <a:miter lim="400000"/>
            </a:ln>
            <a:effectLst/>
          </p:spPr>
          <p:txBody>
            <a:bodyPr wrap="square" lIns="0" tIns="0" rIns="0" bIns="0" numCol="1" anchor="ctr">
              <a:noAutofit/>
            </a:bodyPr>
            <a:lstStyle/>
            <a:p>
              <a:pPr lvl="0">
                <a:defRPr sz="2600">
                  <a:solidFill>
                    <a:srgbClr val="FFFFFF"/>
                  </a:solidFill>
                </a:defRPr>
              </a:pPr>
              <a:endParaRPr/>
            </a:p>
          </p:txBody>
        </p:sp>
        <p:sp>
          <p:nvSpPr>
            <p:cNvPr id="188" name="Shape 188"/>
            <p:cNvSpPr/>
            <p:nvPr/>
          </p:nvSpPr>
          <p:spPr>
            <a:xfrm>
              <a:off x="130621" y="350004"/>
              <a:ext cx="76201" cy="98563"/>
            </a:xfrm>
            <a:prstGeom prst="rect">
              <a:avLst/>
            </a:prstGeom>
            <a:solidFill>
              <a:srgbClr val="000000"/>
            </a:solidFill>
            <a:ln w="6350" cap="flat">
              <a:solidFill>
                <a:srgbClr val="000000"/>
              </a:solidFill>
              <a:prstDash val="solid"/>
              <a:miter lim="400000"/>
            </a:ln>
            <a:effectLst/>
          </p:spPr>
          <p:txBody>
            <a:bodyPr wrap="square" lIns="0" tIns="0" rIns="0" bIns="0" numCol="1" anchor="ctr">
              <a:noAutofit/>
            </a:bodyPr>
            <a:lstStyle/>
            <a:p>
              <a:pPr lvl="0">
                <a:defRPr sz="2600">
                  <a:solidFill>
                    <a:srgbClr val="FFFFFF"/>
                  </a:solidFill>
                </a:defRPr>
              </a:pPr>
              <a:endParaRPr/>
            </a:p>
          </p:txBody>
        </p:sp>
        <p:sp>
          <p:nvSpPr>
            <p:cNvPr id="189" name="Shape 189"/>
            <p:cNvSpPr/>
            <p:nvPr/>
          </p:nvSpPr>
          <p:spPr>
            <a:xfrm>
              <a:off x="243269" y="266330"/>
              <a:ext cx="76201" cy="182237"/>
            </a:xfrm>
            <a:prstGeom prst="rect">
              <a:avLst/>
            </a:prstGeom>
            <a:solidFill>
              <a:srgbClr val="000000"/>
            </a:solidFill>
            <a:ln w="6350" cap="flat">
              <a:solidFill>
                <a:srgbClr val="000000"/>
              </a:solidFill>
              <a:prstDash val="solid"/>
              <a:miter lim="400000"/>
            </a:ln>
            <a:effectLst/>
          </p:spPr>
          <p:txBody>
            <a:bodyPr wrap="square" lIns="0" tIns="0" rIns="0" bIns="0" numCol="1" anchor="ctr">
              <a:noAutofit/>
            </a:bodyPr>
            <a:lstStyle/>
            <a:p>
              <a:pPr lvl="0">
                <a:defRPr sz="2600">
                  <a:solidFill>
                    <a:srgbClr val="FFFFFF"/>
                  </a:solidFill>
                </a:defRPr>
              </a:pPr>
              <a:endParaRPr/>
            </a:p>
          </p:txBody>
        </p:sp>
        <p:sp>
          <p:nvSpPr>
            <p:cNvPr id="190" name="Shape 190"/>
            <p:cNvSpPr/>
            <p:nvPr/>
          </p:nvSpPr>
          <p:spPr>
            <a:xfrm>
              <a:off x="355917" y="122933"/>
              <a:ext cx="76201" cy="325634"/>
            </a:xfrm>
            <a:prstGeom prst="rect">
              <a:avLst/>
            </a:prstGeom>
            <a:solidFill>
              <a:srgbClr val="000000"/>
            </a:solidFill>
            <a:ln w="6350" cap="flat">
              <a:solidFill>
                <a:srgbClr val="000000"/>
              </a:solidFill>
              <a:prstDash val="solid"/>
              <a:miter lim="400000"/>
            </a:ln>
            <a:effectLst/>
          </p:spPr>
          <p:txBody>
            <a:bodyPr wrap="square" lIns="0" tIns="0" rIns="0" bIns="0" numCol="1" anchor="ctr">
              <a:noAutofit/>
            </a:bodyPr>
            <a:lstStyle/>
            <a:p>
              <a:pPr lvl="0">
                <a:defRPr sz="2600">
                  <a:solidFill>
                    <a:srgbClr val="FFFFFF"/>
                  </a:solidFill>
                </a:defRPr>
              </a:pPr>
              <a:endParaRPr/>
            </a:p>
          </p:txBody>
        </p:sp>
        <p:sp>
          <p:nvSpPr>
            <p:cNvPr id="191" name="Shape 191"/>
            <p:cNvSpPr/>
            <p:nvPr/>
          </p:nvSpPr>
          <p:spPr>
            <a:xfrm>
              <a:off x="3175" y="4066"/>
              <a:ext cx="444500" cy="444501"/>
            </a:xfrm>
            <a:prstGeom prst="rect">
              <a:avLst/>
            </a:prstGeom>
            <a:noFill/>
            <a:ln w="6350" cap="flat">
              <a:solidFill>
                <a:srgbClr val="000000"/>
              </a:solidFill>
              <a:prstDash val="solid"/>
              <a:miter lim="400000"/>
            </a:ln>
            <a:effectLst/>
          </p:spPr>
          <p:txBody>
            <a:bodyPr wrap="square" lIns="0" tIns="0" rIns="0" bIns="0" numCol="1" anchor="ctr">
              <a:noAutofit/>
            </a:bodyPr>
            <a:lstStyle/>
            <a:p>
              <a:pPr lvl="0">
                <a:defRPr sz="2600">
                  <a:solidFill>
                    <a:srgbClr val="FFFFFF"/>
                  </a:solidFill>
                </a:defRPr>
              </a:pPr>
              <a:endParaRPr/>
            </a:p>
          </p:txBody>
        </p:sp>
      </p:grpSp>
      <p:grpSp>
        <p:nvGrpSpPr>
          <p:cNvPr id="219" name="Group 219"/>
          <p:cNvGrpSpPr/>
          <p:nvPr/>
        </p:nvGrpSpPr>
        <p:grpSpPr>
          <a:xfrm>
            <a:off x="5122860" y="7217434"/>
            <a:ext cx="447695" cy="451743"/>
            <a:chOff x="0" y="0"/>
            <a:chExt cx="447694" cy="451741"/>
          </a:xfrm>
        </p:grpSpPr>
        <p:sp>
          <p:nvSpPr>
            <p:cNvPr id="193" name="Shape 193"/>
            <p:cNvSpPr/>
            <p:nvPr/>
          </p:nvSpPr>
          <p:spPr>
            <a:xfrm>
              <a:off x="2795" y="0"/>
              <a:ext cx="444501" cy="444500"/>
            </a:xfrm>
            <a:prstGeom prst="rect">
              <a:avLst/>
            </a:prstGeom>
            <a:solidFill>
              <a:srgbClr val="FFFFFF"/>
            </a:solidFill>
            <a:ln w="12700" cap="flat">
              <a:noFill/>
              <a:miter lim="400000"/>
            </a:ln>
            <a:effectLst/>
          </p:spPr>
          <p:txBody>
            <a:bodyPr wrap="square" lIns="0" tIns="0" rIns="0" bIns="0" numCol="1" anchor="ctr">
              <a:noAutofit/>
            </a:bodyPr>
            <a:lstStyle/>
            <a:p>
              <a:pPr lvl="0">
                <a:defRPr sz="2600">
                  <a:solidFill>
                    <a:srgbClr val="FFFFFF"/>
                  </a:solidFill>
                </a:defRPr>
              </a:pPr>
              <a:endParaRPr/>
            </a:p>
          </p:txBody>
        </p:sp>
        <p:grpSp>
          <p:nvGrpSpPr>
            <p:cNvPr id="213" name="Group 213"/>
            <p:cNvGrpSpPr/>
            <p:nvPr/>
          </p:nvGrpSpPr>
          <p:grpSpPr>
            <a:xfrm>
              <a:off x="0" y="2870"/>
              <a:ext cx="447695" cy="448872"/>
              <a:chOff x="0" y="0"/>
              <a:chExt cx="447694" cy="448871"/>
            </a:xfrm>
          </p:grpSpPr>
          <p:sp>
            <p:nvSpPr>
              <p:cNvPr id="194" name="Shape 194"/>
              <p:cNvSpPr/>
              <p:nvPr/>
            </p:nvSpPr>
            <p:spPr>
              <a:xfrm>
                <a:off x="0" y="220547"/>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195" name="Shape 195"/>
              <p:cNvSpPr/>
              <p:nvPr/>
            </p:nvSpPr>
            <p:spPr>
              <a:xfrm>
                <a:off x="0" y="0"/>
                <a:ext cx="447695" cy="0"/>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196" name="Shape 196"/>
              <p:cNvSpPr/>
              <p:nvPr/>
            </p:nvSpPr>
            <p:spPr>
              <a:xfrm>
                <a:off x="0" y="441095"/>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197" name="Shape 197"/>
              <p:cNvSpPr/>
              <p:nvPr/>
            </p:nvSpPr>
            <p:spPr>
              <a:xfrm>
                <a:off x="0" y="110273"/>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198" name="Shape 198"/>
              <p:cNvSpPr/>
              <p:nvPr/>
            </p:nvSpPr>
            <p:spPr>
              <a:xfrm>
                <a:off x="0" y="330821"/>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199" name="Shape 199"/>
              <p:cNvSpPr/>
              <p:nvPr/>
            </p:nvSpPr>
            <p:spPr>
              <a:xfrm>
                <a:off x="0" y="275684"/>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200" name="Shape 200"/>
              <p:cNvSpPr/>
              <p:nvPr/>
            </p:nvSpPr>
            <p:spPr>
              <a:xfrm>
                <a:off x="0" y="385958"/>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201" name="Shape 201"/>
              <p:cNvSpPr/>
              <p:nvPr/>
            </p:nvSpPr>
            <p:spPr>
              <a:xfrm>
                <a:off x="0" y="165410"/>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202" name="Shape 202"/>
              <p:cNvSpPr/>
              <p:nvPr/>
            </p:nvSpPr>
            <p:spPr>
              <a:xfrm>
                <a:off x="0" y="55136"/>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grpSp>
            <p:nvGrpSpPr>
              <p:cNvPr id="212" name="Group 212"/>
              <p:cNvGrpSpPr/>
              <p:nvPr/>
            </p:nvGrpSpPr>
            <p:grpSpPr>
              <a:xfrm rot="16200000">
                <a:off x="1256" y="4476"/>
                <a:ext cx="447696" cy="441096"/>
                <a:chOff x="0" y="0"/>
                <a:chExt cx="447694" cy="441095"/>
              </a:xfrm>
            </p:grpSpPr>
            <p:sp>
              <p:nvSpPr>
                <p:cNvPr id="203" name="Shape 203"/>
                <p:cNvSpPr/>
                <p:nvPr/>
              </p:nvSpPr>
              <p:spPr>
                <a:xfrm>
                  <a:off x="0" y="220547"/>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204" name="Shape 204"/>
                <p:cNvSpPr/>
                <p:nvPr/>
              </p:nvSpPr>
              <p:spPr>
                <a:xfrm>
                  <a:off x="0" y="0"/>
                  <a:ext cx="447695" cy="0"/>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205" name="Shape 205"/>
                <p:cNvSpPr/>
                <p:nvPr/>
              </p:nvSpPr>
              <p:spPr>
                <a:xfrm>
                  <a:off x="0" y="441095"/>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206" name="Shape 206"/>
                <p:cNvSpPr/>
                <p:nvPr/>
              </p:nvSpPr>
              <p:spPr>
                <a:xfrm>
                  <a:off x="0" y="110273"/>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207" name="Shape 207"/>
                <p:cNvSpPr/>
                <p:nvPr/>
              </p:nvSpPr>
              <p:spPr>
                <a:xfrm>
                  <a:off x="0" y="330821"/>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208" name="Shape 208"/>
                <p:cNvSpPr/>
                <p:nvPr/>
              </p:nvSpPr>
              <p:spPr>
                <a:xfrm>
                  <a:off x="0" y="275684"/>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209" name="Shape 209"/>
                <p:cNvSpPr/>
                <p:nvPr/>
              </p:nvSpPr>
              <p:spPr>
                <a:xfrm>
                  <a:off x="0" y="385958"/>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210" name="Shape 210"/>
                <p:cNvSpPr/>
                <p:nvPr/>
              </p:nvSpPr>
              <p:spPr>
                <a:xfrm>
                  <a:off x="0" y="165410"/>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211" name="Shape 211"/>
                <p:cNvSpPr/>
                <p:nvPr/>
              </p:nvSpPr>
              <p:spPr>
                <a:xfrm>
                  <a:off x="0" y="55136"/>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grpSp>
        </p:grpSp>
        <p:sp>
          <p:nvSpPr>
            <p:cNvPr id="214" name="Shape 214"/>
            <p:cNvSpPr/>
            <p:nvPr/>
          </p:nvSpPr>
          <p:spPr>
            <a:xfrm>
              <a:off x="17974" y="391416"/>
              <a:ext cx="76201" cy="57151"/>
            </a:xfrm>
            <a:prstGeom prst="rect">
              <a:avLst/>
            </a:prstGeom>
            <a:solidFill>
              <a:srgbClr val="51A7F9"/>
            </a:solidFill>
            <a:ln w="6350" cap="flat">
              <a:solidFill>
                <a:srgbClr val="51A7F9"/>
              </a:solidFill>
              <a:prstDash val="solid"/>
              <a:miter lim="400000"/>
            </a:ln>
            <a:effectLst/>
          </p:spPr>
          <p:txBody>
            <a:bodyPr wrap="square" lIns="0" tIns="0" rIns="0" bIns="0" numCol="1" anchor="ctr">
              <a:noAutofit/>
            </a:bodyPr>
            <a:lstStyle/>
            <a:p>
              <a:pPr lvl="0">
                <a:defRPr sz="2600">
                  <a:solidFill>
                    <a:srgbClr val="FFFFFF"/>
                  </a:solidFill>
                </a:defRPr>
              </a:pPr>
              <a:endParaRPr/>
            </a:p>
          </p:txBody>
        </p:sp>
        <p:sp>
          <p:nvSpPr>
            <p:cNvPr id="215" name="Shape 215"/>
            <p:cNvSpPr/>
            <p:nvPr/>
          </p:nvSpPr>
          <p:spPr>
            <a:xfrm>
              <a:off x="130621" y="350004"/>
              <a:ext cx="76201" cy="98563"/>
            </a:xfrm>
            <a:prstGeom prst="rect">
              <a:avLst/>
            </a:prstGeom>
            <a:solidFill>
              <a:srgbClr val="0365C0"/>
            </a:solidFill>
            <a:ln w="6350" cap="flat">
              <a:solidFill>
                <a:srgbClr val="0365C0"/>
              </a:solidFill>
              <a:prstDash val="solid"/>
              <a:miter lim="400000"/>
            </a:ln>
            <a:effectLst/>
          </p:spPr>
          <p:txBody>
            <a:bodyPr wrap="square" lIns="0" tIns="0" rIns="0" bIns="0" numCol="1" anchor="ctr">
              <a:noAutofit/>
            </a:bodyPr>
            <a:lstStyle/>
            <a:p>
              <a:pPr lvl="0">
                <a:defRPr sz="2600">
                  <a:solidFill>
                    <a:srgbClr val="FFFFFF"/>
                  </a:solidFill>
                </a:defRPr>
              </a:pPr>
              <a:endParaRPr/>
            </a:p>
          </p:txBody>
        </p:sp>
        <p:sp>
          <p:nvSpPr>
            <p:cNvPr id="216" name="Shape 216"/>
            <p:cNvSpPr/>
            <p:nvPr/>
          </p:nvSpPr>
          <p:spPr>
            <a:xfrm>
              <a:off x="243269" y="266330"/>
              <a:ext cx="76201" cy="182237"/>
            </a:xfrm>
            <a:prstGeom prst="rect">
              <a:avLst/>
            </a:prstGeom>
            <a:solidFill>
              <a:srgbClr val="164F86"/>
            </a:solidFill>
            <a:ln w="6350" cap="flat">
              <a:solidFill>
                <a:srgbClr val="164F86"/>
              </a:solidFill>
              <a:prstDash val="solid"/>
              <a:miter lim="400000"/>
            </a:ln>
            <a:effectLst/>
          </p:spPr>
          <p:txBody>
            <a:bodyPr wrap="square" lIns="0" tIns="0" rIns="0" bIns="0" numCol="1" anchor="ctr">
              <a:noAutofit/>
            </a:bodyPr>
            <a:lstStyle/>
            <a:p>
              <a:pPr lvl="0">
                <a:defRPr sz="2600">
                  <a:solidFill>
                    <a:srgbClr val="FFFFFF"/>
                  </a:solidFill>
                </a:defRPr>
              </a:pPr>
              <a:endParaRPr/>
            </a:p>
          </p:txBody>
        </p:sp>
        <p:sp>
          <p:nvSpPr>
            <p:cNvPr id="217" name="Shape 217"/>
            <p:cNvSpPr/>
            <p:nvPr/>
          </p:nvSpPr>
          <p:spPr>
            <a:xfrm>
              <a:off x="355917" y="122933"/>
              <a:ext cx="76201" cy="325634"/>
            </a:xfrm>
            <a:prstGeom prst="rect">
              <a:avLst/>
            </a:prstGeom>
            <a:solidFill>
              <a:srgbClr val="002452"/>
            </a:solidFill>
            <a:ln w="6350" cap="flat">
              <a:solidFill>
                <a:srgbClr val="002452"/>
              </a:solidFill>
              <a:prstDash val="solid"/>
              <a:miter lim="400000"/>
            </a:ln>
            <a:effectLst/>
          </p:spPr>
          <p:txBody>
            <a:bodyPr wrap="square" lIns="0" tIns="0" rIns="0" bIns="0" numCol="1" anchor="ctr">
              <a:noAutofit/>
            </a:bodyPr>
            <a:lstStyle/>
            <a:p>
              <a:pPr lvl="0">
                <a:defRPr sz="2600">
                  <a:solidFill>
                    <a:srgbClr val="FFFFFF"/>
                  </a:solidFill>
                </a:defRPr>
              </a:pPr>
              <a:endParaRPr/>
            </a:p>
          </p:txBody>
        </p:sp>
        <p:sp>
          <p:nvSpPr>
            <p:cNvPr id="218" name="Shape 218"/>
            <p:cNvSpPr/>
            <p:nvPr/>
          </p:nvSpPr>
          <p:spPr>
            <a:xfrm>
              <a:off x="3175" y="4066"/>
              <a:ext cx="444500" cy="444501"/>
            </a:xfrm>
            <a:prstGeom prst="rect">
              <a:avLst/>
            </a:prstGeom>
            <a:noFill/>
            <a:ln w="6350" cap="flat">
              <a:solidFill>
                <a:srgbClr val="000000"/>
              </a:solidFill>
              <a:prstDash val="solid"/>
              <a:miter lim="400000"/>
            </a:ln>
            <a:effectLst/>
          </p:spPr>
          <p:txBody>
            <a:bodyPr wrap="square" lIns="0" tIns="0" rIns="0" bIns="0" numCol="1" anchor="ctr">
              <a:noAutofit/>
            </a:bodyPr>
            <a:lstStyle/>
            <a:p>
              <a:pPr lvl="0">
                <a:defRPr sz="2600">
                  <a:solidFill>
                    <a:srgbClr val="FFFFFF"/>
                  </a:solidFill>
                </a:defRPr>
              </a:pPr>
              <a:endParaRPr/>
            </a:p>
          </p:txBody>
        </p:sp>
      </p:grpSp>
      <p:grpSp>
        <p:nvGrpSpPr>
          <p:cNvPr id="242" name="Group 242"/>
          <p:cNvGrpSpPr/>
          <p:nvPr/>
        </p:nvGrpSpPr>
        <p:grpSpPr>
          <a:xfrm>
            <a:off x="4009349" y="7218870"/>
            <a:ext cx="447696" cy="448872"/>
            <a:chOff x="0" y="0"/>
            <a:chExt cx="447694" cy="448871"/>
          </a:xfrm>
        </p:grpSpPr>
        <p:sp>
          <p:nvSpPr>
            <p:cNvPr id="220" name="Shape 220"/>
            <p:cNvSpPr/>
            <p:nvPr/>
          </p:nvSpPr>
          <p:spPr>
            <a:xfrm>
              <a:off x="2501" y="2185"/>
              <a:ext cx="444501" cy="444501"/>
            </a:xfrm>
            <a:prstGeom prst="rect">
              <a:avLst/>
            </a:prstGeom>
            <a:solidFill>
              <a:srgbClr val="FFFFFF"/>
            </a:solidFill>
            <a:ln w="12700" cap="flat">
              <a:noFill/>
              <a:miter lim="400000"/>
            </a:ln>
            <a:effectLst/>
          </p:spPr>
          <p:txBody>
            <a:bodyPr wrap="square" lIns="0" tIns="0" rIns="0" bIns="0" numCol="1" anchor="ctr">
              <a:noAutofit/>
            </a:bodyPr>
            <a:lstStyle/>
            <a:p>
              <a:pPr lvl="0">
                <a:defRPr sz="2600">
                  <a:solidFill>
                    <a:srgbClr val="FFFFFF"/>
                  </a:solidFill>
                </a:defRPr>
              </a:pPr>
              <a:endParaRPr/>
            </a:p>
          </p:txBody>
        </p:sp>
        <p:grpSp>
          <p:nvGrpSpPr>
            <p:cNvPr id="240" name="Group 240"/>
            <p:cNvGrpSpPr/>
            <p:nvPr/>
          </p:nvGrpSpPr>
          <p:grpSpPr>
            <a:xfrm>
              <a:off x="0" y="0"/>
              <a:ext cx="447695" cy="448872"/>
              <a:chOff x="0" y="0"/>
              <a:chExt cx="447694" cy="448871"/>
            </a:xfrm>
          </p:grpSpPr>
          <p:sp>
            <p:nvSpPr>
              <p:cNvPr id="221" name="Shape 221"/>
              <p:cNvSpPr/>
              <p:nvPr/>
            </p:nvSpPr>
            <p:spPr>
              <a:xfrm>
                <a:off x="0" y="220547"/>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222" name="Shape 222"/>
              <p:cNvSpPr/>
              <p:nvPr/>
            </p:nvSpPr>
            <p:spPr>
              <a:xfrm>
                <a:off x="0" y="0"/>
                <a:ext cx="447695" cy="0"/>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223" name="Shape 223"/>
              <p:cNvSpPr/>
              <p:nvPr/>
            </p:nvSpPr>
            <p:spPr>
              <a:xfrm>
                <a:off x="0" y="441095"/>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224" name="Shape 224"/>
              <p:cNvSpPr/>
              <p:nvPr/>
            </p:nvSpPr>
            <p:spPr>
              <a:xfrm>
                <a:off x="0" y="110273"/>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225" name="Shape 225"/>
              <p:cNvSpPr/>
              <p:nvPr/>
            </p:nvSpPr>
            <p:spPr>
              <a:xfrm>
                <a:off x="0" y="330821"/>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226" name="Shape 226"/>
              <p:cNvSpPr/>
              <p:nvPr/>
            </p:nvSpPr>
            <p:spPr>
              <a:xfrm>
                <a:off x="0" y="275684"/>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227" name="Shape 227"/>
              <p:cNvSpPr/>
              <p:nvPr/>
            </p:nvSpPr>
            <p:spPr>
              <a:xfrm>
                <a:off x="0" y="385958"/>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228" name="Shape 228"/>
              <p:cNvSpPr/>
              <p:nvPr/>
            </p:nvSpPr>
            <p:spPr>
              <a:xfrm>
                <a:off x="0" y="165410"/>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229" name="Shape 229"/>
              <p:cNvSpPr/>
              <p:nvPr/>
            </p:nvSpPr>
            <p:spPr>
              <a:xfrm>
                <a:off x="0" y="55136"/>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grpSp>
            <p:nvGrpSpPr>
              <p:cNvPr id="239" name="Group 239"/>
              <p:cNvGrpSpPr/>
              <p:nvPr/>
            </p:nvGrpSpPr>
            <p:grpSpPr>
              <a:xfrm rot="16200000">
                <a:off x="1256" y="4476"/>
                <a:ext cx="447696" cy="441096"/>
                <a:chOff x="0" y="0"/>
                <a:chExt cx="447694" cy="441095"/>
              </a:xfrm>
            </p:grpSpPr>
            <p:sp>
              <p:nvSpPr>
                <p:cNvPr id="230" name="Shape 230"/>
                <p:cNvSpPr/>
                <p:nvPr/>
              </p:nvSpPr>
              <p:spPr>
                <a:xfrm>
                  <a:off x="0" y="220547"/>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231" name="Shape 231"/>
                <p:cNvSpPr/>
                <p:nvPr/>
              </p:nvSpPr>
              <p:spPr>
                <a:xfrm>
                  <a:off x="0" y="0"/>
                  <a:ext cx="447695" cy="0"/>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232" name="Shape 232"/>
                <p:cNvSpPr/>
                <p:nvPr/>
              </p:nvSpPr>
              <p:spPr>
                <a:xfrm>
                  <a:off x="0" y="441095"/>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233" name="Shape 233"/>
                <p:cNvSpPr/>
                <p:nvPr/>
              </p:nvSpPr>
              <p:spPr>
                <a:xfrm>
                  <a:off x="0" y="110273"/>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234" name="Shape 234"/>
                <p:cNvSpPr/>
                <p:nvPr/>
              </p:nvSpPr>
              <p:spPr>
                <a:xfrm>
                  <a:off x="0" y="330821"/>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235" name="Shape 235"/>
                <p:cNvSpPr/>
                <p:nvPr/>
              </p:nvSpPr>
              <p:spPr>
                <a:xfrm>
                  <a:off x="0" y="275684"/>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236" name="Shape 236"/>
                <p:cNvSpPr/>
                <p:nvPr/>
              </p:nvSpPr>
              <p:spPr>
                <a:xfrm>
                  <a:off x="0" y="385958"/>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237" name="Shape 237"/>
                <p:cNvSpPr/>
                <p:nvPr/>
              </p:nvSpPr>
              <p:spPr>
                <a:xfrm>
                  <a:off x="0" y="165410"/>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238" name="Shape 238"/>
                <p:cNvSpPr/>
                <p:nvPr/>
              </p:nvSpPr>
              <p:spPr>
                <a:xfrm>
                  <a:off x="0" y="55136"/>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grpSp>
        </p:grpSp>
        <p:sp>
          <p:nvSpPr>
            <p:cNvPr id="241" name="Shape 241"/>
            <p:cNvSpPr/>
            <p:nvPr/>
          </p:nvSpPr>
          <p:spPr>
            <a:xfrm>
              <a:off x="3175" y="3905"/>
              <a:ext cx="444500" cy="444501"/>
            </a:xfrm>
            <a:prstGeom prst="rect">
              <a:avLst/>
            </a:prstGeom>
            <a:noFill/>
            <a:ln w="6350" cap="flat">
              <a:solidFill>
                <a:srgbClr val="000000"/>
              </a:solidFill>
              <a:prstDash val="solid"/>
              <a:miter lim="400000"/>
            </a:ln>
            <a:effectLst/>
          </p:spPr>
          <p:txBody>
            <a:bodyPr wrap="square" lIns="0" tIns="0" rIns="0" bIns="0" numCol="1" anchor="ctr">
              <a:noAutofit/>
            </a:bodyPr>
            <a:lstStyle/>
            <a:p>
              <a:pPr lvl="0">
                <a:defRPr sz="2600">
                  <a:solidFill>
                    <a:srgbClr val="FFFFFF"/>
                  </a:solidFill>
                </a:defRPr>
              </a:pPr>
              <a:endParaRPr/>
            </a:p>
          </p:txBody>
        </p:sp>
      </p:grpSp>
      <p:grpSp>
        <p:nvGrpSpPr>
          <p:cNvPr id="266" name="Group 266"/>
          <p:cNvGrpSpPr/>
          <p:nvPr/>
        </p:nvGrpSpPr>
        <p:grpSpPr>
          <a:xfrm>
            <a:off x="4566105" y="7218870"/>
            <a:ext cx="447695" cy="448872"/>
            <a:chOff x="0" y="0"/>
            <a:chExt cx="447694" cy="448871"/>
          </a:xfrm>
        </p:grpSpPr>
        <p:sp>
          <p:nvSpPr>
            <p:cNvPr id="243" name="Shape 243"/>
            <p:cNvSpPr/>
            <p:nvPr/>
          </p:nvSpPr>
          <p:spPr>
            <a:xfrm>
              <a:off x="2501" y="2185"/>
              <a:ext cx="444501" cy="444501"/>
            </a:xfrm>
            <a:prstGeom prst="rect">
              <a:avLst/>
            </a:prstGeom>
            <a:solidFill>
              <a:srgbClr val="FFFFFF"/>
            </a:solidFill>
            <a:ln w="12700" cap="flat">
              <a:noFill/>
              <a:miter lim="400000"/>
            </a:ln>
            <a:effectLst/>
          </p:spPr>
          <p:txBody>
            <a:bodyPr wrap="square" lIns="0" tIns="0" rIns="0" bIns="0" numCol="1" anchor="ctr">
              <a:noAutofit/>
            </a:bodyPr>
            <a:lstStyle/>
            <a:p>
              <a:pPr lvl="0">
                <a:defRPr sz="2600">
                  <a:solidFill>
                    <a:srgbClr val="FFFFFF"/>
                  </a:solidFill>
                </a:defRPr>
              </a:pPr>
              <a:endParaRPr/>
            </a:p>
          </p:txBody>
        </p:sp>
        <p:grpSp>
          <p:nvGrpSpPr>
            <p:cNvPr id="263" name="Group 263"/>
            <p:cNvGrpSpPr/>
            <p:nvPr/>
          </p:nvGrpSpPr>
          <p:grpSpPr>
            <a:xfrm>
              <a:off x="0" y="0"/>
              <a:ext cx="447695" cy="448872"/>
              <a:chOff x="0" y="0"/>
              <a:chExt cx="447694" cy="448871"/>
            </a:xfrm>
          </p:grpSpPr>
          <p:sp>
            <p:nvSpPr>
              <p:cNvPr id="244" name="Shape 244"/>
              <p:cNvSpPr/>
              <p:nvPr/>
            </p:nvSpPr>
            <p:spPr>
              <a:xfrm>
                <a:off x="0" y="220547"/>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245" name="Shape 245"/>
              <p:cNvSpPr/>
              <p:nvPr/>
            </p:nvSpPr>
            <p:spPr>
              <a:xfrm>
                <a:off x="0" y="0"/>
                <a:ext cx="447695" cy="0"/>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246" name="Shape 246"/>
              <p:cNvSpPr/>
              <p:nvPr/>
            </p:nvSpPr>
            <p:spPr>
              <a:xfrm>
                <a:off x="0" y="441095"/>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247" name="Shape 247"/>
              <p:cNvSpPr/>
              <p:nvPr/>
            </p:nvSpPr>
            <p:spPr>
              <a:xfrm>
                <a:off x="0" y="110273"/>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248" name="Shape 248"/>
              <p:cNvSpPr/>
              <p:nvPr/>
            </p:nvSpPr>
            <p:spPr>
              <a:xfrm>
                <a:off x="0" y="330821"/>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249" name="Shape 249"/>
              <p:cNvSpPr/>
              <p:nvPr/>
            </p:nvSpPr>
            <p:spPr>
              <a:xfrm>
                <a:off x="0" y="275684"/>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250" name="Shape 250"/>
              <p:cNvSpPr/>
              <p:nvPr/>
            </p:nvSpPr>
            <p:spPr>
              <a:xfrm>
                <a:off x="0" y="385958"/>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251" name="Shape 251"/>
              <p:cNvSpPr/>
              <p:nvPr/>
            </p:nvSpPr>
            <p:spPr>
              <a:xfrm>
                <a:off x="0" y="165410"/>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252" name="Shape 252"/>
              <p:cNvSpPr/>
              <p:nvPr/>
            </p:nvSpPr>
            <p:spPr>
              <a:xfrm>
                <a:off x="0" y="55136"/>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grpSp>
            <p:nvGrpSpPr>
              <p:cNvPr id="262" name="Group 262"/>
              <p:cNvGrpSpPr/>
              <p:nvPr/>
            </p:nvGrpSpPr>
            <p:grpSpPr>
              <a:xfrm rot="16200000">
                <a:off x="1256" y="4476"/>
                <a:ext cx="447696" cy="441096"/>
                <a:chOff x="0" y="0"/>
                <a:chExt cx="447694" cy="441095"/>
              </a:xfrm>
            </p:grpSpPr>
            <p:sp>
              <p:nvSpPr>
                <p:cNvPr id="253" name="Shape 253"/>
                <p:cNvSpPr/>
                <p:nvPr/>
              </p:nvSpPr>
              <p:spPr>
                <a:xfrm>
                  <a:off x="0" y="220547"/>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254" name="Shape 254"/>
                <p:cNvSpPr/>
                <p:nvPr/>
              </p:nvSpPr>
              <p:spPr>
                <a:xfrm>
                  <a:off x="0" y="0"/>
                  <a:ext cx="447695" cy="0"/>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255" name="Shape 255"/>
                <p:cNvSpPr/>
                <p:nvPr/>
              </p:nvSpPr>
              <p:spPr>
                <a:xfrm>
                  <a:off x="0" y="441095"/>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256" name="Shape 256"/>
                <p:cNvSpPr/>
                <p:nvPr/>
              </p:nvSpPr>
              <p:spPr>
                <a:xfrm>
                  <a:off x="0" y="110273"/>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257" name="Shape 257"/>
                <p:cNvSpPr/>
                <p:nvPr/>
              </p:nvSpPr>
              <p:spPr>
                <a:xfrm>
                  <a:off x="0" y="330821"/>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258" name="Shape 258"/>
                <p:cNvSpPr/>
                <p:nvPr/>
              </p:nvSpPr>
              <p:spPr>
                <a:xfrm>
                  <a:off x="0" y="275684"/>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259" name="Shape 259"/>
                <p:cNvSpPr/>
                <p:nvPr/>
              </p:nvSpPr>
              <p:spPr>
                <a:xfrm>
                  <a:off x="0" y="385958"/>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260" name="Shape 260"/>
                <p:cNvSpPr/>
                <p:nvPr/>
              </p:nvSpPr>
              <p:spPr>
                <a:xfrm>
                  <a:off x="0" y="165410"/>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261" name="Shape 261"/>
                <p:cNvSpPr/>
                <p:nvPr/>
              </p:nvSpPr>
              <p:spPr>
                <a:xfrm>
                  <a:off x="0" y="55136"/>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grpSp>
        </p:grpSp>
        <p:sp>
          <p:nvSpPr>
            <p:cNvPr id="264" name="Shape 264"/>
            <p:cNvSpPr/>
            <p:nvPr/>
          </p:nvSpPr>
          <p:spPr>
            <a:xfrm>
              <a:off x="3175" y="3905"/>
              <a:ext cx="444500" cy="444501"/>
            </a:xfrm>
            <a:prstGeom prst="rect">
              <a:avLst/>
            </a:prstGeom>
            <a:noFill/>
            <a:ln w="6350" cap="flat">
              <a:solidFill>
                <a:srgbClr val="000000"/>
              </a:solidFill>
              <a:prstDash val="solid"/>
              <a:miter lim="400000"/>
            </a:ln>
            <a:effectLst/>
          </p:spPr>
          <p:txBody>
            <a:bodyPr wrap="square" lIns="0" tIns="0" rIns="0" bIns="0" numCol="1" anchor="ctr">
              <a:noAutofit/>
            </a:bodyPr>
            <a:lstStyle/>
            <a:p>
              <a:pPr lvl="0">
                <a:defRPr sz="2600">
                  <a:solidFill>
                    <a:srgbClr val="FFFFFF"/>
                  </a:solidFill>
                </a:defRPr>
              </a:pPr>
              <a:endParaRPr/>
            </a:p>
          </p:txBody>
        </p:sp>
        <p:sp>
          <p:nvSpPr>
            <p:cNvPr id="265" name="Shape 265"/>
            <p:cNvSpPr/>
            <p:nvPr/>
          </p:nvSpPr>
          <p:spPr>
            <a:xfrm>
              <a:off x="2667" y="87922"/>
              <a:ext cx="444185" cy="27562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04" y="20087"/>
                  </a:lnTo>
                  <a:lnTo>
                    <a:pt x="3587" y="18508"/>
                  </a:lnTo>
                  <a:lnTo>
                    <a:pt x="4599" y="16206"/>
                  </a:lnTo>
                  <a:cubicBezTo>
                    <a:pt x="4736" y="15881"/>
                    <a:pt x="4874" y="15555"/>
                    <a:pt x="5011" y="15230"/>
                  </a:cubicBezTo>
                  <a:cubicBezTo>
                    <a:pt x="5148" y="14905"/>
                    <a:pt x="5286" y="14579"/>
                    <a:pt x="5423" y="14254"/>
                  </a:cubicBezTo>
                  <a:cubicBezTo>
                    <a:pt x="5593" y="14819"/>
                    <a:pt x="5762" y="15384"/>
                    <a:pt x="5932" y="15948"/>
                  </a:cubicBezTo>
                  <a:cubicBezTo>
                    <a:pt x="6102" y="16513"/>
                    <a:pt x="6272" y="17078"/>
                    <a:pt x="6442" y="17643"/>
                  </a:cubicBezTo>
                  <a:lnTo>
                    <a:pt x="8078" y="16008"/>
                  </a:lnTo>
                  <a:lnTo>
                    <a:pt x="9272" y="13609"/>
                  </a:lnTo>
                  <a:lnTo>
                    <a:pt x="10499" y="9377"/>
                  </a:lnTo>
                  <a:lnTo>
                    <a:pt x="12208" y="11732"/>
                  </a:lnTo>
                  <a:lnTo>
                    <a:pt x="13281" y="8587"/>
                  </a:lnTo>
                  <a:lnTo>
                    <a:pt x="14507" y="4200"/>
                  </a:lnTo>
                  <a:lnTo>
                    <a:pt x="15513" y="0"/>
                  </a:lnTo>
                  <a:lnTo>
                    <a:pt x="16848" y="4930"/>
                  </a:lnTo>
                  <a:lnTo>
                    <a:pt x="18336" y="3993"/>
                  </a:lnTo>
                  <a:lnTo>
                    <a:pt x="19783" y="9080"/>
                  </a:lnTo>
                  <a:lnTo>
                    <a:pt x="21600" y="13583"/>
                  </a:lnTo>
                </a:path>
              </a:pathLst>
            </a:custGeom>
            <a:noFill/>
            <a:ln w="12700" cap="flat">
              <a:solidFill>
                <a:srgbClr val="000000"/>
              </a:solidFill>
              <a:prstDash val="solid"/>
              <a:miter lim="400000"/>
            </a:ln>
            <a:effectLst/>
          </p:spPr>
          <p:txBody>
            <a:bodyPr wrap="square" lIns="0" tIns="0" rIns="0" bIns="0" numCol="1" anchor="ctr">
              <a:noAutofit/>
            </a:bodyPr>
            <a:lstStyle/>
            <a:p>
              <a:pPr lvl="0">
                <a:defRPr sz="2600"/>
              </a:pPr>
              <a:endParaRPr/>
            </a:p>
          </p:txBody>
        </p:sp>
      </p:grpSp>
      <p:graphicFrame>
        <p:nvGraphicFramePr>
          <p:cNvPr id="267" name="Table 267"/>
          <p:cNvGraphicFramePr/>
          <p:nvPr/>
        </p:nvGraphicFramePr>
        <p:xfrm>
          <a:off x="3809906" y="8042526"/>
          <a:ext cx="3058218" cy="990600"/>
        </p:xfrm>
        <a:graphic>
          <a:graphicData uri="http://schemas.openxmlformats.org/drawingml/2006/table">
            <a:tbl>
              <a:tblPr bandRow="1">
                <a:tableStyleId>{4C3C2611-4C71-4FC5-86AE-919BDF0F9419}</a:tableStyleId>
              </a:tblPr>
              <a:tblGrid>
                <a:gridCol w="1144233">
                  <a:extLst>
                    <a:ext uri="{9D8B030D-6E8A-4147-A177-3AD203B41FA5}">
                      <a16:colId xmlns:a16="http://schemas.microsoft.com/office/drawing/2014/main" xmlns="" val="20000"/>
                    </a:ext>
                  </a:extLst>
                </a:gridCol>
                <a:gridCol w="1913985">
                  <a:extLst>
                    <a:ext uri="{9D8B030D-6E8A-4147-A177-3AD203B41FA5}">
                      <a16:colId xmlns:a16="http://schemas.microsoft.com/office/drawing/2014/main" xmlns="" val="20001"/>
                    </a:ext>
                  </a:extLst>
                </a:gridCol>
              </a:tblGrid>
              <a:tr h="190500">
                <a:tc>
                  <a:txBody>
                    <a:bodyPr/>
                    <a:lstStyle/>
                    <a:p>
                      <a:pPr lvl="0" algn="l" defTabSz="914400"/>
                      <a:r>
                        <a:rPr sz="1000">
                          <a:latin typeface="Source Sans Pro"/>
                          <a:ea typeface="Source Sans Pro"/>
                          <a:cs typeface="Source Sans Pro"/>
                          <a:sym typeface="Source Sans Pro"/>
                        </a:rPr>
                        <a:t>expect_equal()</a:t>
                      </a:r>
                    </a:p>
                  </a:txBody>
                  <a:tcPr marL="0" marR="0" marT="0" marB="0" horzOverflow="overflow">
                    <a:lnL w="12700">
                      <a:solidFill>
                        <a:srgbClr val="DCDEE0"/>
                      </a:solidFill>
                      <a:miter lim="400000"/>
                    </a:lnL>
                    <a:lnR w="12700">
                      <a:solidFill>
                        <a:srgbClr val="DCDEE0"/>
                      </a:solidFill>
                      <a:miter lim="400000"/>
                    </a:lnR>
                    <a:lnT w="12700">
                      <a:solidFill>
                        <a:srgbClr val="DCDEE0"/>
                      </a:solidFill>
                      <a:miter lim="400000"/>
                    </a:lnT>
                    <a:lnB w="12700">
                      <a:solidFill>
                        <a:srgbClr val="DCDEE0"/>
                      </a:solidFill>
                      <a:miter lim="400000"/>
                    </a:lnB>
                  </a:tcPr>
                </a:tc>
                <a:tc>
                  <a:txBody>
                    <a:bodyPr/>
                    <a:lstStyle/>
                    <a:p>
                      <a:pPr lvl="0" algn="l" defTabSz="914400"/>
                      <a:r>
                        <a:rPr sz="1000">
                          <a:latin typeface="Source Sans Pro"/>
                          <a:ea typeface="Source Sans Pro"/>
                          <a:cs typeface="Source Sans Pro"/>
                          <a:sym typeface="Source Sans Pro"/>
                        </a:rPr>
                        <a:t>is equal within small numerical tolerance?</a:t>
                      </a:r>
                    </a:p>
                  </a:txBody>
                  <a:tcPr marL="0" marR="0" marT="0" marB="0" horzOverflow="overflow">
                    <a:lnL w="12700">
                      <a:solidFill>
                        <a:srgbClr val="DCDEE0"/>
                      </a:solidFill>
                      <a:miter lim="400000"/>
                    </a:lnL>
                    <a:lnR w="12700">
                      <a:solidFill>
                        <a:srgbClr val="DCDEE0"/>
                      </a:solidFill>
                      <a:miter lim="400000"/>
                    </a:lnR>
                    <a:lnT w="12700">
                      <a:solidFill>
                        <a:srgbClr val="DCDEE0"/>
                      </a:solidFill>
                      <a:miter lim="400000"/>
                    </a:lnT>
                    <a:lnB w="12700">
                      <a:solidFill>
                        <a:srgbClr val="DCDEE0"/>
                      </a:solidFill>
                      <a:miter lim="400000"/>
                    </a:lnB>
                  </a:tcPr>
                </a:tc>
                <a:extLst>
                  <a:ext uri="{0D108BD9-81ED-4DB2-BD59-A6C34878D82A}">
                    <a16:rowId xmlns:a16="http://schemas.microsoft.com/office/drawing/2014/main" xmlns="" val="10000"/>
                  </a:ext>
                </a:extLst>
              </a:tr>
              <a:tr h="190500">
                <a:tc>
                  <a:txBody>
                    <a:bodyPr/>
                    <a:lstStyle/>
                    <a:p>
                      <a:pPr lvl="0" algn="l" defTabSz="914400"/>
                      <a:r>
                        <a:rPr sz="1000">
                          <a:latin typeface="Source Sans Pro"/>
                          <a:ea typeface="Source Sans Pro"/>
                          <a:cs typeface="Source Sans Pro"/>
                          <a:sym typeface="Source Sans Pro"/>
                        </a:rPr>
                        <a:t>expect_identical()</a:t>
                      </a:r>
                    </a:p>
                  </a:txBody>
                  <a:tcPr marL="0" marR="0" marT="0" marB="0" horzOverflow="overflow">
                    <a:lnL w="12700">
                      <a:solidFill>
                        <a:srgbClr val="DCDEE0"/>
                      </a:solidFill>
                      <a:miter lim="400000"/>
                    </a:lnL>
                    <a:lnR w="12700">
                      <a:solidFill>
                        <a:srgbClr val="DCDEE0"/>
                      </a:solidFill>
                      <a:miter lim="400000"/>
                    </a:lnR>
                    <a:lnT w="12700">
                      <a:solidFill>
                        <a:srgbClr val="DCDEE0"/>
                      </a:solidFill>
                      <a:miter lim="400000"/>
                    </a:lnT>
                    <a:lnB w="12700">
                      <a:solidFill>
                        <a:srgbClr val="DCDEE0"/>
                      </a:solidFill>
                      <a:miter lim="400000"/>
                    </a:lnB>
                  </a:tcPr>
                </a:tc>
                <a:tc>
                  <a:txBody>
                    <a:bodyPr/>
                    <a:lstStyle/>
                    <a:p>
                      <a:pPr lvl="0" algn="l" defTabSz="914400"/>
                      <a:r>
                        <a:rPr sz="1000">
                          <a:latin typeface="Source Sans Pro"/>
                          <a:ea typeface="Source Sans Pro"/>
                          <a:cs typeface="Source Sans Pro"/>
                          <a:sym typeface="Source Sans Pro"/>
                        </a:rPr>
                        <a:t>is exactly equal?</a:t>
                      </a:r>
                    </a:p>
                  </a:txBody>
                  <a:tcPr marL="0" marR="0" marT="0" marB="0" horzOverflow="overflow">
                    <a:lnL w="12700">
                      <a:solidFill>
                        <a:srgbClr val="DCDEE0"/>
                      </a:solidFill>
                      <a:miter lim="400000"/>
                    </a:lnL>
                    <a:lnR w="12700">
                      <a:solidFill>
                        <a:srgbClr val="DCDEE0"/>
                      </a:solidFill>
                      <a:miter lim="400000"/>
                    </a:lnR>
                    <a:lnT w="12700">
                      <a:solidFill>
                        <a:srgbClr val="DCDEE0"/>
                      </a:solidFill>
                      <a:miter lim="400000"/>
                    </a:lnT>
                    <a:lnB w="12700">
                      <a:solidFill>
                        <a:srgbClr val="DCDEE0"/>
                      </a:solidFill>
                      <a:miter lim="400000"/>
                    </a:lnB>
                  </a:tcPr>
                </a:tc>
                <a:extLst>
                  <a:ext uri="{0D108BD9-81ED-4DB2-BD59-A6C34878D82A}">
                    <a16:rowId xmlns:a16="http://schemas.microsoft.com/office/drawing/2014/main" xmlns="" val="10001"/>
                  </a:ext>
                </a:extLst>
              </a:tr>
              <a:tr h="190500">
                <a:tc>
                  <a:txBody>
                    <a:bodyPr/>
                    <a:lstStyle/>
                    <a:p>
                      <a:pPr lvl="0" algn="l" defTabSz="914400"/>
                      <a:r>
                        <a:rPr sz="1000">
                          <a:latin typeface="Source Sans Pro"/>
                          <a:ea typeface="Source Sans Pro"/>
                          <a:cs typeface="Source Sans Pro"/>
                          <a:sym typeface="Source Sans Pro"/>
                        </a:rPr>
                        <a:t>expect_match()</a:t>
                      </a:r>
                    </a:p>
                  </a:txBody>
                  <a:tcPr marL="0" marR="0" marT="0" marB="0" horzOverflow="overflow">
                    <a:lnL w="12700">
                      <a:solidFill>
                        <a:srgbClr val="DCDEE0"/>
                      </a:solidFill>
                      <a:miter lim="400000"/>
                    </a:lnL>
                    <a:lnR w="12700">
                      <a:solidFill>
                        <a:srgbClr val="DCDEE0"/>
                      </a:solidFill>
                      <a:miter lim="400000"/>
                    </a:lnR>
                    <a:lnT w="12700">
                      <a:solidFill>
                        <a:srgbClr val="DCDEE0"/>
                      </a:solidFill>
                      <a:miter lim="400000"/>
                    </a:lnT>
                    <a:lnB w="12700">
                      <a:solidFill>
                        <a:srgbClr val="DCDEE0"/>
                      </a:solidFill>
                      <a:miter lim="400000"/>
                    </a:lnB>
                  </a:tcPr>
                </a:tc>
                <a:tc>
                  <a:txBody>
                    <a:bodyPr/>
                    <a:lstStyle/>
                    <a:p>
                      <a:pPr lvl="0" algn="l" defTabSz="914400"/>
                      <a:r>
                        <a:rPr sz="1000">
                          <a:latin typeface="Source Sans Pro"/>
                          <a:ea typeface="Source Sans Pro"/>
                          <a:cs typeface="Source Sans Pro"/>
                          <a:sym typeface="Source Sans Pro"/>
                        </a:rPr>
                        <a:t>matches specified string or regular expression?</a:t>
                      </a:r>
                    </a:p>
                  </a:txBody>
                  <a:tcPr marL="0" marR="0" marT="0" marB="0" horzOverflow="overflow">
                    <a:lnL w="12700">
                      <a:solidFill>
                        <a:srgbClr val="DCDEE0"/>
                      </a:solidFill>
                      <a:miter lim="400000"/>
                    </a:lnL>
                    <a:lnR w="12700">
                      <a:solidFill>
                        <a:srgbClr val="DCDEE0"/>
                      </a:solidFill>
                      <a:miter lim="400000"/>
                    </a:lnR>
                    <a:lnT w="12700">
                      <a:solidFill>
                        <a:srgbClr val="DCDEE0"/>
                      </a:solidFill>
                      <a:miter lim="400000"/>
                    </a:lnT>
                    <a:lnB w="12700">
                      <a:solidFill>
                        <a:srgbClr val="DCDEE0"/>
                      </a:solidFill>
                      <a:miter lim="400000"/>
                    </a:lnB>
                  </a:tcPr>
                </a:tc>
                <a:extLst>
                  <a:ext uri="{0D108BD9-81ED-4DB2-BD59-A6C34878D82A}">
                    <a16:rowId xmlns:a16="http://schemas.microsoft.com/office/drawing/2014/main" xmlns="" val="10002"/>
                  </a:ext>
                </a:extLst>
              </a:tr>
              <a:tr h="190500">
                <a:tc>
                  <a:txBody>
                    <a:bodyPr/>
                    <a:lstStyle/>
                    <a:p>
                      <a:pPr lvl="0" algn="l" defTabSz="914400"/>
                      <a:r>
                        <a:rPr sz="1000">
                          <a:latin typeface="Source Sans Pro"/>
                          <a:ea typeface="Source Sans Pro"/>
                          <a:cs typeface="Source Sans Pro"/>
                          <a:sym typeface="Source Sans Pro"/>
                        </a:rPr>
                        <a:t>expect_output()</a:t>
                      </a:r>
                    </a:p>
                  </a:txBody>
                  <a:tcPr marL="0" marR="0" marT="0" marB="0" horzOverflow="overflow">
                    <a:lnL w="12700">
                      <a:solidFill>
                        <a:srgbClr val="DCDEE0"/>
                      </a:solidFill>
                      <a:miter lim="400000"/>
                    </a:lnL>
                    <a:lnR w="12700">
                      <a:solidFill>
                        <a:srgbClr val="DCDEE0"/>
                      </a:solidFill>
                      <a:miter lim="400000"/>
                    </a:lnR>
                    <a:lnT w="12700">
                      <a:solidFill>
                        <a:srgbClr val="DCDEE0"/>
                      </a:solidFill>
                      <a:miter lim="400000"/>
                    </a:lnT>
                    <a:lnB w="12700">
                      <a:solidFill>
                        <a:srgbClr val="DCDEE0"/>
                      </a:solidFill>
                      <a:miter lim="400000"/>
                    </a:lnB>
                  </a:tcPr>
                </a:tc>
                <a:tc>
                  <a:txBody>
                    <a:bodyPr/>
                    <a:lstStyle/>
                    <a:p>
                      <a:pPr lvl="0" algn="l" defTabSz="914400"/>
                      <a:r>
                        <a:rPr sz="1000">
                          <a:latin typeface="Source Sans Pro"/>
                          <a:ea typeface="Source Sans Pro"/>
                          <a:cs typeface="Source Sans Pro"/>
                          <a:sym typeface="Source Sans Pro"/>
                        </a:rPr>
                        <a:t>prints specified output?</a:t>
                      </a:r>
                    </a:p>
                  </a:txBody>
                  <a:tcPr marL="0" marR="0" marT="0" marB="0" horzOverflow="overflow">
                    <a:lnL w="12700">
                      <a:solidFill>
                        <a:srgbClr val="DCDEE0"/>
                      </a:solidFill>
                      <a:miter lim="400000"/>
                    </a:lnL>
                    <a:lnR w="12700">
                      <a:solidFill>
                        <a:srgbClr val="DCDEE0"/>
                      </a:solidFill>
                      <a:miter lim="400000"/>
                    </a:lnR>
                    <a:lnT w="12700">
                      <a:solidFill>
                        <a:srgbClr val="DCDEE0"/>
                      </a:solidFill>
                      <a:miter lim="400000"/>
                    </a:lnT>
                    <a:lnB w="12700">
                      <a:solidFill>
                        <a:srgbClr val="DCDEE0"/>
                      </a:solidFill>
                      <a:miter lim="400000"/>
                    </a:lnB>
                  </a:tcPr>
                </a:tc>
                <a:extLst>
                  <a:ext uri="{0D108BD9-81ED-4DB2-BD59-A6C34878D82A}">
                    <a16:rowId xmlns:a16="http://schemas.microsoft.com/office/drawing/2014/main" xmlns="" val="10003"/>
                  </a:ext>
                </a:extLst>
              </a:tr>
            </a:tbl>
          </a:graphicData>
        </a:graphic>
      </p:graphicFrame>
      <p:grpSp>
        <p:nvGrpSpPr>
          <p:cNvPr id="275" name="Group 275"/>
          <p:cNvGrpSpPr/>
          <p:nvPr/>
        </p:nvGrpSpPr>
        <p:grpSpPr>
          <a:xfrm>
            <a:off x="10592068" y="1948056"/>
            <a:ext cx="837369" cy="2766039"/>
            <a:chOff x="0" y="0"/>
            <a:chExt cx="837367" cy="2766038"/>
          </a:xfrm>
        </p:grpSpPr>
        <p:sp>
          <p:nvSpPr>
            <p:cNvPr id="268" name="Shape 268"/>
            <p:cNvSpPr/>
            <p:nvPr/>
          </p:nvSpPr>
          <p:spPr>
            <a:xfrm>
              <a:off x="0" y="0"/>
              <a:ext cx="837368" cy="376820"/>
            </a:xfrm>
            <a:prstGeom prst="rect">
              <a:avLst/>
            </a:prstGeom>
            <a:solidFill>
              <a:srgbClr val="53585F"/>
            </a:solidFill>
            <a:ln w="12700" cap="flat">
              <a:noFill/>
              <a:miter lim="400000"/>
            </a:ln>
            <a:effectLst/>
          </p:spPr>
          <p:txBody>
            <a:bodyPr wrap="square" lIns="0" tIns="0" rIns="0" bIns="0" numCol="1" anchor="ctr">
              <a:noAutofit/>
            </a:bodyPr>
            <a:lstStyle/>
            <a:p>
              <a:pPr lvl="0">
                <a:defRPr sz="1900">
                  <a:solidFill>
                    <a:srgbClr val="FFFFFF"/>
                  </a:solidFill>
                  <a:latin typeface="Source Sans Pro Semibold"/>
                  <a:ea typeface="Source Sans Pro Semibold"/>
                  <a:cs typeface="Source Sans Pro Semibold"/>
                  <a:sym typeface="Source Sans Pro Semibold"/>
                </a:defRPr>
              </a:pPr>
              <a:endParaRPr/>
            </a:p>
          </p:txBody>
        </p:sp>
        <p:sp>
          <p:nvSpPr>
            <p:cNvPr id="269" name="Shape 269"/>
            <p:cNvSpPr/>
            <p:nvPr/>
          </p:nvSpPr>
          <p:spPr>
            <a:xfrm>
              <a:off x="0" y="398203"/>
              <a:ext cx="837368" cy="376820"/>
            </a:xfrm>
            <a:prstGeom prst="rect">
              <a:avLst/>
            </a:prstGeom>
            <a:solidFill>
              <a:srgbClr val="773F9B"/>
            </a:solidFill>
            <a:ln w="12700" cap="flat">
              <a:noFill/>
              <a:miter lim="400000"/>
            </a:ln>
            <a:effectLst/>
          </p:spPr>
          <p:txBody>
            <a:bodyPr wrap="square" lIns="0" tIns="0" rIns="0" bIns="0" numCol="1" anchor="ctr">
              <a:noAutofit/>
            </a:bodyPr>
            <a:lstStyle/>
            <a:p>
              <a:pPr lvl="0">
                <a:defRPr sz="1900">
                  <a:solidFill>
                    <a:srgbClr val="FFFFFF"/>
                  </a:solidFill>
                  <a:latin typeface="Source Sans Pro Semibold"/>
                  <a:ea typeface="Source Sans Pro Semibold"/>
                  <a:cs typeface="Source Sans Pro Semibold"/>
                  <a:sym typeface="Source Sans Pro Semibold"/>
                </a:defRPr>
              </a:pPr>
              <a:endParaRPr/>
            </a:p>
          </p:txBody>
        </p:sp>
        <p:sp>
          <p:nvSpPr>
            <p:cNvPr id="270" name="Shape 270"/>
            <p:cNvSpPr/>
            <p:nvPr/>
          </p:nvSpPr>
          <p:spPr>
            <a:xfrm>
              <a:off x="0" y="796406"/>
              <a:ext cx="837368" cy="376820"/>
            </a:xfrm>
            <a:prstGeom prst="rect">
              <a:avLst/>
            </a:prstGeom>
            <a:solidFill>
              <a:srgbClr val="0365C0"/>
            </a:solidFill>
            <a:ln w="12700" cap="flat">
              <a:noFill/>
              <a:miter lim="400000"/>
            </a:ln>
            <a:effectLst/>
          </p:spPr>
          <p:txBody>
            <a:bodyPr wrap="square" lIns="0" tIns="0" rIns="0" bIns="0" numCol="1" anchor="ctr">
              <a:noAutofit/>
            </a:bodyPr>
            <a:lstStyle/>
            <a:p>
              <a:pPr lvl="0">
                <a:defRPr sz="1900">
                  <a:solidFill>
                    <a:srgbClr val="FFFFFF"/>
                  </a:solidFill>
                  <a:latin typeface="Source Sans Pro Semibold"/>
                  <a:ea typeface="Source Sans Pro Semibold"/>
                  <a:cs typeface="Source Sans Pro Semibold"/>
                  <a:sym typeface="Source Sans Pro Semibold"/>
                </a:defRPr>
              </a:pPr>
              <a:endParaRPr/>
            </a:p>
          </p:txBody>
        </p:sp>
        <p:sp>
          <p:nvSpPr>
            <p:cNvPr id="271" name="Shape 271"/>
            <p:cNvSpPr/>
            <p:nvPr/>
          </p:nvSpPr>
          <p:spPr>
            <a:xfrm>
              <a:off x="0" y="1194609"/>
              <a:ext cx="837368" cy="376821"/>
            </a:xfrm>
            <a:prstGeom prst="rect">
              <a:avLst/>
            </a:prstGeom>
            <a:solidFill>
              <a:srgbClr val="70BF41"/>
            </a:solidFill>
            <a:ln w="12700" cap="flat">
              <a:noFill/>
              <a:miter lim="400000"/>
            </a:ln>
            <a:effectLst/>
          </p:spPr>
          <p:txBody>
            <a:bodyPr wrap="square" lIns="0" tIns="0" rIns="0" bIns="0" numCol="1" anchor="ctr">
              <a:noAutofit/>
            </a:bodyPr>
            <a:lstStyle/>
            <a:p>
              <a:pPr lvl="0">
                <a:defRPr sz="1900">
                  <a:solidFill>
                    <a:srgbClr val="FFFFFF"/>
                  </a:solidFill>
                  <a:latin typeface="Source Sans Pro Semibold"/>
                  <a:ea typeface="Source Sans Pro Semibold"/>
                  <a:cs typeface="Source Sans Pro Semibold"/>
                  <a:sym typeface="Source Sans Pro Semibold"/>
                </a:defRPr>
              </a:pPr>
              <a:endParaRPr/>
            </a:p>
          </p:txBody>
        </p:sp>
        <p:sp>
          <p:nvSpPr>
            <p:cNvPr id="272" name="Shape 272"/>
            <p:cNvSpPr/>
            <p:nvPr/>
          </p:nvSpPr>
          <p:spPr>
            <a:xfrm>
              <a:off x="0" y="1592812"/>
              <a:ext cx="837368" cy="376821"/>
            </a:xfrm>
            <a:prstGeom prst="rect">
              <a:avLst/>
            </a:prstGeom>
            <a:solidFill>
              <a:srgbClr val="FFFC41"/>
            </a:solidFill>
            <a:ln w="12700" cap="flat">
              <a:noFill/>
              <a:miter lim="400000"/>
            </a:ln>
            <a:effectLst/>
          </p:spPr>
          <p:txBody>
            <a:bodyPr wrap="square" lIns="0" tIns="0" rIns="0" bIns="0" numCol="1" anchor="ctr">
              <a:noAutofit/>
            </a:bodyPr>
            <a:lstStyle/>
            <a:p>
              <a:pPr lvl="0">
                <a:defRPr sz="1900">
                  <a:solidFill>
                    <a:srgbClr val="FFFFFF"/>
                  </a:solidFill>
                  <a:latin typeface="Source Sans Pro Semibold"/>
                  <a:ea typeface="Source Sans Pro Semibold"/>
                  <a:cs typeface="Source Sans Pro Semibold"/>
                  <a:sym typeface="Source Sans Pro Semibold"/>
                </a:defRPr>
              </a:pPr>
              <a:endParaRPr/>
            </a:p>
          </p:txBody>
        </p:sp>
        <p:sp>
          <p:nvSpPr>
            <p:cNvPr id="273" name="Shape 273"/>
            <p:cNvSpPr/>
            <p:nvPr/>
          </p:nvSpPr>
          <p:spPr>
            <a:xfrm>
              <a:off x="0" y="1991015"/>
              <a:ext cx="837368" cy="376821"/>
            </a:xfrm>
            <a:prstGeom prst="rect">
              <a:avLst/>
            </a:prstGeom>
            <a:solidFill>
              <a:srgbClr val="FFA941"/>
            </a:solidFill>
            <a:ln w="12700" cap="flat">
              <a:noFill/>
              <a:miter lim="400000"/>
            </a:ln>
            <a:effectLst/>
          </p:spPr>
          <p:txBody>
            <a:bodyPr wrap="square" lIns="0" tIns="0" rIns="0" bIns="0" numCol="1" anchor="ctr">
              <a:noAutofit/>
            </a:bodyPr>
            <a:lstStyle/>
            <a:p>
              <a:pPr lvl="0">
                <a:defRPr sz="1900">
                  <a:solidFill>
                    <a:srgbClr val="FFFFFF"/>
                  </a:solidFill>
                  <a:latin typeface="Source Sans Pro Semibold"/>
                  <a:ea typeface="Source Sans Pro Semibold"/>
                  <a:cs typeface="Source Sans Pro Semibold"/>
                  <a:sym typeface="Source Sans Pro Semibold"/>
                </a:defRPr>
              </a:pPr>
              <a:endParaRPr/>
            </a:p>
          </p:txBody>
        </p:sp>
        <p:sp>
          <p:nvSpPr>
            <p:cNvPr id="274" name="Shape 274"/>
            <p:cNvSpPr/>
            <p:nvPr/>
          </p:nvSpPr>
          <p:spPr>
            <a:xfrm>
              <a:off x="0" y="2389218"/>
              <a:ext cx="837368" cy="376821"/>
            </a:xfrm>
            <a:prstGeom prst="rect">
              <a:avLst/>
            </a:prstGeom>
            <a:solidFill>
              <a:srgbClr val="FF4C00"/>
            </a:solidFill>
            <a:ln w="12700" cap="flat">
              <a:noFill/>
              <a:miter lim="400000"/>
            </a:ln>
            <a:effectLst/>
          </p:spPr>
          <p:txBody>
            <a:bodyPr wrap="square" lIns="0" tIns="0" rIns="0" bIns="0" numCol="1" anchor="ctr">
              <a:noAutofit/>
            </a:bodyPr>
            <a:lstStyle/>
            <a:p>
              <a:pPr lvl="0">
                <a:defRPr sz="1900">
                  <a:solidFill>
                    <a:srgbClr val="FFFFFF"/>
                  </a:solidFill>
                  <a:latin typeface="Source Sans Pro Semibold"/>
                  <a:ea typeface="Source Sans Pro Semibold"/>
                  <a:cs typeface="Source Sans Pro Semibold"/>
                  <a:sym typeface="Source Sans Pro Semibold"/>
                </a:defRPr>
              </a:pPr>
              <a:endParaRPr/>
            </a:p>
          </p:txBody>
        </p:sp>
      </p:grpSp>
      <p:sp>
        <p:nvSpPr>
          <p:cNvPr id="276" name="Shape 276"/>
          <p:cNvSpPr/>
          <p:nvPr/>
        </p:nvSpPr>
        <p:spPr>
          <a:xfrm>
            <a:off x="10473931" y="6421993"/>
            <a:ext cx="3135956" cy="2376091"/>
          </a:xfrm>
          <a:prstGeom prst="rect">
            <a:avLst/>
          </a:prstGeom>
          <a:ln w="12700">
            <a:miter lim="400000"/>
          </a:ln>
          <a:extLst>
            <a:ext uri="{C572A759-6A51-4108-AA02-DFA0A04FC94B}">
              <ma14:wrappingTextBoxFlag xmlns:ma14="http://schemas.microsoft.com/office/mac/drawingml/2011/main" xmlns="" val="1"/>
            </a:ext>
          </a:extLst>
        </p:spPr>
        <p:txBody>
          <a:bodyPr lIns="54570" tIns="54570" rIns="54570" bIns="54570" anchor="ctr">
            <a:spAutoFit/>
          </a:bodyPr>
          <a:lstStyle/>
          <a:p>
            <a:pPr marL="114300" lvl="0" indent="-114300" algn="l">
              <a:lnSpc>
                <a:spcPct val="90000"/>
              </a:lnSpc>
              <a:spcBef>
                <a:spcPts val="500"/>
              </a:spcBef>
              <a:buSzPct val="100000"/>
              <a:buChar char="•"/>
              <a:defRPr sz="1800"/>
            </a:pPr>
            <a:r>
              <a:rPr sz="1200">
                <a:latin typeface="Source Sans Pro Semibold"/>
                <a:ea typeface="Source Sans Pro Semibold"/>
                <a:cs typeface="Source Sans Pro Semibold"/>
                <a:sym typeface="Source Sans Pro Semibold"/>
              </a:rPr>
              <a:t>Select multiple elements</a:t>
            </a:r>
            <a:r>
              <a:rPr sz="1200">
                <a:latin typeface="Source Sans Pro Light"/>
                <a:ea typeface="Source Sans Pro Light"/>
                <a:cs typeface="Source Sans Pro Light"/>
                <a:sym typeface="Source Sans Pro Light"/>
              </a:rPr>
              <a:t> by holding down shift and then selecting each. Click on a selected element before letting go of shift to unselect it.</a:t>
            </a:r>
          </a:p>
          <a:p>
            <a:pPr marL="114300" lvl="0" indent="-114300" algn="l">
              <a:lnSpc>
                <a:spcPct val="90000"/>
              </a:lnSpc>
              <a:spcBef>
                <a:spcPts val="500"/>
              </a:spcBef>
              <a:buSzPct val="100000"/>
              <a:buChar char="•"/>
              <a:defRPr sz="1800"/>
            </a:pPr>
            <a:r>
              <a:rPr sz="1200">
                <a:latin typeface="Source Sans Pro Light"/>
                <a:ea typeface="Source Sans Pro Light"/>
                <a:cs typeface="Source Sans Pro Light"/>
                <a:sym typeface="Source Sans Pro Light"/>
              </a:rPr>
              <a:t>To </a:t>
            </a:r>
            <a:r>
              <a:rPr sz="1200">
                <a:latin typeface="Source Sans Pro Semibold"/>
                <a:ea typeface="Source Sans Pro Semibold"/>
                <a:cs typeface="Source Sans Pro Semibold"/>
                <a:sym typeface="Source Sans Pro Semibold"/>
              </a:rPr>
              <a:t>group elements together.</a:t>
            </a:r>
            <a:r>
              <a:rPr sz="1200">
                <a:latin typeface="Source Sans Pro Light"/>
                <a:ea typeface="Source Sans Pro Light"/>
                <a:cs typeface="Source Sans Pro Light"/>
                <a:sym typeface="Source Sans Pro Light"/>
              </a:rPr>
              <a:t> Select them all , then click Arrange &gt; Group</a:t>
            </a:r>
          </a:p>
          <a:p>
            <a:pPr marL="114300" lvl="0" indent="-114300" algn="l">
              <a:lnSpc>
                <a:spcPct val="90000"/>
              </a:lnSpc>
              <a:spcBef>
                <a:spcPts val="500"/>
              </a:spcBef>
              <a:buSzPct val="100000"/>
              <a:buChar char="•"/>
              <a:defRPr sz="1800"/>
            </a:pPr>
            <a:r>
              <a:rPr sz="1200">
                <a:latin typeface="Source Sans Pro Light"/>
                <a:ea typeface="Source Sans Pro Light"/>
                <a:cs typeface="Source Sans Pro Light"/>
                <a:sym typeface="Source Sans Pro Light"/>
              </a:rPr>
              <a:t>To </a:t>
            </a:r>
            <a:r>
              <a:rPr sz="1200">
                <a:latin typeface="Source Sans Pro Semibold"/>
                <a:ea typeface="Source Sans Pro Semibold"/>
                <a:cs typeface="Source Sans Pro Semibold"/>
                <a:sym typeface="Source Sans Pro Semibold"/>
              </a:rPr>
              <a:t>evenly space multiple objects</a:t>
            </a:r>
            <a:r>
              <a:rPr sz="1200">
                <a:latin typeface="Source Sans Pro Light"/>
                <a:ea typeface="Source Sans Pro Light"/>
                <a:cs typeface="Source Sans Pro Light"/>
                <a:sym typeface="Source Sans Pro Light"/>
              </a:rPr>
              <a:t>, select them all then Right Click &gt; Align objects or Right Click &gt; Distribute objects</a:t>
            </a:r>
          </a:p>
          <a:p>
            <a:pPr marL="114300" lvl="0" indent="-114300" algn="l">
              <a:lnSpc>
                <a:spcPct val="90000"/>
              </a:lnSpc>
              <a:spcBef>
                <a:spcPts val="300"/>
              </a:spcBef>
              <a:buSzPct val="100000"/>
              <a:buChar char="•"/>
              <a:defRPr sz="1800"/>
            </a:pPr>
            <a:r>
              <a:rPr sz="1200">
                <a:latin typeface="Source Sans Pro Light"/>
                <a:ea typeface="Source Sans Pro Light"/>
                <a:cs typeface="Source Sans Pro Light"/>
                <a:sym typeface="Source Sans Pro Light"/>
              </a:rPr>
              <a:t>Click on a table, then visit Format &gt;Table &gt; Row and Column Size to make </a:t>
            </a:r>
            <a:r>
              <a:rPr sz="1200">
                <a:latin typeface="Source Sans Pro Semibold"/>
                <a:ea typeface="Source Sans Pro Semibold"/>
                <a:cs typeface="Source Sans Pro Semibold"/>
                <a:sym typeface="Source Sans Pro Semibold"/>
              </a:rPr>
              <a:t>even width rows/columns</a:t>
            </a:r>
            <a:r>
              <a:rPr sz="1200">
                <a:latin typeface="Source Sans Pro Light"/>
                <a:ea typeface="Source Sans Pro Light"/>
                <a:cs typeface="Source Sans Pro Light"/>
                <a:sym typeface="Source Sans Pro Light"/>
              </a:rPr>
              <a:t>.</a:t>
            </a:r>
          </a:p>
        </p:txBody>
      </p:sp>
      <p:grpSp>
        <p:nvGrpSpPr>
          <p:cNvPr id="284" name="Group 284"/>
          <p:cNvGrpSpPr/>
          <p:nvPr/>
        </p:nvGrpSpPr>
        <p:grpSpPr>
          <a:xfrm>
            <a:off x="10592068" y="1953211"/>
            <a:ext cx="837369" cy="2766039"/>
            <a:chOff x="0" y="0"/>
            <a:chExt cx="837367" cy="2766038"/>
          </a:xfrm>
        </p:grpSpPr>
        <p:sp>
          <p:nvSpPr>
            <p:cNvPr id="277" name="Shape 277"/>
            <p:cNvSpPr/>
            <p:nvPr/>
          </p:nvSpPr>
          <p:spPr>
            <a:xfrm>
              <a:off x="0" y="0"/>
              <a:ext cx="837368" cy="376820"/>
            </a:xfrm>
            <a:prstGeom prst="rect">
              <a:avLst/>
            </a:prstGeom>
            <a:solidFill>
              <a:srgbClr val="53585F"/>
            </a:solidFill>
            <a:ln w="12700" cap="flat">
              <a:noFill/>
              <a:miter lim="400000"/>
            </a:ln>
            <a:effectLst/>
          </p:spPr>
          <p:txBody>
            <a:bodyPr wrap="square" lIns="0" tIns="0" rIns="0" bIns="0" numCol="1" anchor="ctr">
              <a:noAutofit/>
            </a:bodyPr>
            <a:lstStyle/>
            <a:p>
              <a:pPr lvl="0">
                <a:defRPr sz="1900">
                  <a:solidFill>
                    <a:srgbClr val="FFFFFF"/>
                  </a:solidFill>
                  <a:latin typeface="Source Sans Pro Semibold"/>
                  <a:ea typeface="Source Sans Pro Semibold"/>
                  <a:cs typeface="Source Sans Pro Semibold"/>
                  <a:sym typeface="Source Sans Pro Semibold"/>
                </a:defRPr>
              </a:pPr>
              <a:endParaRPr/>
            </a:p>
          </p:txBody>
        </p:sp>
        <p:sp>
          <p:nvSpPr>
            <p:cNvPr id="278" name="Shape 278"/>
            <p:cNvSpPr/>
            <p:nvPr/>
          </p:nvSpPr>
          <p:spPr>
            <a:xfrm>
              <a:off x="0" y="398203"/>
              <a:ext cx="837368" cy="376820"/>
            </a:xfrm>
            <a:prstGeom prst="rect">
              <a:avLst/>
            </a:prstGeom>
            <a:solidFill>
              <a:srgbClr val="797BAA"/>
            </a:solidFill>
            <a:ln w="12700" cap="flat">
              <a:noFill/>
              <a:miter lim="400000"/>
            </a:ln>
            <a:effectLst/>
          </p:spPr>
          <p:txBody>
            <a:bodyPr wrap="square" lIns="0" tIns="0" rIns="0" bIns="0" numCol="1" anchor="ctr">
              <a:noAutofit/>
            </a:bodyPr>
            <a:lstStyle/>
            <a:p>
              <a:pPr lvl="0">
                <a:defRPr sz="1900">
                  <a:solidFill>
                    <a:srgbClr val="FFFFFF"/>
                  </a:solidFill>
                  <a:latin typeface="Source Sans Pro Semibold"/>
                  <a:ea typeface="Source Sans Pro Semibold"/>
                  <a:cs typeface="Source Sans Pro Semibold"/>
                  <a:sym typeface="Source Sans Pro Semibold"/>
                </a:defRPr>
              </a:pPr>
              <a:endParaRPr/>
            </a:p>
          </p:txBody>
        </p:sp>
        <p:sp>
          <p:nvSpPr>
            <p:cNvPr id="279" name="Shape 279"/>
            <p:cNvSpPr/>
            <p:nvPr/>
          </p:nvSpPr>
          <p:spPr>
            <a:xfrm>
              <a:off x="0" y="796406"/>
              <a:ext cx="837368" cy="376820"/>
            </a:xfrm>
            <a:prstGeom prst="rect">
              <a:avLst/>
            </a:prstGeom>
            <a:solidFill>
              <a:srgbClr val="407AAA"/>
            </a:solidFill>
            <a:ln w="12700" cap="flat">
              <a:noFill/>
              <a:miter lim="400000"/>
            </a:ln>
            <a:effectLst/>
          </p:spPr>
          <p:txBody>
            <a:bodyPr wrap="square" lIns="0" tIns="0" rIns="0" bIns="0" numCol="1" anchor="ctr">
              <a:noAutofit/>
            </a:bodyPr>
            <a:lstStyle/>
            <a:p>
              <a:pPr lvl="0">
                <a:defRPr sz="1900">
                  <a:solidFill>
                    <a:srgbClr val="FFFFFF"/>
                  </a:solidFill>
                  <a:latin typeface="Source Sans Pro Semibold"/>
                  <a:ea typeface="Source Sans Pro Semibold"/>
                  <a:cs typeface="Source Sans Pro Semibold"/>
                  <a:sym typeface="Source Sans Pro Semibold"/>
                </a:defRPr>
              </a:pPr>
              <a:endParaRPr/>
            </a:p>
          </p:txBody>
        </p:sp>
        <p:sp>
          <p:nvSpPr>
            <p:cNvPr id="280" name="Shape 280"/>
            <p:cNvSpPr/>
            <p:nvPr/>
          </p:nvSpPr>
          <p:spPr>
            <a:xfrm>
              <a:off x="0" y="1194609"/>
              <a:ext cx="837368" cy="376821"/>
            </a:xfrm>
            <a:prstGeom prst="rect">
              <a:avLst/>
            </a:prstGeom>
            <a:solidFill>
              <a:srgbClr val="78A779"/>
            </a:solidFill>
            <a:ln w="12700" cap="flat">
              <a:noFill/>
              <a:miter lim="400000"/>
            </a:ln>
            <a:effectLst/>
          </p:spPr>
          <p:txBody>
            <a:bodyPr wrap="square" lIns="0" tIns="0" rIns="0" bIns="0" numCol="1" anchor="ctr">
              <a:noAutofit/>
            </a:bodyPr>
            <a:lstStyle/>
            <a:p>
              <a:pPr lvl="0">
                <a:defRPr sz="1900">
                  <a:solidFill>
                    <a:srgbClr val="FFFFFF"/>
                  </a:solidFill>
                  <a:latin typeface="Source Sans Pro Semibold"/>
                  <a:ea typeface="Source Sans Pro Semibold"/>
                  <a:cs typeface="Source Sans Pro Semibold"/>
                  <a:sym typeface="Source Sans Pro Semibold"/>
                </a:defRPr>
              </a:pPr>
              <a:endParaRPr/>
            </a:p>
          </p:txBody>
        </p:sp>
        <p:sp>
          <p:nvSpPr>
            <p:cNvPr id="281" name="Shape 281"/>
            <p:cNvSpPr/>
            <p:nvPr/>
          </p:nvSpPr>
          <p:spPr>
            <a:xfrm>
              <a:off x="0" y="1592812"/>
              <a:ext cx="837368" cy="376821"/>
            </a:xfrm>
            <a:prstGeom prst="rect">
              <a:avLst/>
            </a:prstGeom>
            <a:solidFill>
              <a:srgbClr val="FFFC79"/>
            </a:solidFill>
            <a:ln w="12700" cap="flat">
              <a:noFill/>
              <a:miter lim="400000"/>
            </a:ln>
            <a:effectLst/>
          </p:spPr>
          <p:txBody>
            <a:bodyPr wrap="square" lIns="0" tIns="0" rIns="0" bIns="0" numCol="1" anchor="ctr">
              <a:noAutofit/>
            </a:bodyPr>
            <a:lstStyle/>
            <a:p>
              <a:pPr lvl="0">
                <a:defRPr sz="1900">
                  <a:solidFill>
                    <a:srgbClr val="FFFFFF"/>
                  </a:solidFill>
                  <a:latin typeface="Source Sans Pro Semibold"/>
                  <a:ea typeface="Source Sans Pro Semibold"/>
                  <a:cs typeface="Source Sans Pro Semibold"/>
                  <a:sym typeface="Source Sans Pro Semibold"/>
                </a:defRPr>
              </a:pPr>
              <a:endParaRPr/>
            </a:p>
          </p:txBody>
        </p:sp>
        <p:sp>
          <p:nvSpPr>
            <p:cNvPr id="282" name="Shape 282"/>
            <p:cNvSpPr/>
            <p:nvPr/>
          </p:nvSpPr>
          <p:spPr>
            <a:xfrm>
              <a:off x="0" y="1991015"/>
              <a:ext cx="837368" cy="376821"/>
            </a:xfrm>
            <a:prstGeom prst="rect">
              <a:avLst/>
            </a:prstGeom>
            <a:solidFill>
              <a:srgbClr val="FFD479"/>
            </a:solidFill>
            <a:ln w="12700" cap="flat">
              <a:noFill/>
              <a:miter lim="400000"/>
            </a:ln>
            <a:effectLst/>
          </p:spPr>
          <p:txBody>
            <a:bodyPr wrap="square" lIns="0" tIns="0" rIns="0" bIns="0" numCol="1" anchor="ctr">
              <a:noAutofit/>
            </a:bodyPr>
            <a:lstStyle/>
            <a:p>
              <a:pPr lvl="0">
                <a:defRPr sz="1900">
                  <a:solidFill>
                    <a:srgbClr val="FFFFFF"/>
                  </a:solidFill>
                  <a:latin typeface="Source Sans Pro Semibold"/>
                  <a:ea typeface="Source Sans Pro Semibold"/>
                  <a:cs typeface="Source Sans Pro Semibold"/>
                  <a:sym typeface="Source Sans Pro Semibold"/>
                </a:defRPr>
              </a:pPr>
              <a:endParaRPr/>
            </a:p>
          </p:txBody>
        </p:sp>
        <p:sp>
          <p:nvSpPr>
            <p:cNvPr id="283" name="Shape 283"/>
            <p:cNvSpPr/>
            <p:nvPr/>
          </p:nvSpPr>
          <p:spPr>
            <a:xfrm>
              <a:off x="0" y="2389218"/>
              <a:ext cx="837368" cy="376821"/>
            </a:xfrm>
            <a:prstGeom prst="rect">
              <a:avLst/>
            </a:prstGeom>
            <a:solidFill>
              <a:srgbClr val="FF7E79"/>
            </a:solidFill>
            <a:ln w="12700" cap="flat">
              <a:noFill/>
              <a:miter lim="400000"/>
            </a:ln>
            <a:effectLst/>
          </p:spPr>
          <p:txBody>
            <a:bodyPr wrap="square" lIns="0" tIns="0" rIns="0" bIns="0" numCol="1" anchor="ctr">
              <a:noAutofit/>
            </a:bodyPr>
            <a:lstStyle/>
            <a:p>
              <a:pPr lvl="0">
                <a:defRPr sz="1900">
                  <a:solidFill>
                    <a:srgbClr val="FFFFFF"/>
                  </a:solidFill>
                  <a:latin typeface="Source Sans Pro Semibold"/>
                  <a:ea typeface="Source Sans Pro Semibold"/>
                  <a:cs typeface="Source Sans Pro Semibold"/>
                  <a:sym typeface="Source Sans Pro Semibold"/>
                </a:defRPr>
              </a:pPr>
              <a:endParaRPr/>
            </a:p>
          </p:txBody>
        </p:sp>
      </p:grpSp>
      <p:sp>
        <p:nvSpPr>
          <p:cNvPr id="285" name="Shape 285"/>
          <p:cNvSpPr/>
          <p:nvPr/>
        </p:nvSpPr>
        <p:spPr>
          <a:xfrm>
            <a:off x="10513211" y="1108791"/>
            <a:ext cx="3135956" cy="813991"/>
          </a:xfrm>
          <a:prstGeom prst="rect">
            <a:avLst/>
          </a:prstGeom>
          <a:ln w="12700">
            <a:miter lim="400000"/>
          </a:ln>
          <a:extLst>
            <a:ext uri="{C572A759-6A51-4108-AA02-DFA0A04FC94B}">
              <ma14:wrappingTextBoxFlag xmlns:ma14="http://schemas.microsoft.com/office/mac/drawingml/2011/main" xmlns="" val="1"/>
            </a:ext>
          </a:extLst>
        </p:spPr>
        <p:txBody>
          <a:bodyPr lIns="54570" tIns="54570" rIns="54570" bIns="54570" anchor="ctr">
            <a:spAutoFit/>
          </a:bodyPr>
          <a:lstStyle/>
          <a:p>
            <a:pPr lvl="0" algn="l">
              <a:lnSpc>
                <a:spcPct val="90000"/>
              </a:lnSpc>
              <a:spcBef>
                <a:spcPts val="300"/>
              </a:spcBef>
              <a:buClr>
                <a:srgbClr val="F39019"/>
              </a:buClr>
              <a:defRPr sz="1800"/>
            </a:pPr>
            <a:r>
              <a:rPr sz="1200">
                <a:latin typeface="Source Sans Pro Light"/>
                <a:ea typeface="Source Sans Pro Light"/>
                <a:cs typeface="Source Sans Pro Light"/>
                <a:sym typeface="Source Sans Pro Light"/>
              </a:rPr>
              <a:t>Please use the following </a:t>
            </a:r>
            <a:r>
              <a:rPr sz="1200">
                <a:latin typeface="Source Sans Pro Semibold"/>
                <a:ea typeface="Source Sans Pro Semibold"/>
                <a:cs typeface="Source Sans Pro Semibold"/>
                <a:sym typeface="Source Sans Pro Semibold"/>
              </a:rPr>
              <a:t>color scheme </a:t>
            </a:r>
            <a:r>
              <a:rPr sz="1200">
                <a:latin typeface="Source Sans Pro Light"/>
                <a:ea typeface="Source Sans Pro Light"/>
                <a:cs typeface="Source Sans Pro Light"/>
                <a:sym typeface="Source Sans Pro Light"/>
              </a:rPr>
              <a:t>when designing new cheatsheets to be distributed through </a:t>
            </a:r>
            <a:r>
              <a:rPr sz="1200" u="sng">
                <a:latin typeface="Source Sans Pro Light"/>
                <a:ea typeface="Source Sans Pro Light"/>
                <a:cs typeface="Source Sans Pro Light"/>
                <a:sym typeface="Source Sans Pro Light"/>
                <a:hlinkClick r:id="rId9"/>
              </a:rPr>
              <a:t>http://www.rstudio.com/resources/cheatsheets/</a:t>
            </a:r>
          </a:p>
        </p:txBody>
      </p:sp>
      <p:grpSp>
        <p:nvGrpSpPr>
          <p:cNvPr id="291" name="Group 291"/>
          <p:cNvGrpSpPr/>
          <p:nvPr/>
        </p:nvGrpSpPr>
        <p:grpSpPr>
          <a:xfrm>
            <a:off x="11510023" y="1959561"/>
            <a:ext cx="2088966" cy="2218355"/>
            <a:chOff x="0" y="-6350"/>
            <a:chExt cx="2088964" cy="2218353"/>
          </a:xfrm>
        </p:grpSpPr>
        <p:sp>
          <p:nvSpPr>
            <p:cNvPr id="286" name="Shape 286"/>
            <p:cNvSpPr/>
            <p:nvPr/>
          </p:nvSpPr>
          <p:spPr>
            <a:xfrm>
              <a:off x="0" y="-6351"/>
              <a:ext cx="2088965" cy="29964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4570" tIns="54570" rIns="54570" bIns="54570" numCol="1" anchor="ctr">
              <a:spAutoFit/>
            </a:bodyPr>
            <a:lstStyle/>
            <a:p>
              <a:pPr lvl="0" algn="l">
                <a:lnSpc>
                  <a:spcPct val="90000"/>
                </a:lnSpc>
                <a:spcBef>
                  <a:spcPts val="300"/>
                </a:spcBef>
                <a:buClr>
                  <a:srgbClr val="F39019"/>
                </a:buClr>
                <a:defRPr sz="1800"/>
              </a:pPr>
              <a:r>
                <a:rPr sz="1200">
                  <a:latin typeface="Source Sans Pro Semibold"/>
                  <a:ea typeface="Source Sans Pro Semibold"/>
                  <a:cs typeface="Source Sans Pro Semibold"/>
                  <a:sym typeface="Source Sans Pro Semibold"/>
                </a:rPr>
                <a:t>Greys</a:t>
              </a:r>
              <a:r>
                <a:rPr sz="1200">
                  <a:latin typeface="Source Sans Pro Light"/>
                  <a:ea typeface="Source Sans Pro Light"/>
                  <a:cs typeface="Source Sans Pro Light"/>
                  <a:sym typeface="Source Sans Pro Light"/>
                </a:rPr>
                <a:t> - Programming topics</a:t>
              </a:r>
            </a:p>
          </p:txBody>
        </p:sp>
        <p:sp>
          <p:nvSpPr>
            <p:cNvPr id="287" name="Shape 287"/>
            <p:cNvSpPr/>
            <p:nvPr/>
          </p:nvSpPr>
          <p:spPr>
            <a:xfrm>
              <a:off x="0" y="318047"/>
              <a:ext cx="2088965" cy="47109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4570" tIns="54570" rIns="54570" bIns="54570" numCol="1" anchor="ctr">
              <a:spAutoFit/>
            </a:bodyPr>
            <a:lstStyle/>
            <a:p>
              <a:pPr lvl="0" algn="l">
                <a:lnSpc>
                  <a:spcPct val="90000"/>
                </a:lnSpc>
                <a:buClr>
                  <a:srgbClr val="F39019"/>
                </a:buClr>
                <a:defRPr sz="1800"/>
              </a:pPr>
              <a:r>
                <a:rPr sz="1200">
                  <a:latin typeface="Source Sans Pro Semibold"/>
                  <a:ea typeface="Source Sans Pro Semibold"/>
                  <a:cs typeface="Source Sans Pro Semibold"/>
                  <a:sym typeface="Source Sans Pro Semibold"/>
                </a:rPr>
                <a:t>Purples</a:t>
              </a:r>
              <a:r>
                <a:rPr sz="1200">
                  <a:latin typeface="Source Sans Pro Light"/>
                  <a:ea typeface="Source Sans Pro Light"/>
                  <a:cs typeface="Source Sans Pro Light"/>
                  <a:sym typeface="Source Sans Pro Light"/>
                </a:rPr>
                <a:t> - Reporting topics (knitr, R Markdown, etc.)</a:t>
              </a:r>
            </a:p>
          </p:txBody>
        </p:sp>
        <p:sp>
          <p:nvSpPr>
            <p:cNvPr id="288" name="Shape 288"/>
            <p:cNvSpPr/>
            <p:nvPr/>
          </p:nvSpPr>
          <p:spPr>
            <a:xfrm>
              <a:off x="0" y="814675"/>
              <a:ext cx="2088965" cy="29964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4570" tIns="54570" rIns="54570" bIns="54570" numCol="1" anchor="ctr">
              <a:spAutoFit/>
            </a:bodyPr>
            <a:lstStyle/>
            <a:p>
              <a:pPr lvl="0" algn="l">
                <a:lnSpc>
                  <a:spcPct val="90000"/>
                </a:lnSpc>
                <a:buClr>
                  <a:srgbClr val="F39019"/>
                </a:buClr>
                <a:defRPr sz="1800"/>
              </a:pPr>
              <a:r>
                <a:rPr sz="1200">
                  <a:latin typeface="Source Sans Pro Semibold"/>
                  <a:ea typeface="Source Sans Pro Semibold"/>
                  <a:cs typeface="Source Sans Pro Semibold"/>
                  <a:sym typeface="Source Sans Pro Semibold"/>
                </a:rPr>
                <a:t>Blues</a:t>
              </a:r>
              <a:r>
                <a:rPr sz="1200">
                  <a:latin typeface="Source Sans Pro Light"/>
                  <a:ea typeface="Source Sans Pro Light"/>
                  <a:cs typeface="Source Sans Pro Light"/>
                  <a:sym typeface="Source Sans Pro Light"/>
                </a:rPr>
                <a:t> - Shiny or RStudio related</a:t>
              </a:r>
            </a:p>
          </p:txBody>
        </p:sp>
        <p:sp>
          <p:nvSpPr>
            <p:cNvPr id="289" name="Shape 289"/>
            <p:cNvSpPr/>
            <p:nvPr/>
          </p:nvSpPr>
          <p:spPr>
            <a:xfrm>
              <a:off x="0" y="1180639"/>
              <a:ext cx="2088965" cy="29964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4570" tIns="54570" rIns="54570" bIns="54570" numCol="1" anchor="ctr">
              <a:spAutoFit/>
            </a:bodyPr>
            <a:lstStyle/>
            <a:p>
              <a:pPr lvl="0" algn="l">
                <a:lnSpc>
                  <a:spcPct val="90000"/>
                </a:lnSpc>
                <a:buClr>
                  <a:srgbClr val="F39019"/>
                </a:buClr>
                <a:defRPr sz="1800"/>
              </a:pPr>
              <a:r>
                <a:rPr sz="1200">
                  <a:latin typeface="Source Sans Pro Semibold"/>
                  <a:ea typeface="Source Sans Pro Semibold"/>
                  <a:cs typeface="Source Sans Pro Semibold"/>
                  <a:sym typeface="Source Sans Pro Semibold"/>
                </a:rPr>
                <a:t>Greens</a:t>
              </a:r>
              <a:r>
                <a:rPr sz="1200">
                  <a:latin typeface="Source Sans Pro Light"/>
                  <a:ea typeface="Source Sans Pro Light"/>
                  <a:cs typeface="Source Sans Pro Light"/>
                  <a:sym typeface="Source Sans Pro Light"/>
                </a:rPr>
                <a:t> - Data Visualization</a:t>
              </a:r>
            </a:p>
          </p:txBody>
        </p:sp>
        <p:sp>
          <p:nvSpPr>
            <p:cNvPr id="290" name="Shape 290"/>
            <p:cNvSpPr/>
            <p:nvPr/>
          </p:nvSpPr>
          <p:spPr>
            <a:xfrm>
              <a:off x="0" y="1569463"/>
              <a:ext cx="2088965" cy="6425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4570" tIns="54570" rIns="54570" bIns="54570" numCol="1" anchor="ctr">
              <a:spAutoFit/>
            </a:bodyPr>
            <a:lstStyle/>
            <a:p>
              <a:pPr lvl="0" algn="l">
                <a:lnSpc>
                  <a:spcPct val="90000"/>
                </a:lnSpc>
                <a:buClr>
                  <a:srgbClr val="F39019"/>
                </a:buClr>
                <a:defRPr sz="1800"/>
              </a:pPr>
              <a:r>
                <a:rPr sz="1200">
                  <a:latin typeface="Source Sans Pro Semibold"/>
                  <a:ea typeface="Source Sans Pro Semibold"/>
                  <a:cs typeface="Source Sans Pro Semibold"/>
                  <a:sym typeface="Source Sans Pro Semibold"/>
                </a:rPr>
                <a:t>Warm Colors</a:t>
              </a:r>
              <a:r>
                <a:rPr sz="1200">
                  <a:latin typeface="Source Sans Pro Light"/>
                  <a:ea typeface="Source Sans Pro Light"/>
                  <a:cs typeface="Source Sans Pro Light"/>
                  <a:sym typeface="Source Sans Pro Light"/>
                </a:rPr>
                <a:t> - Data Manipulation and modeling topics</a:t>
              </a:r>
            </a:p>
          </p:txBody>
        </p:sp>
      </p:grpSp>
      <p:sp>
        <p:nvSpPr>
          <p:cNvPr id="292" name="Shape 292"/>
          <p:cNvSpPr/>
          <p:nvPr/>
        </p:nvSpPr>
        <p:spPr>
          <a:xfrm>
            <a:off x="7512696" y="1593818"/>
            <a:ext cx="2391663" cy="4498689"/>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normAutofit/>
          </a:bodyPr>
          <a:lstStyle/>
          <a:p>
            <a:pPr lvl="0" algn="l">
              <a:lnSpc>
                <a:spcPct val="90000"/>
              </a:lnSpc>
              <a:spcBef>
                <a:spcPts val="300"/>
              </a:spcBef>
              <a:defRPr sz="1800"/>
            </a:pPr>
            <a:r>
              <a:rPr sz="1400">
                <a:solidFill>
                  <a:srgbClr val="F39019"/>
                </a:solidFill>
                <a:latin typeface="Source Sans Pro"/>
                <a:ea typeface="Source Sans Pro"/>
                <a:cs typeface="Source Sans Pro"/>
                <a:sym typeface="Source Sans Pro"/>
              </a:rPr>
              <a:t>dplyr::</a:t>
            </a:r>
            <a:r>
              <a:rPr sz="1400">
                <a:latin typeface="Source Sans Pro Semibold"/>
                <a:ea typeface="Source Sans Pro Semibold"/>
                <a:cs typeface="Source Sans Pro Semibold"/>
                <a:sym typeface="Source Sans Pro Semibold"/>
              </a:rPr>
              <a:t>lead</a:t>
            </a:r>
            <a:endParaRPr sz="1400">
              <a:latin typeface="Source Sans Pro"/>
              <a:ea typeface="Source Sans Pro"/>
              <a:cs typeface="Source Sans Pro"/>
              <a:sym typeface="Source Sans Pro"/>
            </a:endParaRPr>
          </a:p>
          <a:p>
            <a:pPr lvl="0" algn="l">
              <a:lnSpc>
                <a:spcPct val="90000"/>
              </a:lnSpc>
              <a:spcBef>
                <a:spcPts val="300"/>
              </a:spcBef>
              <a:defRPr sz="1800"/>
            </a:pPr>
            <a:r>
              <a:rPr sz="1400">
                <a:latin typeface="Source Sans Pro Light"/>
                <a:ea typeface="Source Sans Pro Light"/>
                <a:cs typeface="Source Sans Pro Light"/>
                <a:sym typeface="Source Sans Pro Light"/>
              </a:rPr>
              <a:t>Copy with values shifted by 1.</a:t>
            </a:r>
          </a:p>
          <a:p>
            <a:pPr lvl="0" algn="l">
              <a:lnSpc>
                <a:spcPct val="90000"/>
              </a:lnSpc>
              <a:spcBef>
                <a:spcPts val="300"/>
              </a:spcBef>
              <a:defRPr sz="1800"/>
            </a:pPr>
            <a:r>
              <a:rPr sz="1400">
                <a:solidFill>
                  <a:srgbClr val="F39019"/>
                </a:solidFill>
                <a:latin typeface="Source Sans Pro"/>
                <a:ea typeface="Source Sans Pro"/>
                <a:cs typeface="Source Sans Pro"/>
                <a:sym typeface="Source Sans Pro"/>
              </a:rPr>
              <a:t>dplyr::</a:t>
            </a:r>
            <a:r>
              <a:rPr sz="1400">
                <a:latin typeface="Source Sans Pro Semibold"/>
                <a:ea typeface="Source Sans Pro Semibold"/>
                <a:cs typeface="Source Sans Pro Semibold"/>
                <a:sym typeface="Source Sans Pro Semibold"/>
              </a:rPr>
              <a:t>lag</a:t>
            </a:r>
            <a:endParaRPr sz="1400">
              <a:latin typeface="Source Sans Pro"/>
              <a:ea typeface="Source Sans Pro"/>
              <a:cs typeface="Source Sans Pro"/>
              <a:sym typeface="Source Sans Pro"/>
            </a:endParaRPr>
          </a:p>
          <a:p>
            <a:pPr lvl="0" algn="l">
              <a:lnSpc>
                <a:spcPct val="90000"/>
              </a:lnSpc>
              <a:spcBef>
                <a:spcPts val="300"/>
              </a:spcBef>
              <a:defRPr sz="1800"/>
            </a:pPr>
            <a:r>
              <a:rPr sz="1400">
                <a:latin typeface="Source Sans Pro Light"/>
                <a:ea typeface="Source Sans Pro Light"/>
                <a:cs typeface="Source Sans Pro Light"/>
                <a:sym typeface="Source Sans Pro Light"/>
              </a:rPr>
              <a:t>Copy with values lagged by 1.</a:t>
            </a:r>
          </a:p>
          <a:p>
            <a:pPr lvl="0" algn="l">
              <a:lnSpc>
                <a:spcPct val="90000"/>
              </a:lnSpc>
              <a:spcBef>
                <a:spcPts val="300"/>
              </a:spcBef>
              <a:defRPr sz="1800"/>
            </a:pPr>
            <a:r>
              <a:rPr sz="1400">
                <a:solidFill>
                  <a:srgbClr val="F39019"/>
                </a:solidFill>
                <a:latin typeface="Source Sans Pro"/>
                <a:ea typeface="Source Sans Pro"/>
                <a:cs typeface="Source Sans Pro"/>
                <a:sym typeface="Source Sans Pro"/>
              </a:rPr>
              <a:t>dplyr::</a:t>
            </a:r>
            <a:r>
              <a:rPr sz="1400">
                <a:latin typeface="Source Sans Pro Semibold"/>
                <a:ea typeface="Source Sans Pro Semibold"/>
                <a:cs typeface="Source Sans Pro Semibold"/>
                <a:sym typeface="Source Sans Pro Semibold"/>
              </a:rPr>
              <a:t>dense_rank</a:t>
            </a:r>
            <a:endParaRPr sz="1400">
              <a:latin typeface="Source Sans Pro"/>
              <a:ea typeface="Source Sans Pro"/>
              <a:cs typeface="Source Sans Pro"/>
              <a:sym typeface="Source Sans Pro"/>
            </a:endParaRPr>
          </a:p>
          <a:p>
            <a:pPr lvl="0" algn="l">
              <a:lnSpc>
                <a:spcPct val="90000"/>
              </a:lnSpc>
              <a:spcBef>
                <a:spcPts val="300"/>
              </a:spcBef>
              <a:defRPr sz="1800"/>
            </a:pPr>
            <a:r>
              <a:rPr sz="1400">
                <a:latin typeface="Source Sans Pro Light"/>
                <a:ea typeface="Source Sans Pro Light"/>
                <a:cs typeface="Source Sans Pro Light"/>
                <a:sym typeface="Source Sans Pro Light"/>
              </a:rPr>
              <a:t>Ranks with no gaps.</a:t>
            </a:r>
          </a:p>
          <a:p>
            <a:pPr lvl="0" algn="l">
              <a:lnSpc>
                <a:spcPct val="90000"/>
              </a:lnSpc>
              <a:spcBef>
                <a:spcPts val="300"/>
              </a:spcBef>
              <a:defRPr sz="1800"/>
            </a:pPr>
            <a:r>
              <a:rPr sz="1400">
                <a:solidFill>
                  <a:srgbClr val="F39019"/>
                </a:solidFill>
                <a:latin typeface="Source Sans Pro"/>
                <a:ea typeface="Source Sans Pro"/>
                <a:cs typeface="Source Sans Pro"/>
                <a:sym typeface="Source Sans Pro"/>
              </a:rPr>
              <a:t>dplyr::</a:t>
            </a:r>
            <a:r>
              <a:rPr sz="1400">
                <a:latin typeface="Source Sans Pro Semibold"/>
                <a:ea typeface="Source Sans Pro Semibold"/>
                <a:cs typeface="Source Sans Pro Semibold"/>
                <a:sym typeface="Source Sans Pro Semibold"/>
              </a:rPr>
              <a:t>min_rank</a:t>
            </a:r>
            <a:endParaRPr sz="1400">
              <a:latin typeface="Source Sans Pro"/>
              <a:ea typeface="Source Sans Pro"/>
              <a:cs typeface="Source Sans Pro"/>
              <a:sym typeface="Source Sans Pro"/>
            </a:endParaRPr>
          </a:p>
          <a:p>
            <a:pPr lvl="0" algn="l">
              <a:lnSpc>
                <a:spcPct val="90000"/>
              </a:lnSpc>
              <a:spcBef>
                <a:spcPts val="300"/>
              </a:spcBef>
              <a:defRPr sz="1800"/>
            </a:pPr>
            <a:r>
              <a:rPr sz="1400">
                <a:latin typeface="Source Sans Pro Light"/>
                <a:ea typeface="Source Sans Pro Light"/>
                <a:cs typeface="Source Sans Pro Light"/>
                <a:sym typeface="Source Sans Pro Light"/>
              </a:rPr>
              <a:t>Ranks. Ties get min rank.</a:t>
            </a:r>
          </a:p>
          <a:p>
            <a:pPr lvl="0" algn="l">
              <a:lnSpc>
                <a:spcPct val="90000"/>
              </a:lnSpc>
              <a:spcBef>
                <a:spcPts val="300"/>
              </a:spcBef>
              <a:defRPr sz="1800"/>
            </a:pPr>
            <a:r>
              <a:rPr sz="1400">
                <a:solidFill>
                  <a:srgbClr val="F39019"/>
                </a:solidFill>
                <a:latin typeface="Source Sans Pro"/>
                <a:ea typeface="Source Sans Pro"/>
                <a:cs typeface="Source Sans Pro"/>
                <a:sym typeface="Source Sans Pro"/>
              </a:rPr>
              <a:t>dplyr::</a:t>
            </a:r>
            <a:r>
              <a:rPr sz="1400">
                <a:latin typeface="Source Sans Pro Semibold"/>
                <a:ea typeface="Source Sans Pro Semibold"/>
                <a:cs typeface="Source Sans Pro Semibold"/>
                <a:sym typeface="Source Sans Pro Semibold"/>
              </a:rPr>
              <a:t>percent_rank</a:t>
            </a:r>
            <a:endParaRPr sz="1400">
              <a:latin typeface="Source Sans Pro"/>
              <a:ea typeface="Source Sans Pro"/>
              <a:cs typeface="Source Sans Pro"/>
              <a:sym typeface="Source Sans Pro"/>
            </a:endParaRPr>
          </a:p>
          <a:p>
            <a:pPr lvl="0" algn="l">
              <a:lnSpc>
                <a:spcPct val="90000"/>
              </a:lnSpc>
              <a:spcBef>
                <a:spcPts val="300"/>
              </a:spcBef>
              <a:defRPr sz="1800"/>
            </a:pPr>
            <a:r>
              <a:rPr sz="1400">
                <a:latin typeface="Source Sans Pro Light"/>
                <a:ea typeface="Source Sans Pro Light"/>
                <a:cs typeface="Source Sans Pro Light"/>
                <a:sym typeface="Source Sans Pro Light"/>
              </a:rPr>
              <a:t>Ranks rescaled to [0, 1].</a:t>
            </a:r>
          </a:p>
          <a:p>
            <a:pPr lvl="0" algn="l">
              <a:lnSpc>
                <a:spcPct val="90000"/>
              </a:lnSpc>
              <a:spcBef>
                <a:spcPts val="300"/>
              </a:spcBef>
              <a:defRPr sz="1800"/>
            </a:pPr>
            <a:r>
              <a:rPr sz="1400">
                <a:solidFill>
                  <a:srgbClr val="F39019"/>
                </a:solidFill>
                <a:latin typeface="Source Sans Pro"/>
                <a:ea typeface="Source Sans Pro"/>
                <a:cs typeface="Source Sans Pro"/>
                <a:sym typeface="Source Sans Pro"/>
              </a:rPr>
              <a:t>dplyr::</a:t>
            </a:r>
            <a:r>
              <a:rPr sz="1400">
                <a:latin typeface="Source Sans Pro Semibold"/>
                <a:ea typeface="Source Sans Pro Semibold"/>
                <a:cs typeface="Source Sans Pro Semibold"/>
                <a:sym typeface="Source Sans Pro Semibold"/>
              </a:rPr>
              <a:t>row_number</a:t>
            </a:r>
            <a:endParaRPr sz="1400">
              <a:latin typeface="Source Sans Pro"/>
              <a:ea typeface="Source Sans Pro"/>
              <a:cs typeface="Source Sans Pro"/>
              <a:sym typeface="Source Sans Pro"/>
            </a:endParaRPr>
          </a:p>
          <a:p>
            <a:pPr lvl="0" algn="l">
              <a:lnSpc>
                <a:spcPct val="90000"/>
              </a:lnSpc>
              <a:spcBef>
                <a:spcPts val="300"/>
              </a:spcBef>
              <a:defRPr sz="1800"/>
            </a:pPr>
            <a:r>
              <a:rPr sz="1400">
                <a:latin typeface="Source Sans Pro Light"/>
                <a:ea typeface="Source Sans Pro Light"/>
                <a:cs typeface="Source Sans Pro Light"/>
                <a:sym typeface="Source Sans Pro Light"/>
              </a:rPr>
              <a:t>Ranks. Ties got to first value.</a:t>
            </a:r>
          </a:p>
          <a:p>
            <a:pPr lvl="0" algn="l">
              <a:lnSpc>
                <a:spcPct val="90000"/>
              </a:lnSpc>
              <a:spcBef>
                <a:spcPts val="300"/>
              </a:spcBef>
              <a:defRPr sz="1800"/>
            </a:pPr>
            <a:r>
              <a:rPr sz="1400">
                <a:solidFill>
                  <a:srgbClr val="D77A00"/>
                </a:solidFill>
                <a:latin typeface="Source Sans Pro"/>
                <a:ea typeface="Source Sans Pro"/>
                <a:cs typeface="Source Sans Pro"/>
                <a:sym typeface="Source Sans Pro"/>
              </a:rPr>
              <a:t>dplyr</a:t>
            </a:r>
            <a:r>
              <a:rPr sz="1400">
                <a:solidFill>
                  <a:srgbClr val="F39019"/>
                </a:solidFill>
                <a:latin typeface="Source Sans Pro"/>
                <a:ea typeface="Source Sans Pro"/>
                <a:cs typeface="Source Sans Pro"/>
                <a:sym typeface="Source Sans Pro"/>
              </a:rPr>
              <a:t>::</a:t>
            </a:r>
            <a:r>
              <a:rPr sz="1400">
                <a:latin typeface="Source Sans Pro Semibold"/>
                <a:ea typeface="Source Sans Pro Semibold"/>
                <a:cs typeface="Source Sans Pro Semibold"/>
                <a:sym typeface="Source Sans Pro Semibold"/>
              </a:rPr>
              <a:t>ntile</a:t>
            </a:r>
            <a:endParaRPr sz="1400">
              <a:latin typeface="Source Sans Pro"/>
              <a:ea typeface="Source Sans Pro"/>
              <a:cs typeface="Source Sans Pro"/>
              <a:sym typeface="Source Sans Pro"/>
            </a:endParaRPr>
          </a:p>
          <a:p>
            <a:pPr lvl="0" algn="l">
              <a:lnSpc>
                <a:spcPct val="90000"/>
              </a:lnSpc>
              <a:spcBef>
                <a:spcPts val="300"/>
              </a:spcBef>
              <a:defRPr sz="1800"/>
            </a:pPr>
            <a:r>
              <a:rPr sz="1400">
                <a:latin typeface="Source Sans Pro Light"/>
                <a:ea typeface="Source Sans Pro Light"/>
                <a:cs typeface="Source Sans Pro Light"/>
                <a:sym typeface="Source Sans Pro Light"/>
              </a:rPr>
              <a:t>Bin vector into n buckets.</a:t>
            </a:r>
          </a:p>
          <a:p>
            <a:pPr lvl="0" algn="l">
              <a:lnSpc>
                <a:spcPct val="90000"/>
              </a:lnSpc>
              <a:spcBef>
                <a:spcPts val="300"/>
              </a:spcBef>
              <a:defRPr sz="1800"/>
            </a:pPr>
            <a:r>
              <a:rPr sz="1400">
                <a:solidFill>
                  <a:srgbClr val="F39019"/>
                </a:solidFill>
                <a:latin typeface="Source Sans Pro"/>
                <a:ea typeface="Source Sans Pro"/>
                <a:cs typeface="Source Sans Pro"/>
                <a:sym typeface="Source Sans Pro"/>
              </a:rPr>
              <a:t>dplyr::</a:t>
            </a:r>
            <a:r>
              <a:rPr sz="1400">
                <a:latin typeface="Source Sans Pro Semibold"/>
                <a:ea typeface="Source Sans Pro Semibold"/>
                <a:cs typeface="Source Sans Pro Semibold"/>
                <a:sym typeface="Source Sans Pro Semibold"/>
              </a:rPr>
              <a:t>between</a:t>
            </a:r>
            <a:endParaRPr sz="1400">
              <a:latin typeface="Source Sans Pro"/>
              <a:ea typeface="Source Sans Pro"/>
              <a:cs typeface="Source Sans Pro"/>
              <a:sym typeface="Source Sans Pro"/>
            </a:endParaRPr>
          </a:p>
          <a:p>
            <a:pPr lvl="0" algn="l">
              <a:lnSpc>
                <a:spcPct val="90000"/>
              </a:lnSpc>
              <a:spcBef>
                <a:spcPts val="300"/>
              </a:spcBef>
              <a:defRPr sz="1800"/>
            </a:pPr>
            <a:r>
              <a:rPr sz="1400">
                <a:latin typeface="Source Sans Pro Light"/>
                <a:ea typeface="Source Sans Pro Light"/>
                <a:cs typeface="Source Sans Pro Light"/>
                <a:sym typeface="Source Sans Pro Light"/>
              </a:rPr>
              <a:t>Are values between a and b?</a:t>
            </a:r>
          </a:p>
          <a:p>
            <a:pPr lvl="0" algn="l">
              <a:lnSpc>
                <a:spcPct val="90000"/>
              </a:lnSpc>
              <a:spcBef>
                <a:spcPts val="300"/>
              </a:spcBef>
              <a:defRPr sz="1800"/>
            </a:pPr>
            <a:r>
              <a:rPr sz="1400">
                <a:solidFill>
                  <a:srgbClr val="F39019"/>
                </a:solidFill>
                <a:latin typeface="Source Sans Pro"/>
                <a:ea typeface="Source Sans Pro"/>
                <a:cs typeface="Source Sans Pro"/>
                <a:sym typeface="Source Sans Pro"/>
              </a:rPr>
              <a:t>dplyr::</a:t>
            </a:r>
            <a:r>
              <a:rPr sz="1400">
                <a:latin typeface="Source Sans Pro Semibold"/>
                <a:ea typeface="Source Sans Pro Semibold"/>
                <a:cs typeface="Source Sans Pro Semibold"/>
                <a:sym typeface="Source Sans Pro Semibold"/>
              </a:rPr>
              <a:t>cume_dist</a:t>
            </a:r>
            <a:endParaRPr sz="1400">
              <a:latin typeface="Source Sans Pro"/>
              <a:ea typeface="Source Sans Pro"/>
              <a:cs typeface="Source Sans Pro"/>
              <a:sym typeface="Source Sans Pro"/>
            </a:endParaRPr>
          </a:p>
          <a:p>
            <a:pPr lvl="0" algn="l">
              <a:lnSpc>
                <a:spcPct val="90000"/>
              </a:lnSpc>
              <a:spcBef>
                <a:spcPts val="300"/>
              </a:spcBef>
              <a:defRPr sz="1800"/>
            </a:pPr>
            <a:r>
              <a:rPr sz="1400">
                <a:latin typeface="Source Sans Pro Light"/>
                <a:ea typeface="Source Sans Pro Light"/>
                <a:cs typeface="Source Sans Pro Light"/>
                <a:sym typeface="Source Sans Pro Light"/>
              </a:rPr>
              <a:t>Cumulative distribution.</a:t>
            </a:r>
          </a:p>
        </p:txBody>
      </p:sp>
      <p:sp>
        <p:nvSpPr>
          <p:cNvPr id="293" name="Shape 293"/>
          <p:cNvSpPr/>
          <p:nvPr/>
        </p:nvSpPr>
        <p:spPr>
          <a:xfrm>
            <a:off x="7062709" y="6481550"/>
            <a:ext cx="3260831" cy="286942"/>
          </a:xfrm>
          <a:prstGeom prst="rect">
            <a:avLst/>
          </a:prstGeom>
          <a:ln w="12700">
            <a:miter lim="400000"/>
          </a:ln>
          <a:extLst>
            <a:ext uri="{C572A759-6A51-4108-AA02-DFA0A04FC94B}">
              <ma14:wrappingTextBoxFlag xmlns:ma14="http://schemas.microsoft.com/office/mac/drawingml/2011/main" xmlns="" val="1"/>
            </a:ext>
          </a:extLst>
        </p:spPr>
        <p:txBody>
          <a:bodyPr lIns="54570" tIns="54570" rIns="54570" bIns="54570" anchor="ctr">
            <a:spAutoFit/>
          </a:bodyPr>
          <a:lstStyle>
            <a:lvl1pPr>
              <a:defRPr sz="1200" b="1">
                <a:solidFill>
                  <a:srgbClr val="A6AAA9"/>
                </a:solidFill>
                <a:latin typeface="Helvetica"/>
                <a:ea typeface="Helvetica"/>
                <a:cs typeface="Helvetica"/>
                <a:sym typeface="Helvetica"/>
              </a:defRPr>
            </a:lvl1pPr>
          </a:lstStyle>
          <a:p>
            <a:pPr lvl="0">
              <a:defRPr sz="1800" b="0">
                <a:solidFill>
                  <a:srgbClr val="000000"/>
                </a:solidFill>
              </a:defRPr>
            </a:pPr>
            <a:r>
              <a:rPr sz="1200" b="1">
                <a:solidFill>
                  <a:srgbClr val="A6AAA9"/>
                </a:solidFill>
              </a:rPr>
              <a:t>Code snippets</a:t>
            </a:r>
          </a:p>
        </p:txBody>
      </p:sp>
      <p:sp>
        <p:nvSpPr>
          <p:cNvPr id="294" name="Shape 294"/>
          <p:cNvSpPr/>
          <p:nvPr/>
        </p:nvSpPr>
        <p:spPr>
          <a:xfrm>
            <a:off x="7184849" y="6810095"/>
            <a:ext cx="3025059" cy="1366442"/>
          </a:xfrm>
          <a:prstGeom prst="rect">
            <a:avLst/>
          </a:prstGeom>
          <a:solidFill>
            <a:srgbClr val="FFFFFF"/>
          </a:solidFill>
          <a:ln w="12700">
            <a:solidFill>
              <a:srgbClr val="A6AAA9"/>
            </a:solidFill>
            <a:miter lim="400000"/>
          </a:ln>
          <a:extLst>
            <a:ext uri="{C572A759-6A51-4108-AA02-DFA0A04FC94B}">
              <ma14:wrappingTextBoxFlag xmlns:ma14="http://schemas.microsoft.com/office/mac/drawingml/2011/main" xmlns="" val="1"/>
            </a:ext>
          </a:extLst>
        </p:spPr>
        <p:txBody>
          <a:bodyPr lIns="0" tIns="0" rIns="0" bIns="0" anchor="ctr">
            <a:spAutoFit/>
          </a:bodyPr>
          <a:lstStyle/>
          <a:p>
            <a:pPr lvl="0" algn="l">
              <a:lnSpc>
                <a:spcPct val="120000"/>
              </a:lnSpc>
              <a:defRPr sz="1800"/>
            </a:pPr>
            <a:r>
              <a:rPr sz="1200">
                <a:latin typeface="Menlo"/>
                <a:ea typeface="Menlo"/>
                <a:cs typeface="Menlo"/>
                <a:sym typeface="Menlo"/>
              </a:rPr>
              <a:t>ggplot(mpg, aes(hwy, cty)) +</a:t>
            </a:r>
          </a:p>
          <a:p>
            <a:pPr lvl="0" algn="l">
              <a:lnSpc>
                <a:spcPct val="120000"/>
              </a:lnSpc>
              <a:defRPr sz="1800"/>
            </a:pPr>
            <a:r>
              <a:rPr sz="1200">
                <a:latin typeface="Menlo"/>
                <a:ea typeface="Menlo"/>
                <a:cs typeface="Menlo"/>
                <a:sym typeface="Menlo"/>
              </a:rPr>
              <a:t> geom_point(aes(color = cyl)) +</a:t>
            </a:r>
          </a:p>
          <a:p>
            <a:pPr lvl="0" algn="l">
              <a:lnSpc>
                <a:spcPct val="120000"/>
              </a:lnSpc>
              <a:defRPr sz="1800"/>
            </a:pPr>
            <a:r>
              <a:rPr sz="1200">
                <a:latin typeface="Menlo"/>
                <a:ea typeface="Menlo"/>
                <a:cs typeface="Menlo"/>
                <a:sym typeface="Menlo"/>
              </a:rPr>
              <a:t> geom_smooth(method ="lm") +</a:t>
            </a:r>
          </a:p>
          <a:p>
            <a:pPr lvl="0" algn="l">
              <a:lnSpc>
                <a:spcPct val="120000"/>
              </a:lnSpc>
              <a:defRPr sz="1800"/>
            </a:pPr>
            <a:r>
              <a:rPr sz="1200">
                <a:latin typeface="Menlo"/>
                <a:ea typeface="Menlo"/>
                <a:cs typeface="Menlo"/>
                <a:sym typeface="Menlo"/>
              </a:rPr>
              <a:t> coord_cartesian() +</a:t>
            </a:r>
          </a:p>
          <a:p>
            <a:pPr lvl="0" algn="l">
              <a:lnSpc>
                <a:spcPct val="120000"/>
              </a:lnSpc>
              <a:defRPr sz="1800"/>
            </a:pPr>
            <a:r>
              <a:rPr sz="1200">
                <a:latin typeface="Menlo"/>
                <a:ea typeface="Menlo"/>
                <a:cs typeface="Menlo"/>
                <a:sym typeface="Menlo"/>
              </a:rPr>
              <a:t> scale_color_gradient() +</a:t>
            </a:r>
          </a:p>
          <a:p>
            <a:pPr lvl="0" algn="l">
              <a:lnSpc>
                <a:spcPct val="120000"/>
              </a:lnSpc>
              <a:defRPr sz="1800"/>
            </a:pPr>
            <a:r>
              <a:rPr sz="1200">
                <a:latin typeface="Menlo"/>
                <a:ea typeface="Menlo"/>
                <a:cs typeface="Menlo"/>
                <a:sym typeface="Menlo"/>
              </a:rPr>
              <a:t> theme_bw()</a:t>
            </a:r>
          </a:p>
        </p:txBody>
      </p:sp>
      <p:sp>
        <p:nvSpPr>
          <p:cNvPr id="295" name="Shape 295"/>
          <p:cNvSpPr/>
          <p:nvPr/>
        </p:nvSpPr>
        <p:spPr>
          <a:xfrm>
            <a:off x="9297268" y="8071652"/>
            <a:ext cx="879873" cy="626270"/>
          </a:xfrm>
          <a:custGeom>
            <a:avLst/>
            <a:gdLst/>
            <a:ahLst/>
            <a:cxnLst>
              <a:cxn ang="0">
                <a:pos x="wd2" y="hd2"/>
              </a:cxn>
              <a:cxn ang="5400000">
                <a:pos x="wd2" y="hd2"/>
              </a:cxn>
              <a:cxn ang="10800000">
                <a:pos x="wd2" y="hd2"/>
              </a:cxn>
              <a:cxn ang="16200000">
                <a:pos x="wd2" y="hd2"/>
              </a:cxn>
            </a:cxnLst>
            <a:rect l="0" t="0" r="r" b="b"/>
            <a:pathLst>
              <a:path w="21600" h="21600" extrusionOk="0">
                <a:moveTo>
                  <a:pt x="6450" y="0"/>
                </a:moveTo>
                <a:lnTo>
                  <a:pt x="7171" y="6119"/>
                </a:lnTo>
                <a:lnTo>
                  <a:pt x="1832" y="6119"/>
                </a:lnTo>
                <a:cubicBezTo>
                  <a:pt x="822" y="6119"/>
                  <a:pt x="0" y="7274"/>
                  <a:pt x="0" y="8692"/>
                </a:cubicBezTo>
                <a:lnTo>
                  <a:pt x="0" y="19027"/>
                </a:lnTo>
                <a:cubicBezTo>
                  <a:pt x="0" y="20445"/>
                  <a:pt x="822" y="21600"/>
                  <a:pt x="1832" y="21600"/>
                </a:cubicBezTo>
                <a:lnTo>
                  <a:pt x="19778" y="21600"/>
                </a:lnTo>
                <a:cubicBezTo>
                  <a:pt x="20787" y="21600"/>
                  <a:pt x="21600" y="20445"/>
                  <a:pt x="21600" y="19027"/>
                </a:cubicBezTo>
                <a:lnTo>
                  <a:pt x="21600" y="8692"/>
                </a:lnTo>
                <a:cubicBezTo>
                  <a:pt x="21600" y="7274"/>
                  <a:pt x="20787" y="6119"/>
                  <a:pt x="19778" y="6119"/>
                </a:cubicBezTo>
                <a:lnTo>
                  <a:pt x="9879" y="6119"/>
                </a:lnTo>
                <a:lnTo>
                  <a:pt x="6450" y="0"/>
                </a:lnTo>
                <a:close/>
              </a:path>
            </a:pathLst>
          </a:custGeom>
          <a:solidFill>
            <a:srgbClr val="A6AAA9"/>
          </a:solidFill>
          <a:ln w="12700">
            <a:miter lim="400000"/>
          </a:ln>
          <a:extLst>
            <a:ext uri="{C572A759-6A51-4108-AA02-DFA0A04FC94B}">
              <ma14:wrappingTextBoxFlag xmlns:ma14="http://schemas.microsoft.com/office/mac/drawingml/2011/main" xmlns="" val="1"/>
            </a:ext>
          </a:extLst>
        </p:spPr>
        <p:txBody>
          <a:bodyPr lIns="0" tIns="0" rIns="0" bIns="0" anchor="ctr"/>
          <a:lstStyle>
            <a:lvl1pPr>
              <a:lnSpc>
                <a:spcPct val="80000"/>
              </a:lnSpc>
              <a:spcBef>
                <a:spcPts val="300"/>
              </a:spcBef>
              <a:buClr>
                <a:srgbClr val="F39019"/>
              </a:buClr>
              <a:defRPr sz="1200">
                <a:solidFill>
                  <a:srgbClr val="FFFFFF"/>
                </a:solidFill>
                <a:latin typeface="Source Sans Pro Semibold"/>
                <a:ea typeface="Source Sans Pro Semibold"/>
                <a:cs typeface="Source Sans Pro Semibold"/>
                <a:sym typeface="Source Sans Pro Semibold"/>
              </a:defRPr>
            </a:lvl1pPr>
          </a:lstStyle>
          <a:p>
            <a:pPr lvl="0">
              <a:defRPr sz="1800">
                <a:solidFill>
                  <a:srgbClr val="000000"/>
                </a:solidFill>
              </a:defRPr>
            </a:pPr>
            <a:r>
              <a:rPr sz="1200">
                <a:solidFill>
                  <a:srgbClr val="FFFFFF"/>
                </a:solidFill>
              </a:rPr>
              <a:t>explaining code</a:t>
            </a:r>
          </a:p>
        </p:txBody>
      </p:sp>
      <p:sp>
        <p:nvSpPr>
          <p:cNvPr id="296" name="Shape 296"/>
          <p:cNvSpPr/>
          <p:nvPr/>
        </p:nvSpPr>
        <p:spPr>
          <a:xfrm>
            <a:off x="8310129" y="8071652"/>
            <a:ext cx="879873" cy="626270"/>
          </a:xfrm>
          <a:custGeom>
            <a:avLst/>
            <a:gdLst/>
            <a:ahLst/>
            <a:cxnLst>
              <a:cxn ang="0">
                <a:pos x="wd2" y="hd2"/>
              </a:cxn>
              <a:cxn ang="5400000">
                <a:pos x="wd2" y="hd2"/>
              </a:cxn>
              <a:cxn ang="10800000">
                <a:pos x="wd2" y="hd2"/>
              </a:cxn>
              <a:cxn ang="16200000">
                <a:pos x="wd2" y="hd2"/>
              </a:cxn>
            </a:cxnLst>
            <a:rect l="0" t="0" r="r" b="b"/>
            <a:pathLst>
              <a:path w="21600" h="21600" extrusionOk="0">
                <a:moveTo>
                  <a:pt x="6450" y="0"/>
                </a:moveTo>
                <a:lnTo>
                  <a:pt x="7171" y="6119"/>
                </a:lnTo>
                <a:lnTo>
                  <a:pt x="1832" y="6119"/>
                </a:lnTo>
                <a:cubicBezTo>
                  <a:pt x="822" y="6119"/>
                  <a:pt x="0" y="7274"/>
                  <a:pt x="0" y="8692"/>
                </a:cubicBezTo>
                <a:lnTo>
                  <a:pt x="0" y="19027"/>
                </a:lnTo>
                <a:cubicBezTo>
                  <a:pt x="0" y="20445"/>
                  <a:pt x="822" y="21600"/>
                  <a:pt x="1832" y="21600"/>
                </a:cubicBezTo>
                <a:lnTo>
                  <a:pt x="19778" y="21600"/>
                </a:lnTo>
                <a:cubicBezTo>
                  <a:pt x="20787" y="21600"/>
                  <a:pt x="21600" y="20445"/>
                  <a:pt x="21600" y="19027"/>
                </a:cubicBezTo>
                <a:lnTo>
                  <a:pt x="21600" y="8692"/>
                </a:lnTo>
                <a:cubicBezTo>
                  <a:pt x="21600" y="7274"/>
                  <a:pt x="20787" y="6119"/>
                  <a:pt x="19778" y="6119"/>
                </a:cubicBezTo>
                <a:lnTo>
                  <a:pt x="9879" y="6119"/>
                </a:lnTo>
                <a:lnTo>
                  <a:pt x="6450" y="0"/>
                </a:lnTo>
                <a:close/>
              </a:path>
            </a:pathLst>
          </a:custGeom>
          <a:solidFill>
            <a:srgbClr val="A6AAA9"/>
          </a:solidFill>
          <a:ln w="12700">
            <a:miter lim="400000"/>
          </a:ln>
          <a:extLst>
            <a:ext uri="{C572A759-6A51-4108-AA02-DFA0A04FC94B}">
              <ma14:wrappingTextBoxFlag xmlns:ma14="http://schemas.microsoft.com/office/mac/drawingml/2011/main" xmlns="" val="1"/>
            </a:ext>
          </a:extLst>
        </p:spPr>
        <p:txBody>
          <a:bodyPr lIns="0" tIns="0" rIns="0" bIns="0" anchor="ctr"/>
          <a:lstStyle/>
          <a:p>
            <a:pPr lvl="0">
              <a:lnSpc>
                <a:spcPct val="80000"/>
              </a:lnSpc>
              <a:buClr>
                <a:srgbClr val="F39019"/>
              </a:buClr>
              <a:defRPr sz="1800"/>
            </a:pPr>
            <a:r>
              <a:rPr sz="1200">
                <a:solidFill>
                  <a:srgbClr val="FFFFFF"/>
                </a:solidFill>
                <a:latin typeface="Source Sans Pro Semibold"/>
                <a:ea typeface="Source Sans Pro Semibold"/>
                <a:cs typeface="Source Sans Pro Semibold"/>
                <a:sym typeface="Source Sans Pro Semibold"/>
              </a:rPr>
              <a:t>can be </a:t>
            </a:r>
          </a:p>
          <a:p>
            <a:pPr lvl="0">
              <a:lnSpc>
                <a:spcPct val="80000"/>
              </a:lnSpc>
              <a:spcBef>
                <a:spcPts val="300"/>
              </a:spcBef>
              <a:buClr>
                <a:srgbClr val="F39019"/>
              </a:buClr>
              <a:defRPr sz="1800"/>
            </a:pPr>
            <a:r>
              <a:rPr sz="1200">
                <a:solidFill>
                  <a:srgbClr val="FFFFFF"/>
                </a:solidFill>
                <a:latin typeface="Source Sans Pro Semibold"/>
                <a:ea typeface="Source Sans Pro Semibold"/>
                <a:cs typeface="Source Sans Pro Semibold"/>
                <a:sym typeface="Source Sans Pro Semibold"/>
              </a:rPr>
              <a:t>useful for</a:t>
            </a:r>
          </a:p>
        </p:txBody>
      </p:sp>
      <p:sp>
        <p:nvSpPr>
          <p:cNvPr id="297" name="Shape 297"/>
          <p:cNvSpPr/>
          <p:nvPr/>
        </p:nvSpPr>
        <p:spPr>
          <a:xfrm>
            <a:off x="7322990" y="8071652"/>
            <a:ext cx="879873" cy="626270"/>
          </a:xfrm>
          <a:custGeom>
            <a:avLst/>
            <a:gdLst/>
            <a:ahLst/>
            <a:cxnLst>
              <a:cxn ang="0">
                <a:pos x="wd2" y="hd2"/>
              </a:cxn>
              <a:cxn ang="5400000">
                <a:pos x="wd2" y="hd2"/>
              </a:cxn>
              <a:cxn ang="10800000">
                <a:pos x="wd2" y="hd2"/>
              </a:cxn>
              <a:cxn ang="16200000">
                <a:pos x="wd2" y="hd2"/>
              </a:cxn>
            </a:cxnLst>
            <a:rect l="0" t="0" r="r" b="b"/>
            <a:pathLst>
              <a:path w="21600" h="21600" extrusionOk="0">
                <a:moveTo>
                  <a:pt x="6450" y="0"/>
                </a:moveTo>
                <a:lnTo>
                  <a:pt x="7171" y="6119"/>
                </a:lnTo>
                <a:lnTo>
                  <a:pt x="1832" y="6119"/>
                </a:lnTo>
                <a:cubicBezTo>
                  <a:pt x="822" y="6119"/>
                  <a:pt x="0" y="7274"/>
                  <a:pt x="0" y="8692"/>
                </a:cubicBezTo>
                <a:lnTo>
                  <a:pt x="0" y="19027"/>
                </a:lnTo>
                <a:cubicBezTo>
                  <a:pt x="0" y="20445"/>
                  <a:pt x="822" y="21600"/>
                  <a:pt x="1832" y="21600"/>
                </a:cubicBezTo>
                <a:lnTo>
                  <a:pt x="19778" y="21600"/>
                </a:lnTo>
                <a:cubicBezTo>
                  <a:pt x="20787" y="21600"/>
                  <a:pt x="21600" y="20445"/>
                  <a:pt x="21600" y="19027"/>
                </a:cubicBezTo>
                <a:lnTo>
                  <a:pt x="21600" y="8692"/>
                </a:lnTo>
                <a:cubicBezTo>
                  <a:pt x="21600" y="7274"/>
                  <a:pt x="20787" y="6119"/>
                  <a:pt x="19778" y="6119"/>
                </a:cubicBezTo>
                <a:lnTo>
                  <a:pt x="9879" y="6119"/>
                </a:lnTo>
                <a:lnTo>
                  <a:pt x="6450" y="0"/>
                </a:lnTo>
                <a:close/>
              </a:path>
            </a:pathLst>
          </a:custGeom>
          <a:solidFill>
            <a:srgbClr val="A6AAA9"/>
          </a:solidFill>
          <a:ln w="12700">
            <a:miter lim="400000"/>
          </a:ln>
          <a:extLst>
            <a:ext uri="{C572A759-6A51-4108-AA02-DFA0A04FC94B}">
              <ma14:wrappingTextBoxFlag xmlns:ma14="http://schemas.microsoft.com/office/mac/drawingml/2011/main" xmlns="" val="1"/>
            </a:ext>
          </a:extLst>
        </p:spPr>
        <p:txBody>
          <a:bodyPr lIns="0" tIns="0" rIns="0" bIns="0" anchor="ctr"/>
          <a:lstStyle>
            <a:lvl1pPr>
              <a:lnSpc>
                <a:spcPct val="80000"/>
              </a:lnSpc>
              <a:spcBef>
                <a:spcPts val="300"/>
              </a:spcBef>
              <a:buClr>
                <a:srgbClr val="F39019"/>
              </a:buClr>
              <a:defRPr sz="1200">
                <a:solidFill>
                  <a:srgbClr val="FFFFFF"/>
                </a:solidFill>
                <a:latin typeface="Source Sans Pro Semibold"/>
                <a:ea typeface="Source Sans Pro Semibold"/>
                <a:cs typeface="Source Sans Pro Semibold"/>
                <a:sym typeface="Source Sans Pro Semibold"/>
              </a:defRPr>
            </a:lvl1pPr>
          </a:lstStyle>
          <a:p>
            <a:pPr lvl="0">
              <a:defRPr sz="1800">
                <a:solidFill>
                  <a:srgbClr val="000000"/>
                </a:solidFill>
              </a:defRPr>
            </a:pPr>
            <a:r>
              <a:rPr sz="1200">
                <a:solidFill>
                  <a:srgbClr val="FFFFFF"/>
                </a:solidFill>
              </a:rPr>
              <a:t>Word balloons</a:t>
            </a:r>
          </a:p>
        </p:txBody>
      </p:sp>
      <p:sp>
        <p:nvSpPr>
          <p:cNvPr id="298" name="Shape 298"/>
          <p:cNvSpPr/>
          <p:nvPr/>
        </p:nvSpPr>
        <p:spPr>
          <a:xfrm>
            <a:off x="7134070" y="1200820"/>
            <a:ext cx="3135956" cy="299641"/>
          </a:xfrm>
          <a:prstGeom prst="rect">
            <a:avLst/>
          </a:prstGeom>
          <a:ln w="12700">
            <a:miter lim="400000"/>
          </a:ln>
          <a:extLst>
            <a:ext uri="{C572A759-6A51-4108-AA02-DFA0A04FC94B}">
              <ma14:wrappingTextBoxFlag xmlns:ma14="http://schemas.microsoft.com/office/mac/drawingml/2011/main" xmlns="" val="1"/>
            </a:ext>
          </a:extLst>
        </p:spPr>
        <p:txBody>
          <a:bodyPr lIns="54570" tIns="54570" rIns="54570" bIns="54570" anchor="ctr">
            <a:spAutoFit/>
          </a:bodyPr>
          <a:lstStyle/>
          <a:p>
            <a:pPr lvl="0" algn="l">
              <a:lnSpc>
                <a:spcPct val="90000"/>
              </a:lnSpc>
              <a:spcBef>
                <a:spcPts val="300"/>
              </a:spcBef>
              <a:buClr>
                <a:srgbClr val="F39019"/>
              </a:buClr>
              <a:defRPr sz="1800"/>
            </a:pPr>
            <a:r>
              <a:rPr sz="1200">
                <a:latin typeface="Source Sans Pro Light"/>
                <a:ea typeface="Source Sans Pro Light"/>
                <a:cs typeface="Source Sans Pro Light"/>
                <a:sym typeface="Source Sans Pro Light"/>
              </a:rPr>
              <a:t>Where possible, use </a:t>
            </a:r>
            <a:r>
              <a:rPr sz="1200">
                <a:latin typeface="Source Sans Pro Semibold"/>
                <a:ea typeface="Source Sans Pro Semibold"/>
                <a:cs typeface="Source Sans Pro Semibold"/>
                <a:sym typeface="Source Sans Pro Semibold"/>
              </a:rPr>
              <a:t>code that works</a:t>
            </a:r>
            <a:r>
              <a:rPr sz="1200">
                <a:latin typeface="Source Sans Pro Light"/>
                <a:ea typeface="Source Sans Pro Light"/>
                <a:cs typeface="Source Sans Pro Light"/>
                <a:sym typeface="Source Sans Pro Light"/>
              </a:rPr>
              <a:t> when run.</a:t>
            </a:r>
          </a:p>
        </p:txBody>
      </p:sp>
    </p:spTree>
    <p:extLst>
      <p:ext uri="{BB962C8B-B14F-4D97-AF65-F5344CB8AC3E}">
        <p14:creationId xmlns:p14="http://schemas.microsoft.com/office/powerpoint/2010/main" val="864469502"/>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 name="Shape 300"/>
          <p:cNvSpPr/>
          <p:nvPr/>
        </p:nvSpPr>
        <p:spPr>
          <a:xfrm>
            <a:off x="263086" y="1901745"/>
            <a:ext cx="4386486" cy="8467049"/>
          </a:xfrm>
          <a:prstGeom prst="roundRect">
            <a:avLst>
              <a:gd name="adj" fmla="val 1444"/>
            </a:avLst>
          </a:prstGeom>
          <a:solidFill>
            <a:srgbClr val="A6AAA9">
              <a:alpha val="20000"/>
            </a:srgbClr>
          </a:solidFill>
          <a:ln w="12700">
            <a:miter lim="400000"/>
          </a:ln>
        </p:spPr>
        <p:txBody>
          <a:bodyPr lIns="0" tIns="0" rIns="0" bIns="0" anchor="ctr"/>
          <a:lstStyle/>
          <a:p>
            <a:pPr lvl="0" algn="l">
              <a:defRPr sz="1000">
                <a:latin typeface="Menlo"/>
                <a:ea typeface="Menlo"/>
                <a:cs typeface="Menlo"/>
                <a:sym typeface="Menlo"/>
              </a:defRPr>
            </a:pPr>
            <a:endParaRPr/>
          </a:p>
        </p:txBody>
      </p:sp>
      <p:sp>
        <p:nvSpPr>
          <p:cNvPr id="301" name="Shape 301"/>
          <p:cNvSpPr/>
          <p:nvPr/>
        </p:nvSpPr>
        <p:spPr>
          <a:xfrm>
            <a:off x="260934" y="1901745"/>
            <a:ext cx="4390791" cy="387049"/>
          </a:xfrm>
          <a:prstGeom prst="roundRect">
            <a:avLst>
              <a:gd name="adj" fmla="val 16636"/>
            </a:avLst>
          </a:prstGeom>
          <a:solidFill>
            <a:srgbClr val="A6AAA9"/>
          </a:solidFill>
          <a:ln w="12700">
            <a:miter lim="400000"/>
          </a:ln>
          <a:extLst>
            <a:ext uri="{C572A759-6A51-4108-AA02-DFA0A04FC94B}">
              <ma14:wrappingTextBoxFlag xmlns:ma14="http://schemas.microsoft.com/office/mac/drawingml/2011/main" xmlns="" val="1"/>
            </a:ext>
          </a:extLst>
        </p:spPr>
        <p:txBody>
          <a:bodyPr lIns="0" tIns="0" rIns="0" bIns="0" anchor="ctr"/>
          <a:lstStyle/>
          <a:p>
            <a:pPr lvl="1" indent="0">
              <a:defRPr sz="1800"/>
            </a:pPr>
            <a:r>
              <a:rPr sz="2300">
                <a:solidFill>
                  <a:srgbClr val="FFFFFF"/>
                </a:solidFill>
                <a:latin typeface="Source Sans Pro"/>
                <a:ea typeface="Source Sans Pro"/>
                <a:cs typeface="Source Sans Pro"/>
                <a:sym typeface="Source Sans Pro"/>
              </a:rPr>
              <a:t>Basics</a:t>
            </a:r>
          </a:p>
        </p:txBody>
      </p:sp>
      <p:sp>
        <p:nvSpPr>
          <p:cNvPr id="302" name="Shape 302"/>
          <p:cNvSpPr>
            <a:spLocks noGrp="1"/>
          </p:cNvSpPr>
          <p:nvPr>
            <p:ph type="title"/>
          </p:nvPr>
        </p:nvSpPr>
        <p:spPr>
          <a:xfrm>
            <a:off x="277225" y="273049"/>
            <a:ext cx="4390791" cy="1168079"/>
          </a:xfrm>
          <a:prstGeom prst="rect">
            <a:avLst/>
          </a:prstGeom>
        </p:spPr>
        <p:txBody>
          <a:bodyPr/>
          <a:lstStyle/>
          <a:p>
            <a:pPr lvl="0" defTabSz="280415">
              <a:lnSpc>
                <a:spcPct val="80000"/>
              </a:lnSpc>
              <a:defRPr sz="1800"/>
            </a:pPr>
            <a:r>
              <a:rPr sz="3167">
                <a:solidFill>
                  <a:srgbClr val="53585F"/>
                </a:solidFill>
                <a:latin typeface="Source Sans Pro"/>
                <a:ea typeface="Source Sans Pro"/>
                <a:cs typeface="Source Sans Pro"/>
                <a:sym typeface="Source Sans Pro"/>
              </a:rPr>
              <a:t>Three Column</a:t>
            </a:r>
            <a:endParaRPr sz="4224">
              <a:solidFill>
                <a:srgbClr val="53585F"/>
              </a:solidFill>
              <a:latin typeface="Source Sans Pro"/>
              <a:ea typeface="Source Sans Pro"/>
              <a:cs typeface="Source Sans Pro"/>
              <a:sym typeface="Source Sans Pro"/>
            </a:endParaRPr>
          </a:p>
          <a:p>
            <a:pPr lvl="0" defTabSz="280415">
              <a:lnSpc>
                <a:spcPct val="90000"/>
              </a:lnSpc>
              <a:defRPr sz="1800"/>
            </a:pPr>
            <a:r>
              <a:rPr sz="2304">
                <a:solidFill>
                  <a:srgbClr val="53585F"/>
                </a:solidFill>
                <a:latin typeface="Source Sans Pro Semibold"/>
                <a:ea typeface="Source Sans Pro Semibold"/>
                <a:cs typeface="Source Sans Pro Semibold"/>
                <a:sym typeface="Source Sans Pro Semibold"/>
              </a:rPr>
              <a:t>layout </a:t>
            </a:r>
          </a:p>
          <a:p>
            <a:pPr lvl="0" defTabSz="280415">
              <a:lnSpc>
                <a:spcPct val="90000"/>
              </a:lnSpc>
              <a:defRPr sz="1800"/>
            </a:pPr>
            <a:r>
              <a:rPr sz="1968">
                <a:solidFill>
                  <a:srgbClr val="53585F"/>
                </a:solidFill>
                <a:latin typeface="Source Sans Pro Light"/>
                <a:ea typeface="Source Sans Pro Light"/>
                <a:cs typeface="Source Sans Pro Light"/>
                <a:sym typeface="Source Sans Pro Light"/>
              </a:rPr>
              <a:t>Cheat Sheet </a:t>
            </a:r>
          </a:p>
        </p:txBody>
      </p:sp>
      <p:sp>
        <p:nvSpPr>
          <p:cNvPr id="303" name="Shape 303"/>
          <p:cNvSpPr/>
          <p:nvPr/>
        </p:nvSpPr>
        <p:spPr>
          <a:xfrm>
            <a:off x="1826816" y="1377023"/>
            <a:ext cx="1291608" cy="487312"/>
          </a:xfrm>
          <a:prstGeom prst="roundRect">
            <a:avLst>
              <a:gd name="adj" fmla="val 39092"/>
            </a:avLst>
          </a:prstGeom>
          <a:solidFill>
            <a:srgbClr val="A6AAA9"/>
          </a:solidFill>
          <a:ln w="12700">
            <a:miter lim="400000"/>
          </a:ln>
          <a:extLst>
            <a:ext uri="{C572A759-6A51-4108-AA02-DFA0A04FC94B}">
              <ma14:wrappingTextBoxFlag xmlns:ma14="http://schemas.microsoft.com/office/mac/drawingml/2011/main" xmlns="" val="1"/>
            </a:ext>
          </a:extLst>
        </p:spPr>
        <p:txBody>
          <a:bodyPr lIns="0" tIns="0" rIns="0" bIns="0" anchor="ctr"/>
          <a:lstStyle/>
          <a:p>
            <a:pPr lvl="0">
              <a:lnSpc>
                <a:spcPct val="70000"/>
              </a:lnSpc>
              <a:defRPr sz="1800"/>
            </a:pPr>
            <a:r>
              <a:rPr sz="1600" b="1">
                <a:solidFill>
                  <a:srgbClr val="FFFFFF"/>
                </a:solidFill>
                <a:latin typeface="Helvetica Neue"/>
                <a:ea typeface="Helvetica Neue"/>
                <a:cs typeface="Helvetica Neue"/>
                <a:sym typeface="Helvetica Neue"/>
              </a:rPr>
              <a:t>Your</a:t>
            </a:r>
            <a:r>
              <a:rPr sz="1200" b="1">
                <a:solidFill>
                  <a:srgbClr val="FFFFFF"/>
                </a:solidFill>
                <a:latin typeface="Helvetica Neue"/>
                <a:ea typeface="Helvetica Neue"/>
                <a:cs typeface="Helvetica Neue"/>
                <a:sym typeface="Helvetica Neue"/>
              </a:rPr>
              <a:t> </a:t>
            </a:r>
          </a:p>
          <a:p>
            <a:pPr lvl="0">
              <a:lnSpc>
                <a:spcPct val="70000"/>
              </a:lnSpc>
              <a:defRPr sz="1800"/>
            </a:pPr>
            <a:r>
              <a:rPr sz="2000" b="1">
                <a:solidFill>
                  <a:srgbClr val="FFFFFF"/>
                </a:solidFill>
                <a:latin typeface="Helvetica Neue"/>
                <a:ea typeface="Helvetica Neue"/>
                <a:cs typeface="Helvetica Neue"/>
                <a:sym typeface="Helvetica Neue"/>
              </a:rPr>
              <a:t>LOGO</a:t>
            </a:r>
          </a:p>
        </p:txBody>
      </p:sp>
      <p:sp>
        <p:nvSpPr>
          <p:cNvPr id="304" name="Shape 304"/>
          <p:cNvSpPr/>
          <p:nvPr/>
        </p:nvSpPr>
        <p:spPr>
          <a:xfrm>
            <a:off x="232450" y="10340910"/>
            <a:ext cx="6261703" cy="248842"/>
          </a:xfrm>
          <a:prstGeom prst="rect">
            <a:avLst/>
          </a:prstGeom>
          <a:ln w="12700">
            <a:miter lim="400000"/>
          </a:ln>
          <a:extLst>
            <a:ext uri="{C572A759-6A51-4108-AA02-DFA0A04FC94B}">
              <ma14:wrappingTextBoxFlag xmlns:ma14="http://schemas.microsoft.com/office/mac/drawingml/2011/main" xmlns="" val="1"/>
            </a:ext>
          </a:extLst>
        </p:spPr>
        <p:txBody>
          <a:bodyPr lIns="54570" tIns="54570" rIns="54570" bIns="54570" anchor="ctr">
            <a:spAutoFit/>
          </a:bodyPr>
          <a:lstStyle/>
          <a:p>
            <a:pPr lvl="0" algn="l">
              <a:lnSpc>
                <a:spcPct val="90000"/>
              </a:lnSpc>
              <a:defRPr sz="1800"/>
            </a:pPr>
            <a:r>
              <a:rPr sz="900">
                <a:latin typeface="Source Sans Pro Light"/>
                <a:ea typeface="Source Sans Pro Light"/>
                <a:cs typeface="Source Sans Pro Light"/>
                <a:sym typeface="Source Sans Pro Light"/>
              </a:rPr>
              <a:t>RStudio® is a trademark of RStudio, Inc.  •  </a:t>
            </a:r>
            <a:r>
              <a:rPr sz="900">
                <a:solidFill>
                  <a:srgbClr val="0365C0"/>
                </a:solidFill>
                <a:latin typeface="Source Sans Pro Light"/>
                <a:ea typeface="Source Sans Pro Light"/>
                <a:cs typeface="Source Sans Pro Light"/>
                <a:sym typeface="Source Sans Pro Light"/>
                <a:hlinkClick r:id="rId2"/>
              </a:rPr>
              <a:t>CC BY </a:t>
            </a:r>
            <a:r>
              <a:rPr sz="900">
                <a:latin typeface="Source Sans Pro Light"/>
                <a:ea typeface="Source Sans Pro Light"/>
                <a:cs typeface="Source Sans Pro Light"/>
                <a:sym typeface="Source Sans Pro Light"/>
              </a:rPr>
              <a:t>Your Name •  Your@email.com  •  844-448-1212 • </a:t>
            </a:r>
            <a:r>
              <a:rPr sz="900" u="sng">
                <a:latin typeface="Source Sans Pro Light"/>
                <a:ea typeface="Source Sans Pro Light"/>
                <a:cs typeface="Source Sans Pro Light"/>
                <a:sym typeface="Source Sans Pro Light"/>
                <a:hlinkClick r:id="rId3"/>
              </a:rPr>
              <a:t>rstudio.com</a:t>
            </a:r>
            <a:r>
              <a:rPr sz="900">
                <a:latin typeface="Source Sans Pro Light"/>
                <a:ea typeface="Source Sans Pro Light"/>
                <a:cs typeface="Source Sans Pro Light"/>
                <a:sym typeface="Source Sans Pro Light"/>
              </a:rPr>
              <a:t> </a:t>
            </a:r>
          </a:p>
        </p:txBody>
      </p:sp>
      <p:sp>
        <p:nvSpPr>
          <p:cNvPr id="305" name="Shape 305"/>
          <p:cNvSpPr/>
          <p:nvPr/>
        </p:nvSpPr>
        <p:spPr>
          <a:xfrm>
            <a:off x="8723072" y="10340910"/>
            <a:ext cx="5041410" cy="248842"/>
          </a:xfrm>
          <a:prstGeom prst="rect">
            <a:avLst/>
          </a:prstGeom>
          <a:ln w="12700">
            <a:miter lim="400000"/>
          </a:ln>
          <a:extLst>
            <a:ext uri="{C572A759-6A51-4108-AA02-DFA0A04FC94B}">
              <ma14:wrappingTextBoxFlag xmlns:ma14="http://schemas.microsoft.com/office/mac/drawingml/2011/main" xmlns="" val="1"/>
            </a:ext>
          </a:extLst>
        </p:spPr>
        <p:txBody>
          <a:bodyPr lIns="54570" tIns="54570" rIns="54570" bIns="54570" anchor="ctr">
            <a:spAutoFit/>
          </a:bodyPr>
          <a:lstStyle/>
          <a:p>
            <a:pPr lvl="0" algn="r">
              <a:lnSpc>
                <a:spcPct val="90000"/>
              </a:lnSpc>
              <a:defRPr sz="1800"/>
            </a:pPr>
            <a:r>
              <a:rPr sz="900">
                <a:latin typeface="Source Sans Pro Light"/>
                <a:ea typeface="Source Sans Pro Light"/>
                <a:cs typeface="Source Sans Pro Light"/>
                <a:sym typeface="Source Sans Pro Light"/>
              </a:rPr>
              <a:t>Learn more at </a:t>
            </a:r>
            <a:r>
              <a:rPr sz="900">
                <a:latin typeface="Source Sans Pro"/>
                <a:ea typeface="Source Sans Pro"/>
                <a:cs typeface="Source Sans Pro"/>
                <a:sym typeface="Source Sans Pro"/>
              </a:rPr>
              <a:t>web page or vignette  </a:t>
            </a:r>
            <a:r>
              <a:rPr sz="900">
                <a:latin typeface="Source Sans Pro Light"/>
                <a:ea typeface="Source Sans Pro Light"/>
                <a:cs typeface="Source Sans Pro Light"/>
                <a:sym typeface="Source Sans Pro Light"/>
              </a:rPr>
              <a:t>•  package  version  •  Updated: 3/15</a:t>
            </a:r>
          </a:p>
        </p:txBody>
      </p:sp>
      <p:sp>
        <p:nvSpPr>
          <p:cNvPr id="306" name="Shape 306"/>
          <p:cNvSpPr/>
          <p:nvPr/>
        </p:nvSpPr>
        <p:spPr>
          <a:xfrm>
            <a:off x="4790962" y="1901745"/>
            <a:ext cx="8915401" cy="2949848"/>
          </a:xfrm>
          <a:prstGeom prst="roundRect">
            <a:avLst>
              <a:gd name="adj" fmla="val 2147"/>
            </a:avLst>
          </a:prstGeom>
          <a:solidFill>
            <a:srgbClr val="A6AAA9">
              <a:alpha val="20000"/>
            </a:srgbClr>
          </a:solidFill>
          <a:ln w="12700">
            <a:miter lim="400000"/>
          </a:ln>
        </p:spPr>
        <p:txBody>
          <a:bodyPr lIns="0" tIns="0" rIns="0" bIns="0" anchor="ctr"/>
          <a:lstStyle/>
          <a:p>
            <a:pPr lvl="0" algn="l">
              <a:defRPr sz="1000">
                <a:latin typeface="Menlo"/>
                <a:ea typeface="Menlo"/>
                <a:cs typeface="Menlo"/>
                <a:sym typeface="Menlo"/>
              </a:defRPr>
            </a:pPr>
            <a:endParaRPr/>
          </a:p>
        </p:txBody>
      </p:sp>
      <p:sp>
        <p:nvSpPr>
          <p:cNvPr id="307" name="Shape 307"/>
          <p:cNvSpPr/>
          <p:nvPr/>
        </p:nvSpPr>
        <p:spPr>
          <a:xfrm>
            <a:off x="4791666" y="1901745"/>
            <a:ext cx="8915401" cy="387049"/>
          </a:xfrm>
          <a:prstGeom prst="roundRect">
            <a:avLst>
              <a:gd name="adj" fmla="val 16636"/>
            </a:avLst>
          </a:prstGeom>
          <a:solidFill>
            <a:srgbClr val="A6AAA9"/>
          </a:solidFill>
          <a:ln w="12700">
            <a:miter lim="400000"/>
          </a:ln>
          <a:extLst>
            <a:ext uri="{C572A759-6A51-4108-AA02-DFA0A04FC94B}">
              <ma14:wrappingTextBoxFlag xmlns:ma14="http://schemas.microsoft.com/office/mac/drawingml/2011/main" xmlns="" val="1"/>
            </a:ext>
          </a:extLst>
        </p:spPr>
        <p:txBody>
          <a:bodyPr lIns="0" tIns="0" rIns="0" bIns="0" anchor="ctr"/>
          <a:lstStyle/>
          <a:p>
            <a:pPr lvl="1" indent="0">
              <a:defRPr sz="1800"/>
            </a:pPr>
            <a:r>
              <a:rPr sz="2300">
                <a:solidFill>
                  <a:srgbClr val="FFFFFF"/>
                </a:solidFill>
                <a:latin typeface="Source Sans Pro"/>
                <a:ea typeface="Source Sans Pro"/>
                <a:cs typeface="Source Sans Pro"/>
                <a:sym typeface="Source Sans Pro"/>
              </a:rPr>
              <a:t>Code and Color</a:t>
            </a:r>
          </a:p>
        </p:txBody>
      </p:sp>
      <p:sp>
        <p:nvSpPr>
          <p:cNvPr id="308" name="Shape 308"/>
          <p:cNvSpPr/>
          <p:nvPr/>
        </p:nvSpPr>
        <p:spPr>
          <a:xfrm>
            <a:off x="4797133" y="4962676"/>
            <a:ext cx="4388434" cy="387049"/>
          </a:xfrm>
          <a:prstGeom prst="roundRect">
            <a:avLst>
              <a:gd name="adj" fmla="val 16636"/>
            </a:avLst>
          </a:prstGeom>
          <a:solidFill>
            <a:srgbClr val="A6AAA9"/>
          </a:solidFill>
          <a:ln w="12700">
            <a:miter lim="400000"/>
          </a:ln>
          <a:extLst>
            <a:ext uri="{C572A759-6A51-4108-AA02-DFA0A04FC94B}">
              <ma14:wrappingTextBoxFlag xmlns:ma14="http://schemas.microsoft.com/office/mac/drawingml/2011/main" xmlns="" val="1"/>
            </a:ext>
          </a:extLst>
        </p:spPr>
        <p:txBody>
          <a:bodyPr lIns="0" tIns="0" rIns="0" bIns="0" anchor="ctr"/>
          <a:lstStyle/>
          <a:p>
            <a:pPr lvl="1" indent="0">
              <a:defRPr sz="1800"/>
            </a:pPr>
            <a:r>
              <a:rPr sz="2300">
                <a:solidFill>
                  <a:srgbClr val="FFFFFF"/>
                </a:solidFill>
                <a:latin typeface="Source Sans Pro"/>
                <a:ea typeface="Source Sans Pro"/>
                <a:cs typeface="Source Sans Pro"/>
                <a:sym typeface="Source Sans Pro"/>
              </a:rPr>
              <a:t>Useful Elements</a:t>
            </a:r>
          </a:p>
        </p:txBody>
      </p:sp>
      <p:sp>
        <p:nvSpPr>
          <p:cNvPr id="309" name="Shape 309"/>
          <p:cNvSpPr/>
          <p:nvPr/>
        </p:nvSpPr>
        <p:spPr>
          <a:xfrm>
            <a:off x="9307324" y="4962676"/>
            <a:ext cx="4394201" cy="387049"/>
          </a:xfrm>
          <a:prstGeom prst="roundRect">
            <a:avLst>
              <a:gd name="adj" fmla="val 16636"/>
            </a:avLst>
          </a:prstGeom>
          <a:solidFill>
            <a:srgbClr val="A6AAA9"/>
          </a:solidFill>
          <a:ln w="12700">
            <a:miter lim="400000"/>
          </a:ln>
          <a:extLst>
            <a:ext uri="{C572A759-6A51-4108-AA02-DFA0A04FC94B}">
              <ma14:wrappingTextBoxFlag xmlns:ma14="http://schemas.microsoft.com/office/mac/drawingml/2011/main" xmlns="" val="1"/>
            </a:ext>
          </a:extLst>
        </p:spPr>
        <p:txBody>
          <a:bodyPr lIns="0" tIns="0" rIns="0" bIns="0" anchor="ctr"/>
          <a:lstStyle/>
          <a:p>
            <a:pPr lvl="1" indent="0">
              <a:defRPr sz="1800"/>
            </a:pPr>
            <a:r>
              <a:rPr sz="2300">
                <a:solidFill>
                  <a:srgbClr val="FFFFFF"/>
                </a:solidFill>
                <a:latin typeface="Source Sans Pro"/>
                <a:ea typeface="Source Sans Pro"/>
                <a:cs typeface="Source Sans Pro"/>
                <a:sym typeface="Source Sans Pro"/>
              </a:rPr>
              <a:t>Logistics</a:t>
            </a:r>
          </a:p>
        </p:txBody>
      </p:sp>
      <p:sp>
        <p:nvSpPr>
          <p:cNvPr id="310" name="Shape 310"/>
          <p:cNvSpPr/>
          <p:nvPr/>
        </p:nvSpPr>
        <p:spPr>
          <a:xfrm>
            <a:off x="4791666" y="247047"/>
            <a:ext cx="8915401" cy="387049"/>
          </a:xfrm>
          <a:prstGeom prst="roundRect">
            <a:avLst>
              <a:gd name="adj" fmla="val 16636"/>
            </a:avLst>
          </a:prstGeom>
          <a:solidFill>
            <a:srgbClr val="A6AAA9"/>
          </a:solidFill>
          <a:ln w="12700">
            <a:miter lim="400000"/>
          </a:ln>
          <a:extLst>
            <a:ext uri="{C572A759-6A51-4108-AA02-DFA0A04FC94B}">
              <ma14:wrappingTextBoxFlag xmlns:ma14="http://schemas.microsoft.com/office/mac/drawingml/2011/main" xmlns="" val="1"/>
            </a:ext>
          </a:extLst>
        </p:spPr>
        <p:txBody>
          <a:bodyPr lIns="0" tIns="0" rIns="0" bIns="0" anchor="ctr"/>
          <a:lstStyle/>
          <a:p>
            <a:pPr lvl="1" indent="0">
              <a:defRPr sz="1800"/>
            </a:pPr>
            <a:r>
              <a:rPr sz="2300">
                <a:solidFill>
                  <a:srgbClr val="FFFFFF"/>
                </a:solidFill>
                <a:latin typeface="Source Sans Pro"/>
                <a:ea typeface="Source Sans Pro"/>
                <a:cs typeface="Source Sans Pro"/>
                <a:sym typeface="Source Sans Pro"/>
              </a:rPr>
              <a:t>Layout Suggestions</a:t>
            </a:r>
          </a:p>
        </p:txBody>
      </p:sp>
      <p:sp>
        <p:nvSpPr>
          <p:cNvPr id="311" name="Shape 311"/>
          <p:cNvSpPr/>
          <p:nvPr/>
        </p:nvSpPr>
        <p:spPr>
          <a:xfrm>
            <a:off x="305537" y="2276510"/>
            <a:ext cx="4301585" cy="6325792"/>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p>
            <a:pPr lvl="0" algn="l">
              <a:lnSpc>
                <a:spcPct val="90000"/>
              </a:lnSpc>
              <a:spcBef>
                <a:spcPts val="1000"/>
              </a:spcBef>
              <a:buClr>
                <a:srgbClr val="F39019"/>
              </a:buClr>
              <a:defRPr sz="1800"/>
            </a:pPr>
            <a:r>
              <a:rPr sz="1200">
                <a:latin typeface="Source Sans Pro Semibold"/>
                <a:ea typeface="Source Sans Pro Semibold"/>
                <a:cs typeface="Source Sans Pro Semibold"/>
                <a:sym typeface="Source Sans Pro Semibold"/>
              </a:rPr>
              <a:t>Thank you</a:t>
            </a:r>
            <a:r>
              <a:rPr sz="1200">
                <a:latin typeface="Source Sans Pro Light"/>
                <a:ea typeface="Source Sans Pro Light"/>
                <a:cs typeface="Source Sans Pro Light"/>
                <a:sym typeface="Source Sans Pro Light"/>
              </a:rPr>
              <a:t> for making a new cheatsheet for R! These cheatsheets have an important job: </a:t>
            </a:r>
          </a:p>
          <a:p>
            <a:pPr lvl="0">
              <a:lnSpc>
                <a:spcPct val="90000"/>
              </a:lnSpc>
              <a:buClr>
                <a:srgbClr val="F39019"/>
              </a:buClr>
              <a:defRPr sz="1800"/>
            </a:pPr>
            <a:r>
              <a:rPr sz="1200">
                <a:latin typeface="Source Sans Pro Semibold"/>
                <a:ea typeface="Source Sans Pro Semibold"/>
                <a:cs typeface="Source Sans Pro Semibold"/>
                <a:sym typeface="Source Sans Pro Semibold"/>
              </a:rPr>
              <a:t>Cheatsheets make it easy for R users </a:t>
            </a:r>
          </a:p>
          <a:p>
            <a:pPr lvl="0">
              <a:lnSpc>
                <a:spcPct val="90000"/>
              </a:lnSpc>
              <a:spcBef>
                <a:spcPts val="1000"/>
              </a:spcBef>
              <a:buClr>
                <a:srgbClr val="F39019"/>
              </a:buClr>
              <a:defRPr sz="1800"/>
            </a:pPr>
            <a:r>
              <a:rPr sz="1200">
                <a:latin typeface="Source Sans Pro Semibold"/>
                <a:ea typeface="Source Sans Pro Semibold"/>
                <a:cs typeface="Source Sans Pro Semibold"/>
                <a:sym typeface="Source Sans Pro Semibold"/>
              </a:rPr>
              <a:t>to look up useful information.</a:t>
            </a:r>
          </a:p>
          <a:p>
            <a:pPr lvl="0" algn="l">
              <a:lnSpc>
                <a:spcPct val="90000"/>
              </a:lnSpc>
              <a:spcBef>
                <a:spcPts val="300"/>
              </a:spcBef>
              <a:buClr>
                <a:srgbClr val="F39019"/>
              </a:buClr>
              <a:defRPr sz="1800"/>
            </a:pPr>
            <a:r>
              <a:rPr sz="1200">
                <a:latin typeface="Source Sans Pro Light"/>
                <a:ea typeface="Source Sans Pro Light"/>
                <a:cs typeface="Source Sans Pro Light"/>
                <a:sym typeface="Source Sans Pro Light"/>
              </a:rPr>
              <a:t>Remember that the best cheatsheets are </a:t>
            </a:r>
            <a:r>
              <a:rPr sz="1200">
                <a:latin typeface="Source Sans Pro Semibold"/>
                <a:ea typeface="Source Sans Pro Semibold"/>
                <a:cs typeface="Source Sans Pro Semibold"/>
                <a:sym typeface="Source Sans Pro Semibold"/>
              </a:rPr>
              <a:t>visual</a:t>
            </a:r>
            <a:r>
              <a:rPr sz="1200">
                <a:latin typeface="Source Sans Pro Light"/>
                <a:ea typeface="Source Sans Pro Light"/>
                <a:cs typeface="Source Sans Pro Light"/>
                <a:sym typeface="Source Sans Pro Light"/>
              </a:rPr>
              <a:t>—not written—documents. Whenever possible use visual elements to make it easier for readers to find the information they need.</a:t>
            </a:r>
          </a:p>
          <a:p>
            <a:pPr lvl="0" algn="l">
              <a:lnSpc>
                <a:spcPct val="90000"/>
              </a:lnSpc>
              <a:spcBef>
                <a:spcPts val="300"/>
              </a:spcBef>
              <a:buClr>
                <a:srgbClr val="F39019"/>
              </a:buClr>
              <a:defRPr sz="1800"/>
            </a:pPr>
            <a:endParaRPr sz="1200">
              <a:latin typeface="Source Sans Pro Light"/>
              <a:ea typeface="Source Sans Pro Light"/>
              <a:cs typeface="Source Sans Pro Light"/>
              <a:sym typeface="Source Sans Pro Light"/>
            </a:endParaRPr>
          </a:p>
          <a:p>
            <a:pPr marL="114300" lvl="0" indent="-114300" algn="l">
              <a:lnSpc>
                <a:spcPct val="90000"/>
              </a:lnSpc>
              <a:spcBef>
                <a:spcPts val="300"/>
              </a:spcBef>
              <a:buSzPct val="100000"/>
              <a:buAutoNum type="arabicPeriod"/>
              <a:defRPr sz="1800"/>
            </a:pPr>
            <a:r>
              <a:rPr sz="1200">
                <a:latin typeface="Source Sans Pro Light"/>
                <a:ea typeface="Source Sans Pro Light"/>
                <a:cs typeface="Source Sans Pro Light"/>
                <a:sym typeface="Source Sans Pro Light"/>
              </a:rPr>
              <a:t>Use a</a:t>
            </a:r>
            <a:r>
              <a:rPr sz="1200">
                <a:latin typeface="Source Sans Pro Semibold"/>
                <a:ea typeface="Source Sans Pro Semibold"/>
                <a:cs typeface="Source Sans Pro Semibold"/>
                <a:sym typeface="Source Sans Pro Semibold"/>
              </a:rPr>
              <a:t> layout</a:t>
            </a:r>
            <a:r>
              <a:rPr sz="1200">
                <a:latin typeface="Source Sans Pro Light"/>
                <a:ea typeface="Source Sans Pro Light"/>
                <a:cs typeface="Source Sans Pro Light"/>
                <a:sym typeface="Source Sans Pro Light"/>
              </a:rPr>
              <a:t> that flows and makes it easy to zero in on specific topics.</a:t>
            </a:r>
          </a:p>
          <a:p>
            <a:pPr lvl="0" algn="l">
              <a:lnSpc>
                <a:spcPct val="90000"/>
              </a:lnSpc>
              <a:spcBef>
                <a:spcPts val="300"/>
              </a:spcBef>
              <a:defRPr sz="1800"/>
            </a:pPr>
            <a:endParaRPr sz="1200">
              <a:latin typeface="Source Sans Pro Light"/>
              <a:ea typeface="Source Sans Pro Light"/>
              <a:cs typeface="Source Sans Pro Light"/>
              <a:sym typeface="Source Sans Pro Light"/>
            </a:endParaRPr>
          </a:p>
          <a:p>
            <a:pPr lvl="0" algn="l">
              <a:lnSpc>
                <a:spcPct val="90000"/>
              </a:lnSpc>
              <a:spcBef>
                <a:spcPts val="300"/>
              </a:spcBef>
              <a:defRPr sz="1800"/>
            </a:pPr>
            <a:endParaRPr sz="1200">
              <a:latin typeface="Source Sans Pro Light"/>
              <a:ea typeface="Source Sans Pro Light"/>
              <a:cs typeface="Source Sans Pro Light"/>
              <a:sym typeface="Source Sans Pro Light"/>
            </a:endParaRPr>
          </a:p>
          <a:p>
            <a:pPr marL="114300" lvl="0" indent="-114300" algn="l">
              <a:lnSpc>
                <a:spcPct val="90000"/>
              </a:lnSpc>
              <a:spcBef>
                <a:spcPts val="300"/>
              </a:spcBef>
              <a:buSzPct val="100000"/>
              <a:buAutoNum type="arabicPeriod" startAt="2"/>
              <a:defRPr sz="1800"/>
            </a:pPr>
            <a:endParaRPr sz="1200">
              <a:latin typeface="Source Sans Pro Light"/>
              <a:ea typeface="Source Sans Pro Light"/>
              <a:cs typeface="Source Sans Pro Light"/>
              <a:sym typeface="Source Sans Pro Light"/>
            </a:endParaRPr>
          </a:p>
          <a:p>
            <a:pPr marL="114300" lvl="0" indent="-114300" algn="l">
              <a:lnSpc>
                <a:spcPct val="90000"/>
              </a:lnSpc>
              <a:spcBef>
                <a:spcPts val="300"/>
              </a:spcBef>
              <a:buSzPct val="100000"/>
              <a:buAutoNum type="arabicPeriod" startAt="2"/>
              <a:defRPr sz="1800"/>
            </a:pPr>
            <a:endParaRPr sz="1200">
              <a:latin typeface="Source Sans Pro Light"/>
              <a:ea typeface="Source Sans Pro Light"/>
              <a:cs typeface="Source Sans Pro Light"/>
              <a:sym typeface="Source Sans Pro Light"/>
            </a:endParaRPr>
          </a:p>
          <a:p>
            <a:pPr lvl="0" algn="l">
              <a:lnSpc>
                <a:spcPct val="90000"/>
              </a:lnSpc>
              <a:spcBef>
                <a:spcPts val="300"/>
              </a:spcBef>
              <a:defRPr sz="1800"/>
            </a:pPr>
            <a:endParaRPr sz="1200">
              <a:latin typeface="Source Sans Pro Light"/>
              <a:ea typeface="Source Sans Pro Light"/>
              <a:cs typeface="Source Sans Pro Light"/>
              <a:sym typeface="Source Sans Pro Light"/>
            </a:endParaRPr>
          </a:p>
          <a:p>
            <a:pPr lvl="0" algn="l">
              <a:lnSpc>
                <a:spcPct val="90000"/>
              </a:lnSpc>
              <a:spcBef>
                <a:spcPts val="300"/>
              </a:spcBef>
              <a:defRPr sz="1800"/>
            </a:pPr>
            <a:endParaRPr sz="1200">
              <a:latin typeface="Source Sans Pro Light"/>
              <a:ea typeface="Source Sans Pro Light"/>
              <a:cs typeface="Source Sans Pro Light"/>
              <a:sym typeface="Source Sans Pro Light"/>
            </a:endParaRPr>
          </a:p>
          <a:p>
            <a:pPr marL="114300" lvl="0" indent="-114300" algn="l">
              <a:lnSpc>
                <a:spcPct val="90000"/>
              </a:lnSpc>
              <a:spcBef>
                <a:spcPts val="300"/>
              </a:spcBef>
              <a:buSzPct val="100000"/>
              <a:buAutoNum type="arabicPeriod" startAt="2"/>
              <a:defRPr sz="1800"/>
            </a:pPr>
            <a:r>
              <a:rPr sz="1200">
                <a:latin typeface="Source Sans Pro Light"/>
                <a:ea typeface="Source Sans Pro Light"/>
                <a:cs typeface="Source Sans Pro Light"/>
                <a:sym typeface="Source Sans Pro Light"/>
              </a:rPr>
              <a:t>Use </a:t>
            </a:r>
            <a:r>
              <a:rPr sz="1200">
                <a:latin typeface="Source Sans Pro Semibold"/>
                <a:ea typeface="Source Sans Pro Semibold"/>
                <a:cs typeface="Source Sans Pro Semibold"/>
                <a:sym typeface="Source Sans Pro Semibold"/>
              </a:rPr>
              <a:t>visualizations</a:t>
            </a:r>
            <a:r>
              <a:rPr sz="1200">
                <a:latin typeface="Source Sans Pro Light"/>
                <a:ea typeface="Source Sans Pro Light"/>
                <a:cs typeface="Source Sans Pro Light"/>
                <a:sym typeface="Source Sans Pro Light"/>
              </a:rPr>
              <a:t> to explain concepts quickly and concisely.</a:t>
            </a:r>
          </a:p>
          <a:p>
            <a:pPr lvl="0" algn="l">
              <a:lnSpc>
                <a:spcPct val="90000"/>
              </a:lnSpc>
              <a:spcBef>
                <a:spcPts val="300"/>
              </a:spcBef>
              <a:defRPr sz="1800"/>
            </a:pPr>
            <a:endParaRPr sz="1200">
              <a:latin typeface="Source Sans Pro Light"/>
              <a:ea typeface="Source Sans Pro Light"/>
              <a:cs typeface="Source Sans Pro Light"/>
              <a:sym typeface="Source Sans Pro Light"/>
            </a:endParaRPr>
          </a:p>
          <a:p>
            <a:pPr marL="114300" lvl="0" indent="-114300" algn="l">
              <a:lnSpc>
                <a:spcPct val="90000"/>
              </a:lnSpc>
              <a:spcBef>
                <a:spcPts val="300"/>
              </a:spcBef>
              <a:buSzPct val="100000"/>
              <a:buAutoNum type="arabicPeriod" startAt="3"/>
              <a:defRPr sz="1800"/>
            </a:pPr>
            <a:endParaRPr sz="1200">
              <a:latin typeface="Source Sans Pro Light"/>
              <a:ea typeface="Source Sans Pro Light"/>
              <a:cs typeface="Source Sans Pro Light"/>
              <a:sym typeface="Source Sans Pro Light"/>
            </a:endParaRPr>
          </a:p>
          <a:p>
            <a:pPr marL="114300" lvl="0" indent="-114300" algn="l">
              <a:lnSpc>
                <a:spcPct val="90000"/>
              </a:lnSpc>
              <a:spcBef>
                <a:spcPts val="300"/>
              </a:spcBef>
              <a:buSzPct val="100000"/>
              <a:buAutoNum type="arabicPeriod" startAt="3"/>
              <a:defRPr sz="1800"/>
            </a:pPr>
            <a:endParaRPr sz="1200">
              <a:latin typeface="Source Sans Pro Light"/>
              <a:ea typeface="Source Sans Pro Light"/>
              <a:cs typeface="Source Sans Pro Light"/>
              <a:sym typeface="Source Sans Pro Light"/>
            </a:endParaRPr>
          </a:p>
          <a:p>
            <a:pPr lvl="0" algn="l">
              <a:lnSpc>
                <a:spcPct val="90000"/>
              </a:lnSpc>
              <a:spcBef>
                <a:spcPts val="300"/>
              </a:spcBef>
              <a:defRPr sz="1800"/>
            </a:pPr>
            <a:endParaRPr sz="1200">
              <a:latin typeface="Source Sans Pro Light"/>
              <a:ea typeface="Source Sans Pro Light"/>
              <a:cs typeface="Source Sans Pro Light"/>
              <a:sym typeface="Source Sans Pro Light"/>
            </a:endParaRPr>
          </a:p>
          <a:p>
            <a:pPr marL="114300" lvl="0" indent="-114300" algn="l">
              <a:lnSpc>
                <a:spcPct val="90000"/>
              </a:lnSpc>
              <a:spcBef>
                <a:spcPts val="300"/>
              </a:spcBef>
              <a:buSzPct val="100000"/>
              <a:buAutoNum type="arabicPeriod" startAt="3"/>
              <a:defRPr sz="1800"/>
            </a:pPr>
            <a:r>
              <a:rPr sz="1200">
                <a:latin typeface="Source Sans Pro Light"/>
                <a:ea typeface="Source Sans Pro Light"/>
                <a:cs typeface="Source Sans Pro Light"/>
                <a:sym typeface="Source Sans Pro Light"/>
              </a:rPr>
              <a:t>Use visual elements to make the sheet </a:t>
            </a:r>
            <a:r>
              <a:rPr sz="1200">
                <a:latin typeface="Source Sans Pro Semibold"/>
                <a:ea typeface="Source Sans Pro Semibold"/>
                <a:cs typeface="Source Sans Pro Semibold"/>
                <a:sym typeface="Source Sans Pro Semibold"/>
              </a:rPr>
              <a:t>scannable</a:t>
            </a:r>
            <a:r>
              <a:rPr sz="1200">
                <a:latin typeface="Source Sans Pro Light"/>
                <a:ea typeface="Source Sans Pro Light"/>
                <a:cs typeface="Source Sans Pro Light"/>
                <a:sym typeface="Source Sans Pro Light"/>
              </a:rPr>
              <a:t>.</a:t>
            </a:r>
          </a:p>
          <a:p>
            <a:pPr lvl="0" algn="l">
              <a:lnSpc>
                <a:spcPct val="90000"/>
              </a:lnSpc>
              <a:spcBef>
                <a:spcPts val="300"/>
              </a:spcBef>
              <a:defRPr sz="1800"/>
            </a:pPr>
            <a:endParaRPr sz="1200">
              <a:latin typeface="Source Sans Pro Light"/>
              <a:ea typeface="Source Sans Pro Light"/>
              <a:cs typeface="Source Sans Pro Light"/>
              <a:sym typeface="Source Sans Pro Light"/>
            </a:endParaRPr>
          </a:p>
          <a:p>
            <a:pPr marL="114300" lvl="0" indent="-114300" algn="l">
              <a:lnSpc>
                <a:spcPct val="90000"/>
              </a:lnSpc>
              <a:spcBef>
                <a:spcPts val="300"/>
              </a:spcBef>
              <a:buSzPct val="100000"/>
              <a:buAutoNum type="arabicPeriod" startAt="4"/>
              <a:defRPr sz="1800"/>
            </a:pPr>
            <a:endParaRPr sz="1200">
              <a:latin typeface="Source Sans Pro Light"/>
              <a:ea typeface="Source Sans Pro Light"/>
              <a:cs typeface="Source Sans Pro Light"/>
              <a:sym typeface="Source Sans Pro Light"/>
            </a:endParaRPr>
          </a:p>
          <a:p>
            <a:pPr marL="114300" lvl="0" indent="-114300" algn="l">
              <a:lnSpc>
                <a:spcPct val="90000"/>
              </a:lnSpc>
              <a:spcBef>
                <a:spcPts val="300"/>
              </a:spcBef>
              <a:buSzPct val="100000"/>
              <a:buAutoNum type="arabicPeriod" startAt="4"/>
              <a:defRPr sz="1800"/>
            </a:pPr>
            <a:endParaRPr sz="1200">
              <a:latin typeface="Source Sans Pro Light"/>
              <a:ea typeface="Source Sans Pro Light"/>
              <a:cs typeface="Source Sans Pro Light"/>
              <a:sym typeface="Source Sans Pro Light"/>
            </a:endParaRPr>
          </a:p>
          <a:p>
            <a:pPr marL="114300" lvl="0" indent="-114300" algn="l">
              <a:lnSpc>
                <a:spcPct val="90000"/>
              </a:lnSpc>
              <a:spcBef>
                <a:spcPts val="300"/>
              </a:spcBef>
              <a:buSzPct val="100000"/>
              <a:buAutoNum type="arabicPeriod" startAt="4"/>
              <a:defRPr sz="1800"/>
            </a:pPr>
            <a:endParaRPr sz="1200">
              <a:latin typeface="Source Sans Pro Light"/>
              <a:ea typeface="Source Sans Pro Light"/>
              <a:cs typeface="Source Sans Pro Light"/>
              <a:sym typeface="Source Sans Pro Light"/>
            </a:endParaRPr>
          </a:p>
          <a:p>
            <a:pPr marL="114300" lvl="0" indent="-114300" algn="l">
              <a:lnSpc>
                <a:spcPct val="90000"/>
              </a:lnSpc>
              <a:spcBef>
                <a:spcPts val="300"/>
              </a:spcBef>
              <a:buSzPct val="100000"/>
              <a:buAutoNum type="arabicPeriod" startAt="4"/>
              <a:defRPr sz="1800"/>
            </a:pPr>
            <a:endParaRPr sz="1200">
              <a:latin typeface="Source Sans Pro Light"/>
              <a:ea typeface="Source Sans Pro Light"/>
              <a:cs typeface="Source Sans Pro Light"/>
              <a:sym typeface="Source Sans Pro Light"/>
            </a:endParaRPr>
          </a:p>
          <a:p>
            <a:pPr lvl="0" algn="l">
              <a:lnSpc>
                <a:spcPct val="90000"/>
              </a:lnSpc>
              <a:spcBef>
                <a:spcPts val="300"/>
              </a:spcBef>
              <a:defRPr sz="1800"/>
            </a:pPr>
            <a:endParaRPr sz="1200">
              <a:latin typeface="Source Sans Pro Light"/>
              <a:ea typeface="Source Sans Pro Light"/>
              <a:cs typeface="Source Sans Pro Light"/>
              <a:sym typeface="Source Sans Pro Light"/>
            </a:endParaRPr>
          </a:p>
          <a:p>
            <a:pPr marL="114300" lvl="0" indent="-114300" algn="l">
              <a:lnSpc>
                <a:spcPct val="90000"/>
              </a:lnSpc>
              <a:spcBef>
                <a:spcPts val="300"/>
              </a:spcBef>
              <a:buSzPct val="100000"/>
              <a:buAutoNum type="arabicPeriod" startAt="4"/>
              <a:defRPr sz="1800"/>
            </a:pPr>
            <a:r>
              <a:rPr sz="1200">
                <a:latin typeface="Source Sans Pro Light"/>
                <a:ea typeface="Source Sans Pro Light"/>
                <a:cs typeface="Source Sans Pro Light"/>
                <a:sym typeface="Source Sans Pro Light"/>
              </a:rPr>
              <a:t>Use visual </a:t>
            </a:r>
            <a:r>
              <a:rPr sz="1200">
                <a:latin typeface="Source Sans Pro Semibold"/>
                <a:ea typeface="Source Sans Pro Semibold"/>
                <a:cs typeface="Source Sans Pro Semibold"/>
                <a:sym typeface="Source Sans Pro Semibold"/>
              </a:rPr>
              <a:t>emphasis</a:t>
            </a:r>
            <a:r>
              <a:rPr sz="1200">
                <a:latin typeface="Source Sans Pro Light"/>
                <a:ea typeface="Source Sans Pro Light"/>
                <a:cs typeface="Source Sans Pro Light"/>
                <a:sym typeface="Source Sans Pro Light"/>
              </a:rPr>
              <a:t> (like color, size, and font weight) to make important information easy to find.</a:t>
            </a:r>
          </a:p>
        </p:txBody>
      </p:sp>
      <p:sp>
        <p:nvSpPr>
          <p:cNvPr id="312" name="Shape 312"/>
          <p:cNvSpPr/>
          <p:nvPr/>
        </p:nvSpPr>
        <p:spPr>
          <a:xfrm rot="5400000">
            <a:off x="2186931" y="5403305"/>
            <a:ext cx="566804" cy="1805035"/>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gradFill>
            <a:gsLst>
              <a:gs pos="10020">
                <a:srgbClr val="0365C0"/>
              </a:gs>
              <a:gs pos="54709">
                <a:srgbClr val="6C9DCB"/>
              </a:gs>
              <a:gs pos="100000">
                <a:srgbClr val="D6D6D6"/>
              </a:gs>
            </a:gsLst>
            <a:path>
              <a:fillToRect l="50000" t="22662" r="50000" b="77337"/>
            </a:path>
          </a:gradFill>
          <a:ln w="12700">
            <a:miter lim="400000"/>
          </a:ln>
        </p:spPr>
        <p:txBody>
          <a:bodyPr lIns="0" tIns="0" rIns="0" bIns="0" anchor="ctr"/>
          <a:lstStyle/>
          <a:p>
            <a:pPr lvl="0">
              <a:defRPr sz="2600">
                <a:solidFill>
                  <a:srgbClr val="FFFFFF"/>
                </a:solidFill>
              </a:defRPr>
            </a:pPr>
            <a:endParaRPr/>
          </a:p>
        </p:txBody>
      </p:sp>
      <p:graphicFrame>
        <p:nvGraphicFramePr>
          <p:cNvPr id="313" name="Table 313"/>
          <p:cNvGraphicFramePr/>
          <p:nvPr/>
        </p:nvGraphicFramePr>
        <p:xfrm>
          <a:off x="1302189" y="6020072"/>
          <a:ext cx="181337" cy="3251200"/>
        </p:xfrm>
        <a:graphic>
          <a:graphicData uri="http://schemas.openxmlformats.org/drawingml/2006/table">
            <a:tbl>
              <a:tblPr>
                <a:tableStyleId>{33BA23B1-9221-436E-865A-0063620EA4FD}</a:tableStyleId>
              </a:tblPr>
              <a:tblGrid>
                <a:gridCol w="181337">
                  <a:extLst>
                    <a:ext uri="{9D8B030D-6E8A-4147-A177-3AD203B41FA5}">
                      <a16:colId xmlns:a16="http://schemas.microsoft.com/office/drawing/2014/main" xmlns="" val="20000"/>
                    </a:ext>
                  </a:extLst>
                </a:gridCol>
              </a:tblGrid>
              <a:tr h="0">
                <a:tc>
                  <a:txBody>
                    <a:bodyPr/>
                    <a:lstStyle/>
                    <a:p>
                      <a:pPr lvl="0" defTabSz="914400">
                        <a:defRPr sz="3600">
                          <a:latin typeface="Helvetica"/>
                          <a:ea typeface="Helvetica"/>
                          <a:cs typeface="Helvetica"/>
                          <a:sym typeface="Helvetica"/>
                        </a:defRPr>
                      </a:pPr>
                      <a:endParaRP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xmlns="" val="10000"/>
                  </a:ext>
                </a:extLst>
              </a:tr>
              <a:tr h="0">
                <a:tc>
                  <a:txBody>
                    <a:bodyPr/>
                    <a:lstStyle/>
                    <a:p>
                      <a:pPr lvl="0" defTabSz="914400">
                        <a:defRPr sz="3600">
                          <a:latin typeface="Helvetica"/>
                          <a:ea typeface="Helvetica"/>
                          <a:cs typeface="Helvetica"/>
                          <a:sym typeface="Helvetica"/>
                        </a:defRPr>
                      </a:pPr>
                      <a:endParaRP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xmlns="" val="10001"/>
                  </a:ext>
                </a:extLst>
              </a:tr>
              <a:tr h="0">
                <a:tc>
                  <a:txBody>
                    <a:bodyPr/>
                    <a:lstStyle/>
                    <a:p>
                      <a:pPr lvl="0" defTabSz="914400">
                        <a:defRPr sz="3600">
                          <a:latin typeface="Helvetica"/>
                          <a:ea typeface="Helvetica"/>
                          <a:cs typeface="Helvetica"/>
                          <a:sym typeface="Helvetica"/>
                        </a:defRPr>
                      </a:pPr>
                      <a:endParaRP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xmlns="" val="10002"/>
                  </a:ext>
                </a:extLst>
              </a:tr>
              <a:tr h="0">
                <a:tc>
                  <a:txBody>
                    <a:bodyPr/>
                    <a:lstStyle/>
                    <a:p>
                      <a:pPr lvl="0" defTabSz="914400">
                        <a:defRPr sz="3600">
                          <a:latin typeface="Helvetica"/>
                          <a:ea typeface="Helvetica"/>
                          <a:cs typeface="Helvetica"/>
                          <a:sym typeface="Helvetica"/>
                        </a:defRPr>
                      </a:pPr>
                      <a:endParaRP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xmlns="" val="10003"/>
                  </a:ext>
                </a:extLst>
              </a:tr>
              <a:tr h="0">
                <a:tc>
                  <a:txBody>
                    <a:bodyPr/>
                    <a:lstStyle/>
                    <a:p>
                      <a:pPr lvl="0" defTabSz="914400">
                        <a:defRPr sz="3600">
                          <a:latin typeface="Helvetica"/>
                          <a:ea typeface="Helvetica"/>
                          <a:cs typeface="Helvetica"/>
                          <a:sym typeface="Helvetica"/>
                        </a:defRPr>
                      </a:pPr>
                      <a:endParaRP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xmlns="" val="10004"/>
                  </a:ext>
                </a:extLst>
              </a:tr>
            </a:tbl>
          </a:graphicData>
        </a:graphic>
      </p:graphicFrame>
      <p:graphicFrame>
        <p:nvGraphicFramePr>
          <p:cNvPr id="314" name="Table 314"/>
          <p:cNvGraphicFramePr/>
          <p:nvPr/>
        </p:nvGraphicFramePr>
        <p:xfrm>
          <a:off x="3465251" y="6248672"/>
          <a:ext cx="181337" cy="650240"/>
        </p:xfrm>
        <a:graphic>
          <a:graphicData uri="http://schemas.openxmlformats.org/drawingml/2006/table">
            <a:tbl>
              <a:tblPr>
                <a:tableStyleId>{33BA23B1-9221-436E-865A-0063620EA4FD}</a:tableStyleId>
              </a:tblPr>
              <a:tblGrid>
                <a:gridCol w="181337">
                  <a:extLst>
                    <a:ext uri="{9D8B030D-6E8A-4147-A177-3AD203B41FA5}">
                      <a16:colId xmlns:a16="http://schemas.microsoft.com/office/drawing/2014/main" xmlns="" val="20000"/>
                    </a:ext>
                  </a:extLst>
                </a:gridCol>
              </a:tblGrid>
              <a:tr h="0">
                <a:tc>
                  <a:txBody>
                    <a:bodyPr/>
                    <a:lstStyle/>
                    <a:p>
                      <a:pPr lvl="0" defTabSz="914400">
                        <a:defRPr sz="3600">
                          <a:latin typeface="Helvetica"/>
                          <a:ea typeface="Helvetica"/>
                          <a:cs typeface="Helvetica"/>
                          <a:sym typeface="Helvetica"/>
                        </a:defRPr>
                      </a:pPr>
                      <a:endParaRPr/>
                    </a:p>
                  </a:txBody>
                  <a:tcPr marL="50800" marR="50800" marT="50800" marB="50800" anchor="ctr" horzOverflow="overflow">
                    <a:lnL w="12700">
                      <a:miter lim="400000"/>
                    </a:lnL>
                    <a:lnR w="12700">
                      <a:miter lim="400000"/>
                    </a:lnR>
                    <a:lnT w="12700">
                      <a:miter lim="400000"/>
                    </a:lnT>
                    <a:lnB w="12700">
                      <a:miter lim="400000"/>
                    </a:lnB>
                    <a:solidFill>
                      <a:srgbClr val="78AAD6"/>
                    </a:solidFill>
                  </a:tcPr>
                </a:tc>
                <a:extLst>
                  <a:ext uri="{0D108BD9-81ED-4DB2-BD59-A6C34878D82A}">
                    <a16:rowId xmlns:a16="http://schemas.microsoft.com/office/drawing/2014/main" xmlns="" val="10000"/>
                  </a:ext>
                </a:extLst>
              </a:tr>
            </a:tbl>
          </a:graphicData>
        </a:graphic>
      </p:graphicFrame>
      <p:grpSp>
        <p:nvGrpSpPr>
          <p:cNvPr id="317" name="Group 317"/>
          <p:cNvGrpSpPr/>
          <p:nvPr/>
        </p:nvGrpSpPr>
        <p:grpSpPr>
          <a:xfrm>
            <a:off x="1606016" y="6027581"/>
            <a:ext cx="1759557" cy="513001"/>
            <a:chOff x="329227" y="32908"/>
            <a:chExt cx="1759555" cy="513000"/>
          </a:xfrm>
        </p:grpSpPr>
        <p:sp>
          <p:nvSpPr>
            <p:cNvPr id="315" name="Shape 315"/>
            <p:cNvSpPr/>
            <p:nvPr/>
          </p:nvSpPr>
          <p:spPr>
            <a:xfrm rot="5400000">
              <a:off x="1818624" y="166581"/>
              <a:ext cx="251183" cy="28913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rgbClr val="0365C0"/>
            </a:solidFill>
            <a:ln w="12700" cap="flat">
              <a:noFill/>
              <a:miter lim="400000"/>
            </a:ln>
            <a:effectLst/>
          </p:spPr>
          <p:txBody>
            <a:bodyPr wrap="square" lIns="0" tIns="0" rIns="0" bIns="0" numCol="1" anchor="ctr">
              <a:noAutofit/>
            </a:bodyPr>
            <a:lstStyle/>
            <a:p>
              <a:pPr lvl="0">
                <a:defRPr sz="2600">
                  <a:solidFill>
                    <a:srgbClr val="FFFFFF"/>
                  </a:solidFill>
                </a:defRPr>
              </a:pPr>
              <a:endParaRPr/>
            </a:p>
          </p:txBody>
        </p:sp>
        <p:sp>
          <p:nvSpPr>
            <p:cNvPr id="316" name="Shape 316"/>
            <p:cNvSpPr/>
            <p:nvPr/>
          </p:nvSpPr>
          <p:spPr>
            <a:xfrm>
              <a:off x="329227" y="32908"/>
              <a:ext cx="883004" cy="51300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4570" tIns="54570" rIns="54570" bIns="54570" numCol="1" anchor="ctr">
              <a:spAutoFit/>
            </a:bodyPr>
            <a:lstStyle/>
            <a:p>
              <a:pPr lvl="0">
                <a:lnSpc>
                  <a:spcPct val="60000"/>
                </a:lnSpc>
                <a:spcBef>
                  <a:spcPts val="300"/>
                </a:spcBef>
                <a:defRPr sz="1800"/>
              </a:pPr>
              <a:r>
                <a:rPr sz="1400">
                  <a:solidFill>
                    <a:srgbClr val="FFFFFF"/>
                  </a:solidFill>
                  <a:latin typeface="Source Sans Pro Semibold"/>
                  <a:ea typeface="Source Sans Pro Semibold"/>
                  <a:cs typeface="Source Sans Pro Semibold"/>
                  <a:sym typeface="Source Sans Pro Semibold"/>
                </a:rPr>
                <a:t>summary</a:t>
              </a:r>
            </a:p>
            <a:p>
              <a:pPr lvl="0">
                <a:lnSpc>
                  <a:spcPct val="60000"/>
                </a:lnSpc>
                <a:spcBef>
                  <a:spcPts val="300"/>
                </a:spcBef>
                <a:defRPr sz="1800"/>
              </a:pPr>
              <a:r>
                <a:rPr sz="1400">
                  <a:solidFill>
                    <a:srgbClr val="FFFFFF"/>
                  </a:solidFill>
                  <a:latin typeface="Source Sans Pro Semibold"/>
                  <a:ea typeface="Source Sans Pro Semibold"/>
                  <a:cs typeface="Source Sans Pro Semibold"/>
                  <a:sym typeface="Source Sans Pro Semibold"/>
                </a:rPr>
                <a:t>function</a:t>
              </a:r>
            </a:p>
          </p:txBody>
        </p:sp>
      </p:grpSp>
      <p:sp>
        <p:nvSpPr>
          <p:cNvPr id="318" name="Shape 318"/>
          <p:cNvSpPr/>
          <p:nvPr/>
        </p:nvSpPr>
        <p:spPr>
          <a:xfrm>
            <a:off x="1354021" y="8489661"/>
            <a:ext cx="2202787" cy="650107"/>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normAutofit/>
          </a:bodyPr>
          <a:lstStyle/>
          <a:p>
            <a:pPr lvl="0" algn="l">
              <a:lnSpc>
                <a:spcPct val="90000"/>
              </a:lnSpc>
              <a:spcBef>
                <a:spcPts val="300"/>
              </a:spcBef>
              <a:defRPr sz="1800"/>
            </a:pPr>
            <a:r>
              <a:rPr sz="1400">
                <a:solidFill>
                  <a:srgbClr val="F39019"/>
                </a:solidFill>
                <a:latin typeface="Source Sans Pro"/>
                <a:ea typeface="Source Sans Pro"/>
                <a:cs typeface="Source Sans Pro"/>
                <a:sym typeface="Source Sans Pro"/>
              </a:rPr>
              <a:t>dplyr::</a:t>
            </a:r>
            <a:r>
              <a:rPr sz="1400">
                <a:latin typeface="Source Sans Pro Semibold"/>
                <a:ea typeface="Source Sans Pro Semibold"/>
                <a:cs typeface="Source Sans Pro Semibold"/>
                <a:sym typeface="Source Sans Pro Semibold"/>
              </a:rPr>
              <a:t>bind_rows(y, z)</a:t>
            </a:r>
            <a:endParaRPr sz="1400">
              <a:latin typeface="Source Sans Pro"/>
              <a:ea typeface="Source Sans Pro"/>
              <a:cs typeface="Source Sans Pro"/>
              <a:sym typeface="Source Sans Pro"/>
            </a:endParaRPr>
          </a:p>
          <a:p>
            <a:pPr lvl="0" algn="l">
              <a:lnSpc>
                <a:spcPct val="90000"/>
              </a:lnSpc>
              <a:spcBef>
                <a:spcPts val="300"/>
              </a:spcBef>
              <a:defRPr sz="1800"/>
            </a:pPr>
            <a:r>
              <a:rPr sz="1400">
                <a:latin typeface="Source Sans Pro Light"/>
                <a:ea typeface="Source Sans Pro Light"/>
                <a:cs typeface="Source Sans Pro Light"/>
                <a:sym typeface="Source Sans Pro Light"/>
              </a:rPr>
              <a:t>Append z to y as new rows.</a:t>
            </a:r>
          </a:p>
        </p:txBody>
      </p:sp>
      <p:sp>
        <p:nvSpPr>
          <p:cNvPr id="319" name="Shape 319"/>
          <p:cNvSpPr/>
          <p:nvPr/>
        </p:nvSpPr>
        <p:spPr>
          <a:xfrm>
            <a:off x="1712645" y="7083478"/>
            <a:ext cx="2009809" cy="981707"/>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fontScale="92500"/>
          </a:bodyPr>
          <a:lstStyle/>
          <a:p>
            <a:pPr lvl="0" algn="l">
              <a:lnSpc>
                <a:spcPct val="80000"/>
              </a:lnSpc>
              <a:spcBef>
                <a:spcPts val="300"/>
              </a:spcBef>
              <a:defRPr sz="1800"/>
            </a:pPr>
            <a:r>
              <a:rPr sz="1200">
                <a:solidFill>
                  <a:srgbClr val="70BF41"/>
                </a:solidFill>
                <a:latin typeface="Source Sans Pro Semibold"/>
                <a:ea typeface="Source Sans Pro Semibold"/>
                <a:cs typeface="Source Sans Pro Semibold"/>
                <a:sym typeface="Source Sans Pro Semibold"/>
              </a:rPr>
              <a:t>j +</a:t>
            </a:r>
            <a:r>
              <a:rPr sz="1200">
                <a:solidFill>
                  <a:srgbClr val="F39019"/>
                </a:solidFill>
                <a:latin typeface="Source Sans Pro Semibold"/>
                <a:ea typeface="Source Sans Pro Semibold"/>
                <a:cs typeface="Source Sans Pro Semibold"/>
                <a:sym typeface="Source Sans Pro Semibold"/>
              </a:rPr>
              <a:t> </a:t>
            </a:r>
            <a:r>
              <a:rPr sz="1200">
                <a:latin typeface="Source Sans Pro Semibold"/>
                <a:ea typeface="Source Sans Pro Semibold"/>
                <a:cs typeface="Source Sans Pro Semibold"/>
                <a:sym typeface="Source Sans Pro Semibold"/>
              </a:rPr>
              <a:t>geom_area()</a:t>
            </a:r>
            <a:endParaRPr sz="1200">
              <a:latin typeface="Source Sans Pro"/>
              <a:ea typeface="Source Sans Pro"/>
              <a:cs typeface="Source Sans Pro"/>
              <a:sym typeface="Source Sans Pro"/>
            </a:endParaRPr>
          </a:p>
          <a:p>
            <a:pPr lvl="0" algn="l">
              <a:lnSpc>
                <a:spcPct val="80000"/>
              </a:lnSpc>
              <a:spcBef>
                <a:spcPts val="1300"/>
              </a:spcBef>
              <a:defRPr sz="1800"/>
            </a:pPr>
            <a:r>
              <a:rPr sz="1100">
                <a:latin typeface="Source Sans Pro Light"/>
                <a:ea typeface="Source Sans Pro Light"/>
                <a:cs typeface="Source Sans Pro Light"/>
                <a:sym typeface="Source Sans Pro Light"/>
              </a:rPr>
              <a:t>x, y, alpha, color, fill, linetype, size</a:t>
            </a:r>
          </a:p>
          <a:p>
            <a:pPr lvl="0" algn="l">
              <a:lnSpc>
                <a:spcPct val="80000"/>
              </a:lnSpc>
              <a:spcBef>
                <a:spcPts val="300"/>
              </a:spcBef>
              <a:defRPr sz="1800"/>
            </a:pPr>
            <a:r>
              <a:rPr sz="1200">
                <a:solidFill>
                  <a:srgbClr val="70BF41"/>
                </a:solidFill>
                <a:latin typeface="Source Sans Pro Semibold"/>
                <a:ea typeface="Source Sans Pro Semibold"/>
                <a:cs typeface="Source Sans Pro Semibold"/>
                <a:sym typeface="Source Sans Pro Semibold"/>
              </a:rPr>
              <a:t>j +</a:t>
            </a:r>
            <a:r>
              <a:rPr sz="1200">
                <a:solidFill>
                  <a:srgbClr val="F39019"/>
                </a:solidFill>
                <a:latin typeface="Source Sans Pro Semibold"/>
                <a:ea typeface="Source Sans Pro Semibold"/>
                <a:cs typeface="Source Sans Pro Semibold"/>
                <a:sym typeface="Source Sans Pro Semibold"/>
              </a:rPr>
              <a:t> </a:t>
            </a:r>
            <a:r>
              <a:rPr sz="1200">
                <a:latin typeface="Source Sans Pro Semibold"/>
                <a:ea typeface="Source Sans Pro Semibold"/>
                <a:cs typeface="Source Sans Pro Semibold"/>
                <a:sym typeface="Source Sans Pro Semibold"/>
              </a:rPr>
              <a:t>geom_line()</a:t>
            </a:r>
            <a:endParaRPr sz="1200">
              <a:latin typeface="Source Sans Pro"/>
              <a:ea typeface="Source Sans Pro"/>
              <a:cs typeface="Source Sans Pro"/>
              <a:sym typeface="Source Sans Pro"/>
            </a:endParaRPr>
          </a:p>
          <a:p>
            <a:pPr lvl="0" algn="l">
              <a:lnSpc>
                <a:spcPct val="80000"/>
              </a:lnSpc>
              <a:spcBef>
                <a:spcPts val="1400"/>
              </a:spcBef>
              <a:defRPr sz="1800"/>
            </a:pPr>
            <a:r>
              <a:rPr sz="1100">
                <a:latin typeface="Source Sans Pro Light"/>
                <a:ea typeface="Source Sans Pro Light"/>
                <a:cs typeface="Source Sans Pro Light"/>
                <a:sym typeface="Source Sans Pro Light"/>
              </a:rPr>
              <a:t>x, y, alpha, color, linetype, size</a:t>
            </a:r>
          </a:p>
        </p:txBody>
      </p:sp>
      <p:grpSp>
        <p:nvGrpSpPr>
          <p:cNvPr id="343" name="Group 343"/>
          <p:cNvGrpSpPr/>
          <p:nvPr/>
        </p:nvGrpSpPr>
        <p:grpSpPr>
          <a:xfrm>
            <a:off x="1188374" y="7079691"/>
            <a:ext cx="449505" cy="453669"/>
            <a:chOff x="0" y="0"/>
            <a:chExt cx="449503" cy="453667"/>
          </a:xfrm>
        </p:grpSpPr>
        <p:sp>
          <p:nvSpPr>
            <p:cNvPr id="320" name="Shape 320"/>
            <p:cNvSpPr/>
            <p:nvPr/>
          </p:nvSpPr>
          <p:spPr>
            <a:xfrm>
              <a:off x="1597" y="2185"/>
              <a:ext cx="444501" cy="444501"/>
            </a:xfrm>
            <a:prstGeom prst="rect">
              <a:avLst/>
            </a:prstGeom>
            <a:solidFill>
              <a:srgbClr val="FFFFFF"/>
            </a:solidFill>
            <a:ln w="12700" cap="flat">
              <a:noFill/>
              <a:miter lim="400000"/>
            </a:ln>
            <a:effectLst/>
          </p:spPr>
          <p:txBody>
            <a:bodyPr wrap="square" lIns="0" tIns="0" rIns="0" bIns="0" numCol="1" anchor="ctr">
              <a:noAutofit/>
            </a:bodyPr>
            <a:lstStyle/>
            <a:p>
              <a:pPr lvl="0">
                <a:defRPr sz="2600">
                  <a:solidFill>
                    <a:srgbClr val="FFFFFF"/>
                  </a:solidFill>
                </a:defRPr>
              </a:pPr>
              <a:endParaRPr/>
            </a:p>
          </p:txBody>
        </p:sp>
        <p:grpSp>
          <p:nvGrpSpPr>
            <p:cNvPr id="340" name="Group 340"/>
            <p:cNvGrpSpPr/>
            <p:nvPr/>
          </p:nvGrpSpPr>
          <p:grpSpPr>
            <a:xfrm>
              <a:off x="0" y="0"/>
              <a:ext cx="447695" cy="448872"/>
              <a:chOff x="0" y="0"/>
              <a:chExt cx="447694" cy="448871"/>
            </a:xfrm>
          </p:grpSpPr>
          <p:sp>
            <p:nvSpPr>
              <p:cNvPr id="321" name="Shape 321"/>
              <p:cNvSpPr/>
              <p:nvPr/>
            </p:nvSpPr>
            <p:spPr>
              <a:xfrm>
                <a:off x="0" y="220547"/>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322" name="Shape 322"/>
              <p:cNvSpPr/>
              <p:nvPr/>
            </p:nvSpPr>
            <p:spPr>
              <a:xfrm>
                <a:off x="0" y="0"/>
                <a:ext cx="447695" cy="0"/>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323" name="Shape 323"/>
              <p:cNvSpPr/>
              <p:nvPr/>
            </p:nvSpPr>
            <p:spPr>
              <a:xfrm>
                <a:off x="0" y="441095"/>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324" name="Shape 324"/>
              <p:cNvSpPr/>
              <p:nvPr/>
            </p:nvSpPr>
            <p:spPr>
              <a:xfrm>
                <a:off x="0" y="110273"/>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325" name="Shape 325"/>
              <p:cNvSpPr/>
              <p:nvPr/>
            </p:nvSpPr>
            <p:spPr>
              <a:xfrm>
                <a:off x="0" y="330821"/>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326" name="Shape 326"/>
              <p:cNvSpPr/>
              <p:nvPr/>
            </p:nvSpPr>
            <p:spPr>
              <a:xfrm>
                <a:off x="0" y="275684"/>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327" name="Shape 327"/>
              <p:cNvSpPr/>
              <p:nvPr/>
            </p:nvSpPr>
            <p:spPr>
              <a:xfrm>
                <a:off x="0" y="385958"/>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328" name="Shape 328"/>
              <p:cNvSpPr/>
              <p:nvPr/>
            </p:nvSpPr>
            <p:spPr>
              <a:xfrm>
                <a:off x="0" y="165410"/>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329" name="Shape 329"/>
              <p:cNvSpPr/>
              <p:nvPr/>
            </p:nvSpPr>
            <p:spPr>
              <a:xfrm>
                <a:off x="0" y="55136"/>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grpSp>
            <p:nvGrpSpPr>
              <p:cNvPr id="339" name="Group 339"/>
              <p:cNvGrpSpPr/>
              <p:nvPr/>
            </p:nvGrpSpPr>
            <p:grpSpPr>
              <a:xfrm rot="16200000">
                <a:off x="1256" y="4476"/>
                <a:ext cx="447696" cy="441096"/>
                <a:chOff x="0" y="0"/>
                <a:chExt cx="447694" cy="441095"/>
              </a:xfrm>
            </p:grpSpPr>
            <p:sp>
              <p:nvSpPr>
                <p:cNvPr id="330" name="Shape 330"/>
                <p:cNvSpPr/>
                <p:nvPr/>
              </p:nvSpPr>
              <p:spPr>
                <a:xfrm>
                  <a:off x="0" y="220547"/>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331" name="Shape 331"/>
                <p:cNvSpPr/>
                <p:nvPr/>
              </p:nvSpPr>
              <p:spPr>
                <a:xfrm>
                  <a:off x="0" y="0"/>
                  <a:ext cx="447695" cy="0"/>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332" name="Shape 332"/>
                <p:cNvSpPr/>
                <p:nvPr/>
              </p:nvSpPr>
              <p:spPr>
                <a:xfrm>
                  <a:off x="0" y="441095"/>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333" name="Shape 333"/>
                <p:cNvSpPr/>
                <p:nvPr/>
              </p:nvSpPr>
              <p:spPr>
                <a:xfrm>
                  <a:off x="0" y="110273"/>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334" name="Shape 334"/>
                <p:cNvSpPr/>
                <p:nvPr/>
              </p:nvSpPr>
              <p:spPr>
                <a:xfrm>
                  <a:off x="0" y="330821"/>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335" name="Shape 335"/>
                <p:cNvSpPr/>
                <p:nvPr/>
              </p:nvSpPr>
              <p:spPr>
                <a:xfrm>
                  <a:off x="0" y="275684"/>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336" name="Shape 336"/>
                <p:cNvSpPr/>
                <p:nvPr/>
              </p:nvSpPr>
              <p:spPr>
                <a:xfrm>
                  <a:off x="0" y="385958"/>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337" name="Shape 337"/>
                <p:cNvSpPr/>
                <p:nvPr/>
              </p:nvSpPr>
              <p:spPr>
                <a:xfrm>
                  <a:off x="0" y="165410"/>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338" name="Shape 338"/>
                <p:cNvSpPr/>
                <p:nvPr/>
              </p:nvSpPr>
              <p:spPr>
                <a:xfrm>
                  <a:off x="0" y="55136"/>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grpSp>
        </p:grpSp>
        <p:sp>
          <p:nvSpPr>
            <p:cNvPr id="341" name="Shape 341"/>
            <p:cNvSpPr/>
            <p:nvPr/>
          </p:nvSpPr>
          <p:spPr>
            <a:xfrm>
              <a:off x="315" y="92719"/>
              <a:ext cx="449189" cy="360949"/>
            </a:xfrm>
            <a:custGeom>
              <a:avLst/>
              <a:gdLst/>
              <a:ahLst/>
              <a:cxnLst>
                <a:cxn ang="0">
                  <a:pos x="wd2" y="hd2"/>
                </a:cxn>
                <a:cxn ang="5400000">
                  <a:pos x="wd2" y="hd2"/>
                </a:cxn>
                <a:cxn ang="10800000">
                  <a:pos x="wd2" y="hd2"/>
                </a:cxn>
                <a:cxn ang="16200000">
                  <a:pos x="wd2" y="hd2"/>
                </a:cxn>
              </a:cxnLst>
              <a:rect l="0" t="0" r="r" b="b"/>
              <a:pathLst>
                <a:path w="21600" h="21600" extrusionOk="0">
                  <a:moveTo>
                    <a:pt x="200" y="16494"/>
                  </a:moveTo>
                  <a:lnTo>
                    <a:pt x="2281" y="15338"/>
                  </a:lnTo>
                  <a:lnTo>
                    <a:pt x="3747" y="14133"/>
                  </a:lnTo>
                  <a:lnTo>
                    <a:pt x="4748" y="12375"/>
                  </a:lnTo>
                  <a:cubicBezTo>
                    <a:pt x="4884" y="12127"/>
                    <a:pt x="5019" y="11878"/>
                    <a:pt x="5155" y="11630"/>
                  </a:cubicBezTo>
                  <a:cubicBezTo>
                    <a:pt x="5291" y="11381"/>
                    <a:pt x="5427" y="11133"/>
                    <a:pt x="5563" y="10884"/>
                  </a:cubicBezTo>
                  <a:cubicBezTo>
                    <a:pt x="5730" y="11316"/>
                    <a:pt x="5898" y="11747"/>
                    <a:pt x="6066" y="12178"/>
                  </a:cubicBezTo>
                  <a:cubicBezTo>
                    <a:pt x="6234" y="12610"/>
                    <a:pt x="6402" y="13041"/>
                    <a:pt x="6570" y="13472"/>
                  </a:cubicBezTo>
                  <a:lnTo>
                    <a:pt x="8188" y="12224"/>
                  </a:lnTo>
                  <a:lnTo>
                    <a:pt x="9369" y="10392"/>
                  </a:lnTo>
                  <a:lnTo>
                    <a:pt x="10582" y="7160"/>
                  </a:lnTo>
                  <a:lnTo>
                    <a:pt x="12272" y="8959"/>
                  </a:lnTo>
                  <a:lnTo>
                    <a:pt x="13333" y="6557"/>
                  </a:lnTo>
                  <a:lnTo>
                    <a:pt x="14546" y="3207"/>
                  </a:lnTo>
                  <a:lnTo>
                    <a:pt x="15541" y="0"/>
                  </a:lnTo>
                  <a:lnTo>
                    <a:pt x="16860" y="3764"/>
                  </a:lnTo>
                  <a:lnTo>
                    <a:pt x="18332" y="3049"/>
                  </a:lnTo>
                  <a:lnTo>
                    <a:pt x="19763" y="6934"/>
                  </a:lnTo>
                  <a:lnTo>
                    <a:pt x="21600" y="10679"/>
                  </a:lnTo>
                  <a:lnTo>
                    <a:pt x="21459" y="21600"/>
                  </a:lnTo>
                  <a:lnTo>
                    <a:pt x="0" y="21508"/>
                  </a:lnTo>
                  <a:lnTo>
                    <a:pt x="200" y="16494"/>
                  </a:lnTo>
                  <a:close/>
                </a:path>
              </a:pathLst>
            </a:custGeom>
            <a:solidFill>
              <a:srgbClr val="53585F"/>
            </a:solidFill>
            <a:ln w="12700" cap="flat">
              <a:noFill/>
              <a:miter lim="400000"/>
            </a:ln>
            <a:effectLst/>
          </p:spPr>
          <p:txBody>
            <a:bodyPr wrap="square" lIns="0" tIns="0" rIns="0" bIns="0" numCol="1" anchor="ctr">
              <a:noAutofit/>
            </a:bodyPr>
            <a:lstStyle/>
            <a:p>
              <a:pPr lvl="0">
                <a:defRPr sz="2600"/>
              </a:pPr>
              <a:endParaRPr/>
            </a:p>
          </p:txBody>
        </p:sp>
        <p:sp>
          <p:nvSpPr>
            <p:cNvPr id="342" name="Shape 342"/>
            <p:cNvSpPr/>
            <p:nvPr/>
          </p:nvSpPr>
          <p:spPr>
            <a:xfrm>
              <a:off x="3175" y="4272"/>
              <a:ext cx="444500" cy="444501"/>
            </a:xfrm>
            <a:prstGeom prst="rect">
              <a:avLst/>
            </a:prstGeom>
            <a:noFill/>
            <a:ln w="6350" cap="flat">
              <a:solidFill>
                <a:srgbClr val="000000"/>
              </a:solidFill>
              <a:prstDash val="solid"/>
              <a:miter lim="400000"/>
            </a:ln>
            <a:effectLst/>
          </p:spPr>
          <p:txBody>
            <a:bodyPr wrap="square" lIns="0" tIns="0" rIns="0" bIns="0" numCol="1" anchor="ctr">
              <a:noAutofit/>
            </a:bodyPr>
            <a:lstStyle/>
            <a:p>
              <a:pPr lvl="0">
                <a:defRPr sz="2600">
                  <a:solidFill>
                    <a:srgbClr val="FFFFFF"/>
                  </a:solidFill>
                </a:defRPr>
              </a:pPr>
              <a:endParaRPr/>
            </a:p>
          </p:txBody>
        </p:sp>
      </p:grpSp>
      <p:grpSp>
        <p:nvGrpSpPr>
          <p:cNvPr id="367" name="Group 367"/>
          <p:cNvGrpSpPr/>
          <p:nvPr/>
        </p:nvGrpSpPr>
        <p:grpSpPr>
          <a:xfrm>
            <a:off x="1188374" y="7585674"/>
            <a:ext cx="447696" cy="448872"/>
            <a:chOff x="0" y="0"/>
            <a:chExt cx="447694" cy="448871"/>
          </a:xfrm>
        </p:grpSpPr>
        <p:sp>
          <p:nvSpPr>
            <p:cNvPr id="344" name="Shape 344"/>
            <p:cNvSpPr/>
            <p:nvPr/>
          </p:nvSpPr>
          <p:spPr>
            <a:xfrm>
              <a:off x="2501" y="2185"/>
              <a:ext cx="444501" cy="444501"/>
            </a:xfrm>
            <a:prstGeom prst="rect">
              <a:avLst/>
            </a:prstGeom>
            <a:solidFill>
              <a:srgbClr val="FFFFFF"/>
            </a:solidFill>
            <a:ln w="12700" cap="flat">
              <a:noFill/>
              <a:miter lim="400000"/>
            </a:ln>
            <a:effectLst/>
          </p:spPr>
          <p:txBody>
            <a:bodyPr wrap="square" lIns="0" tIns="0" rIns="0" bIns="0" numCol="1" anchor="ctr">
              <a:noAutofit/>
            </a:bodyPr>
            <a:lstStyle/>
            <a:p>
              <a:pPr lvl="0">
                <a:defRPr sz="2600">
                  <a:solidFill>
                    <a:srgbClr val="FFFFFF"/>
                  </a:solidFill>
                </a:defRPr>
              </a:pPr>
              <a:endParaRPr/>
            </a:p>
          </p:txBody>
        </p:sp>
        <p:grpSp>
          <p:nvGrpSpPr>
            <p:cNvPr id="364" name="Group 364"/>
            <p:cNvGrpSpPr/>
            <p:nvPr/>
          </p:nvGrpSpPr>
          <p:grpSpPr>
            <a:xfrm>
              <a:off x="0" y="0"/>
              <a:ext cx="447695" cy="448872"/>
              <a:chOff x="0" y="0"/>
              <a:chExt cx="447694" cy="448871"/>
            </a:xfrm>
          </p:grpSpPr>
          <p:sp>
            <p:nvSpPr>
              <p:cNvPr id="345" name="Shape 345"/>
              <p:cNvSpPr/>
              <p:nvPr/>
            </p:nvSpPr>
            <p:spPr>
              <a:xfrm>
                <a:off x="0" y="220547"/>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346" name="Shape 346"/>
              <p:cNvSpPr/>
              <p:nvPr/>
            </p:nvSpPr>
            <p:spPr>
              <a:xfrm>
                <a:off x="0" y="0"/>
                <a:ext cx="447695" cy="0"/>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347" name="Shape 347"/>
              <p:cNvSpPr/>
              <p:nvPr/>
            </p:nvSpPr>
            <p:spPr>
              <a:xfrm>
                <a:off x="0" y="441095"/>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348" name="Shape 348"/>
              <p:cNvSpPr/>
              <p:nvPr/>
            </p:nvSpPr>
            <p:spPr>
              <a:xfrm>
                <a:off x="0" y="110273"/>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349" name="Shape 349"/>
              <p:cNvSpPr/>
              <p:nvPr/>
            </p:nvSpPr>
            <p:spPr>
              <a:xfrm>
                <a:off x="0" y="330821"/>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350" name="Shape 350"/>
              <p:cNvSpPr/>
              <p:nvPr/>
            </p:nvSpPr>
            <p:spPr>
              <a:xfrm>
                <a:off x="0" y="275684"/>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351" name="Shape 351"/>
              <p:cNvSpPr/>
              <p:nvPr/>
            </p:nvSpPr>
            <p:spPr>
              <a:xfrm>
                <a:off x="0" y="385958"/>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352" name="Shape 352"/>
              <p:cNvSpPr/>
              <p:nvPr/>
            </p:nvSpPr>
            <p:spPr>
              <a:xfrm>
                <a:off x="0" y="165410"/>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353" name="Shape 353"/>
              <p:cNvSpPr/>
              <p:nvPr/>
            </p:nvSpPr>
            <p:spPr>
              <a:xfrm>
                <a:off x="0" y="55136"/>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grpSp>
            <p:nvGrpSpPr>
              <p:cNvPr id="363" name="Group 363"/>
              <p:cNvGrpSpPr/>
              <p:nvPr/>
            </p:nvGrpSpPr>
            <p:grpSpPr>
              <a:xfrm rot="16200000">
                <a:off x="1256" y="4476"/>
                <a:ext cx="447696" cy="441096"/>
                <a:chOff x="0" y="0"/>
                <a:chExt cx="447694" cy="441095"/>
              </a:xfrm>
            </p:grpSpPr>
            <p:sp>
              <p:nvSpPr>
                <p:cNvPr id="354" name="Shape 354"/>
                <p:cNvSpPr/>
                <p:nvPr/>
              </p:nvSpPr>
              <p:spPr>
                <a:xfrm>
                  <a:off x="0" y="220547"/>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355" name="Shape 355"/>
                <p:cNvSpPr/>
                <p:nvPr/>
              </p:nvSpPr>
              <p:spPr>
                <a:xfrm>
                  <a:off x="0" y="0"/>
                  <a:ext cx="447695" cy="0"/>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356" name="Shape 356"/>
                <p:cNvSpPr/>
                <p:nvPr/>
              </p:nvSpPr>
              <p:spPr>
                <a:xfrm>
                  <a:off x="0" y="441095"/>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357" name="Shape 357"/>
                <p:cNvSpPr/>
                <p:nvPr/>
              </p:nvSpPr>
              <p:spPr>
                <a:xfrm>
                  <a:off x="0" y="110273"/>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358" name="Shape 358"/>
                <p:cNvSpPr/>
                <p:nvPr/>
              </p:nvSpPr>
              <p:spPr>
                <a:xfrm>
                  <a:off x="0" y="330821"/>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359" name="Shape 359"/>
                <p:cNvSpPr/>
                <p:nvPr/>
              </p:nvSpPr>
              <p:spPr>
                <a:xfrm>
                  <a:off x="0" y="275684"/>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360" name="Shape 360"/>
                <p:cNvSpPr/>
                <p:nvPr/>
              </p:nvSpPr>
              <p:spPr>
                <a:xfrm>
                  <a:off x="0" y="385958"/>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361" name="Shape 361"/>
                <p:cNvSpPr/>
                <p:nvPr/>
              </p:nvSpPr>
              <p:spPr>
                <a:xfrm>
                  <a:off x="0" y="165410"/>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362" name="Shape 362"/>
                <p:cNvSpPr/>
                <p:nvPr/>
              </p:nvSpPr>
              <p:spPr>
                <a:xfrm>
                  <a:off x="0" y="55136"/>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grpSp>
        </p:grpSp>
        <p:sp>
          <p:nvSpPr>
            <p:cNvPr id="365" name="Shape 365"/>
            <p:cNvSpPr/>
            <p:nvPr/>
          </p:nvSpPr>
          <p:spPr>
            <a:xfrm>
              <a:off x="3175" y="3905"/>
              <a:ext cx="444500" cy="444501"/>
            </a:xfrm>
            <a:prstGeom prst="rect">
              <a:avLst/>
            </a:prstGeom>
            <a:noFill/>
            <a:ln w="6350" cap="flat">
              <a:solidFill>
                <a:srgbClr val="000000"/>
              </a:solidFill>
              <a:prstDash val="solid"/>
              <a:miter lim="400000"/>
            </a:ln>
            <a:effectLst/>
          </p:spPr>
          <p:txBody>
            <a:bodyPr wrap="square" lIns="0" tIns="0" rIns="0" bIns="0" numCol="1" anchor="ctr">
              <a:noAutofit/>
            </a:bodyPr>
            <a:lstStyle/>
            <a:p>
              <a:pPr lvl="0">
                <a:defRPr sz="2600">
                  <a:solidFill>
                    <a:srgbClr val="FFFFFF"/>
                  </a:solidFill>
                </a:defRPr>
              </a:pPr>
              <a:endParaRPr/>
            </a:p>
          </p:txBody>
        </p:sp>
        <p:sp>
          <p:nvSpPr>
            <p:cNvPr id="366" name="Shape 366"/>
            <p:cNvSpPr/>
            <p:nvPr/>
          </p:nvSpPr>
          <p:spPr>
            <a:xfrm>
              <a:off x="2667" y="87922"/>
              <a:ext cx="444185" cy="27562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04" y="20087"/>
                  </a:lnTo>
                  <a:lnTo>
                    <a:pt x="3587" y="18508"/>
                  </a:lnTo>
                  <a:lnTo>
                    <a:pt x="4599" y="16206"/>
                  </a:lnTo>
                  <a:cubicBezTo>
                    <a:pt x="4736" y="15881"/>
                    <a:pt x="4874" y="15555"/>
                    <a:pt x="5011" y="15230"/>
                  </a:cubicBezTo>
                  <a:cubicBezTo>
                    <a:pt x="5148" y="14905"/>
                    <a:pt x="5286" y="14579"/>
                    <a:pt x="5423" y="14254"/>
                  </a:cubicBezTo>
                  <a:cubicBezTo>
                    <a:pt x="5593" y="14819"/>
                    <a:pt x="5762" y="15384"/>
                    <a:pt x="5932" y="15948"/>
                  </a:cubicBezTo>
                  <a:cubicBezTo>
                    <a:pt x="6102" y="16513"/>
                    <a:pt x="6272" y="17078"/>
                    <a:pt x="6442" y="17643"/>
                  </a:cubicBezTo>
                  <a:lnTo>
                    <a:pt x="8078" y="16008"/>
                  </a:lnTo>
                  <a:lnTo>
                    <a:pt x="9272" y="13609"/>
                  </a:lnTo>
                  <a:lnTo>
                    <a:pt x="10499" y="9377"/>
                  </a:lnTo>
                  <a:lnTo>
                    <a:pt x="12208" y="11732"/>
                  </a:lnTo>
                  <a:lnTo>
                    <a:pt x="13281" y="8587"/>
                  </a:lnTo>
                  <a:lnTo>
                    <a:pt x="14507" y="4200"/>
                  </a:lnTo>
                  <a:lnTo>
                    <a:pt x="15513" y="0"/>
                  </a:lnTo>
                  <a:lnTo>
                    <a:pt x="16848" y="4930"/>
                  </a:lnTo>
                  <a:lnTo>
                    <a:pt x="18336" y="3993"/>
                  </a:lnTo>
                  <a:lnTo>
                    <a:pt x="19783" y="9080"/>
                  </a:lnTo>
                  <a:lnTo>
                    <a:pt x="21600" y="13583"/>
                  </a:lnTo>
                </a:path>
              </a:pathLst>
            </a:custGeom>
            <a:noFill/>
            <a:ln w="12700" cap="flat">
              <a:solidFill>
                <a:srgbClr val="000000"/>
              </a:solidFill>
              <a:prstDash val="solid"/>
              <a:miter lim="400000"/>
            </a:ln>
            <a:effectLst/>
          </p:spPr>
          <p:txBody>
            <a:bodyPr wrap="square" lIns="0" tIns="0" rIns="0" bIns="0" numCol="1" anchor="ctr">
              <a:noAutofit/>
            </a:bodyPr>
            <a:lstStyle/>
            <a:p>
              <a:pPr lvl="0">
                <a:defRPr sz="2600"/>
              </a:pPr>
              <a:endParaRPr/>
            </a:p>
          </p:txBody>
        </p:sp>
      </p:grpSp>
      <p:pic>
        <p:nvPicPr>
          <p:cNvPr id="368" name="ggplot2-cheatsheet.png"/>
          <p:cNvPicPr/>
          <p:nvPr/>
        </p:nvPicPr>
        <p:blipFill>
          <a:blip r:embed="rId4">
            <a:extLst/>
          </a:blip>
          <a:stretch>
            <a:fillRect/>
          </a:stretch>
        </p:blipFill>
        <p:spPr>
          <a:xfrm>
            <a:off x="1018528" y="4478065"/>
            <a:ext cx="1370976" cy="1059391"/>
          </a:xfrm>
          <a:prstGeom prst="rect">
            <a:avLst/>
          </a:prstGeom>
          <a:ln w="3175">
            <a:solidFill/>
            <a:miter lim="400000"/>
          </a:ln>
        </p:spPr>
      </p:pic>
      <p:grpSp>
        <p:nvGrpSpPr>
          <p:cNvPr id="371" name="Group 371"/>
          <p:cNvGrpSpPr/>
          <p:nvPr/>
        </p:nvGrpSpPr>
        <p:grpSpPr>
          <a:xfrm>
            <a:off x="1163037" y="4576636"/>
            <a:ext cx="1247567" cy="968018"/>
            <a:chOff x="0" y="0"/>
            <a:chExt cx="1247566" cy="968016"/>
          </a:xfrm>
        </p:grpSpPr>
        <p:sp>
          <p:nvSpPr>
            <p:cNvPr id="369" name="Shape 369"/>
            <p:cNvSpPr/>
            <p:nvPr/>
          </p:nvSpPr>
          <p:spPr>
            <a:xfrm>
              <a:off x="-1" y="0"/>
              <a:ext cx="1119317" cy="861395"/>
            </a:xfrm>
            <a:custGeom>
              <a:avLst/>
              <a:gdLst/>
              <a:ahLst/>
              <a:cxnLst>
                <a:cxn ang="0">
                  <a:pos x="wd2" y="hd2"/>
                </a:cxn>
                <a:cxn ang="5400000">
                  <a:pos x="wd2" y="hd2"/>
                </a:cxn>
                <a:cxn ang="10800000">
                  <a:pos x="wd2" y="hd2"/>
                </a:cxn>
                <a:cxn ang="16200000">
                  <a:pos x="wd2" y="hd2"/>
                </a:cxn>
              </a:cxnLst>
              <a:rect l="0" t="0" r="r" b="b"/>
              <a:pathLst>
                <a:path w="21589" h="21600" extrusionOk="0">
                  <a:moveTo>
                    <a:pt x="854" y="685"/>
                  </a:moveTo>
                  <a:cubicBezTo>
                    <a:pt x="275" y="4059"/>
                    <a:pt x="-11" y="7506"/>
                    <a:pt x="0" y="10963"/>
                  </a:cubicBezTo>
                  <a:cubicBezTo>
                    <a:pt x="12" y="14423"/>
                    <a:pt x="321" y="17871"/>
                    <a:pt x="923" y="21242"/>
                  </a:cubicBezTo>
                  <a:cubicBezTo>
                    <a:pt x="1303" y="17428"/>
                    <a:pt x="2054" y="13692"/>
                    <a:pt x="3156" y="10123"/>
                  </a:cubicBezTo>
                  <a:cubicBezTo>
                    <a:pt x="4268" y="6522"/>
                    <a:pt x="5730" y="3120"/>
                    <a:pt x="7506" y="0"/>
                  </a:cubicBezTo>
                  <a:cubicBezTo>
                    <a:pt x="7027" y="1691"/>
                    <a:pt x="6780" y="3479"/>
                    <a:pt x="6776" y="5281"/>
                  </a:cubicBezTo>
                  <a:cubicBezTo>
                    <a:pt x="6772" y="7081"/>
                    <a:pt x="7011" y="8869"/>
                    <a:pt x="7482" y="10562"/>
                  </a:cubicBezTo>
                  <a:cubicBezTo>
                    <a:pt x="6673" y="12123"/>
                    <a:pt x="6240" y="13961"/>
                    <a:pt x="6236" y="15843"/>
                  </a:cubicBezTo>
                  <a:cubicBezTo>
                    <a:pt x="6233" y="17722"/>
                    <a:pt x="6658" y="19560"/>
                    <a:pt x="7458" y="21124"/>
                  </a:cubicBezTo>
                  <a:cubicBezTo>
                    <a:pt x="7594" y="17646"/>
                    <a:pt x="8125" y="14214"/>
                    <a:pt x="9034" y="10938"/>
                  </a:cubicBezTo>
                  <a:cubicBezTo>
                    <a:pt x="10021" y="7383"/>
                    <a:pt x="11440" y="4056"/>
                    <a:pt x="13237" y="1085"/>
                  </a:cubicBezTo>
                  <a:cubicBezTo>
                    <a:pt x="12734" y="2559"/>
                    <a:pt x="12494" y="4162"/>
                    <a:pt x="12536" y="5774"/>
                  </a:cubicBezTo>
                  <a:cubicBezTo>
                    <a:pt x="12573" y="7165"/>
                    <a:pt x="12819" y="8533"/>
                    <a:pt x="13261" y="9800"/>
                  </a:cubicBezTo>
                  <a:cubicBezTo>
                    <a:pt x="12874" y="10854"/>
                    <a:pt x="12673" y="12007"/>
                    <a:pt x="12674" y="13174"/>
                  </a:cubicBezTo>
                  <a:cubicBezTo>
                    <a:pt x="12675" y="14342"/>
                    <a:pt x="12878" y="15495"/>
                    <a:pt x="13268" y="16547"/>
                  </a:cubicBezTo>
                  <a:cubicBezTo>
                    <a:pt x="12947" y="16864"/>
                    <a:pt x="12759" y="17358"/>
                    <a:pt x="12761" y="17881"/>
                  </a:cubicBezTo>
                  <a:cubicBezTo>
                    <a:pt x="12763" y="18409"/>
                    <a:pt x="12958" y="18904"/>
                    <a:pt x="13285" y="19215"/>
                  </a:cubicBezTo>
                  <a:cubicBezTo>
                    <a:pt x="13803" y="16210"/>
                    <a:pt x="14523" y="13270"/>
                    <a:pt x="15438" y="10430"/>
                  </a:cubicBezTo>
                  <a:cubicBezTo>
                    <a:pt x="16500" y="7130"/>
                    <a:pt x="17818" y="3981"/>
                    <a:pt x="19372" y="1029"/>
                  </a:cubicBezTo>
                  <a:cubicBezTo>
                    <a:pt x="19154" y="1685"/>
                    <a:pt x="19042" y="2392"/>
                    <a:pt x="19042" y="3107"/>
                  </a:cubicBezTo>
                  <a:cubicBezTo>
                    <a:pt x="19042" y="3821"/>
                    <a:pt x="19154" y="4528"/>
                    <a:pt x="19372" y="5184"/>
                  </a:cubicBezTo>
                  <a:cubicBezTo>
                    <a:pt x="18985" y="5878"/>
                    <a:pt x="18777" y="6713"/>
                    <a:pt x="18777" y="7570"/>
                  </a:cubicBezTo>
                  <a:cubicBezTo>
                    <a:pt x="18777" y="8427"/>
                    <a:pt x="18985" y="9263"/>
                    <a:pt x="19372" y="9957"/>
                  </a:cubicBezTo>
                  <a:cubicBezTo>
                    <a:pt x="18824" y="10876"/>
                    <a:pt x="18527" y="12005"/>
                    <a:pt x="18527" y="13168"/>
                  </a:cubicBezTo>
                  <a:cubicBezTo>
                    <a:pt x="18527" y="14331"/>
                    <a:pt x="18824" y="15461"/>
                    <a:pt x="19372" y="16380"/>
                  </a:cubicBezTo>
                  <a:cubicBezTo>
                    <a:pt x="19054" y="16693"/>
                    <a:pt x="18854" y="17169"/>
                    <a:pt x="18825" y="17687"/>
                  </a:cubicBezTo>
                  <a:cubicBezTo>
                    <a:pt x="18797" y="18162"/>
                    <a:pt x="18916" y="18632"/>
                    <a:pt x="19155" y="18994"/>
                  </a:cubicBezTo>
                  <a:cubicBezTo>
                    <a:pt x="18064" y="18928"/>
                    <a:pt x="16972" y="19093"/>
                    <a:pt x="15921" y="19481"/>
                  </a:cubicBezTo>
                  <a:cubicBezTo>
                    <a:pt x="14732" y="19920"/>
                    <a:pt x="13615" y="20638"/>
                    <a:pt x="12625" y="21600"/>
                  </a:cubicBezTo>
                  <a:cubicBezTo>
                    <a:pt x="14146" y="21108"/>
                    <a:pt x="15710" y="20869"/>
                    <a:pt x="17277" y="20888"/>
                  </a:cubicBezTo>
                  <a:cubicBezTo>
                    <a:pt x="18731" y="20905"/>
                    <a:pt x="20178" y="21144"/>
                    <a:pt x="21589" y="21600"/>
                  </a:cubicBezTo>
                </a:path>
              </a:pathLst>
            </a:custGeom>
            <a:noFill/>
            <a:ln w="25400" cap="flat">
              <a:solidFill>
                <a:srgbClr val="000000"/>
              </a:solidFill>
              <a:prstDash val="solid"/>
              <a:miter lim="400000"/>
            </a:ln>
            <a:effectLst/>
          </p:spPr>
          <p:txBody>
            <a:bodyPr wrap="square" lIns="54570" tIns="54570" rIns="54570" bIns="54570" numCol="1" anchor="ctr">
              <a:noAutofit/>
            </a:bodyPr>
            <a:lstStyle/>
            <a:p>
              <a:pPr lvl="0">
                <a:defRPr sz="2600"/>
              </a:pPr>
              <a:endParaRPr/>
            </a:p>
          </p:txBody>
        </p:sp>
        <p:sp>
          <p:nvSpPr>
            <p:cNvPr id="370" name="Shape 370"/>
            <p:cNvSpPr/>
            <p:nvPr/>
          </p:nvSpPr>
          <p:spPr>
            <a:xfrm rot="6477870">
              <a:off x="1104609" y="825059"/>
              <a:ext cx="126530" cy="12653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rgbClr val="000000"/>
            </a:solidFill>
            <a:ln w="12700" cap="flat">
              <a:noFill/>
              <a:miter lim="400000"/>
            </a:ln>
            <a:effectLst/>
          </p:spPr>
          <p:txBody>
            <a:bodyPr wrap="square" lIns="0" tIns="0" rIns="0" bIns="0" numCol="1" anchor="ctr">
              <a:noAutofit/>
            </a:bodyPr>
            <a:lstStyle/>
            <a:p>
              <a:pPr lvl="0">
                <a:defRPr sz="2600">
                  <a:solidFill>
                    <a:srgbClr val="FFFFFF"/>
                  </a:solidFill>
                </a:defRPr>
              </a:pPr>
              <a:endParaRPr/>
            </a:p>
          </p:txBody>
        </p:sp>
      </p:grpSp>
      <p:grpSp>
        <p:nvGrpSpPr>
          <p:cNvPr id="379" name="Group 379"/>
          <p:cNvGrpSpPr/>
          <p:nvPr/>
        </p:nvGrpSpPr>
        <p:grpSpPr>
          <a:xfrm>
            <a:off x="2519737" y="4478065"/>
            <a:ext cx="1375981" cy="1059391"/>
            <a:chOff x="0" y="0"/>
            <a:chExt cx="1375980" cy="1059390"/>
          </a:xfrm>
        </p:grpSpPr>
        <p:pic>
          <p:nvPicPr>
            <p:cNvPr id="372" name="ggplot2-cheatsheet.png"/>
            <p:cNvPicPr/>
            <p:nvPr/>
          </p:nvPicPr>
          <p:blipFill>
            <a:blip r:embed="rId4">
              <a:extLst/>
            </a:blip>
            <a:stretch>
              <a:fillRect/>
            </a:stretch>
          </p:blipFill>
          <p:spPr>
            <a:xfrm>
              <a:off x="4692" y="0"/>
              <a:ext cx="1370977" cy="1059391"/>
            </a:xfrm>
            <a:prstGeom prst="rect">
              <a:avLst/>
            </a:prstGeom>
            <a:ln w="3175" cap="flat">
              <a:solidFill>
                <a:srgbClr val="000000"/>
              </a:solidFill>
              <a:prstDash val="solid"/>
              <a:miter lim="400000"/>
            </a:ln>
            <a:effectLst/>
          </p:spPr>
        </p:pic>
        <p:sp>
          <p:nvSpPr>
            <p:cNvPr id="373" name="Shape 373"/>
            <p:cNvSpPr/>
            <p:nvPr/>
          </p:nvSpPr>
          <p:spPr>
            <a:xfrm>
              <a:off x="0" y="2645"/>
              <a:ext cx="1371600" cy="1054101"/>
            </a:xfrm>
            <a:prstGeom prst="rect">
              <a:avLst/>
            </a:prstGeom>
            <a:solidFill>
              <a:srgbClr val="000000">
                <a:alpha val="25000"/>
              </a:srgbClr>
            </a:solidFill>
            <a:ln w="12700" cap="flat">
              <a:noFill/>
              <a:miter lim="400000"/>
            </a:ln>
            <a:effectLst/>
          </p:spPr>
          <p:txBody>
            <a:bodyPr wrap="square" lIns="0" tIns="0" rIns="0" bIns="0" numCol="1" anchor="ctr">
              <a:noAutofit/>
            </a:bodyPr>
            <a:lstStyle/>
            <a:p>
              <a:pPr lvl="0">
                <a:defRPr sz="2600">
                  <a:solidFill>
                    <a:srgbClr val="FFFFFF"/>
                  </a:solidFill>
                </a:defRPr>
              </a:pPr>
              <a:endParaRPr/>
            </a:p>
          </p:txBody>
        </p:sp>
        <p:pic>
          <p:nvPicPr>
            <p:cNvPr id="374" name="ggplot2-cheatsheet.png"/>
            <p:cNvPicPr/>
            <p:nvPr/>
          </p:nvPicPr>
          <p:blipFill>
            <a:blip r:embed="rId4">
              <a:extLst/>
            </a:blip>
            <a:srcRect l="50670" t="5520" r="2092" b="17626"/>
            <a:stretch>
              <a:fillRect/>
            </a:stretch>
          </p:blipFill>
          <p:spPr>
            <a:xfrm>
              <a:off x="696342" y="59856"/>
              <a:ext cx="647606" cy="814172"/>
            </a:xfrm>
            <a:prstGeom prst="rect">
              <a:avLst/>
            </a:prstGeom>
            <a:ln w="12700" cap="flat">
              <a:noFill/>
              <a:miter lim="400000"/>
            </a:ln>
            <a:effectLst/>
          </p:spPr>
        </p:pic>
        <p:sp>
          <p:nvSpPr>
            <p:cNvPr id="375" name="Shape 375"/>
            <p:cNvSpPr/>
            <p:nvPr/>
          </p:nvSpPr>
          <p:spPr>
            <a:xfrm>
              <a:off x="4380" y="2645"/>
              <a:ext cx="1371601" cy="1054101"/>
            </a:xfrm>
            <a:prstGeom prst="rect">
              <a:avLst/>
            </a:prstGeom>
            <a:solidFill>
              <a:srgbClr val="000000">
                <a:alpha val="25000"/>
              </a:srgbClr>
            </a:solidFill>
            <a:ln w="12700" cap="flat">
              <a:noFill/>
              <a:miter lim="400000"/>
            </a:ln>
            <a:effectLst/>
          </p:spPr>
          <p:txBody>
            <a:bodyPr wrap="square" lIns="0" tIns="0" rIns="0" bIns="0" numCol="1" anchor="ctr">
              <a:noAutofit/>
            </a:bodyPr>
            <a:lstStyle/>
            <a:p>
              <a:pPr lvl="0">
                <a:defRPr sz="2600">
                  <a:solidFill>
                    <a:srgbClr val="FFFFFF"/>
                  </a:solidFill>
                </a:defRPr>
              </a:pPr>
              <a:endParaRPr/>
            </a:p>
          </p:txBody>
        </p:sp>
        <p:pic>
          <p:nvPicPr>
            <p:cNvPr id="376" name="ggplot2-cheatsheet.png"/>
            <p:cNvPicPr/>
            <p:nvPr/>
          </p:nvPicPr>
          <p:blipFill>
            <a:blip r:embed="rId4">
              <a:extLst/>
            </a:blip>
            <a:srcRect l="73554" t="25553" r="2092" b="55133"/>
            <a:stretch>
              <a:fillRect/>
            </a:stretch>
          </p:blipFill>
          <p:spPr>
            <a:xfrm>
              <a:off x="1007851" y="267807"/>
              <a:ext cx="333876" cy="204606"/>
            </a:xfrm>
            <a:prstGeom prst="rect">
              <a:avLst/>
            </a:prstGeom>
            <a:ln w="12700" cap="flat">
              <a:noFill/>
              <a:miter lim="400000"/>
            </a:ln>
            <a:effectLst/>
          </p:spPr>
        </p:pic>
        <p:sp>
          <p:nvSpPr>
            <p:cNvPr id="377" name="Shape 377"/>
            <p:cNvSpPr/>
            <p:nvPr/>
          </p:nvSpPr>
          <p:spPr>
            <a:xfrm>
              <a:off x="4380" y="2645"/>
              <a:ext cx="1371601" cy="1054101"/>
            </a:xfrm>
            <a:prstGeom prst="rect">
              <a:avLst/>
            </a:prstGeom>
            <a:solidFill>
              <a:srgbClr val="000000">
                <a:alpha val="25000"/>
              </a:srgbClr>
            </a:solidFill>
            <a:ln w="12700" cap="flat">
              <a:noFill/>
              <a:miter lim="400000"/>
            </a:ln>
            <a:effectLst/>
          </p:spPr>
          <p:txBody>
            <a:bodyPr wrap="square" lIns="0" tIns="0" rIns="0" bIns="0" numCol="1" anchor="ctr">
              <a:noAutofit/>
            </a:bodyPr>
            <a:lstStyle/>
            <a:p>
              <a:pPr lvl="0">
                <a:defRPr sz="2600">
                  <a:solidFill>
                    <a:srgbClr val="FFFFFF"/>
                  </a:solidFill>
                </a:defRPr>
              </a:pPr>
              <a:endParaRPr/>
            </a:p>
          </p:txBody>
        </p:sp>
        <p:pic>
          <p:nvPicPr>
            <p:cNvPr id="378" name="ggplot2-cheatsheet.png"/>
            <p:cNvPicPr/>
            <p:nvPr/>
          </p:nvPicPr>
          <p:blipFill>
            <a:blip r:embed="rId4">
              <a:extLst/>
            </a:blip>
            <a:srcRect l="73554" t="34350" r="2092" b="60546"/>
            <a:stretch>
              <a:fillRect/>
            </a:stretch>
          </p:blipFill>
          <p:spPr>
            <a:xfrm>
              <a:off x="1007851" y="355914"/>
              <a:ext cx="333876" cy="54057"/>
            </a:xfrm>
            <a:prstGeom prst="rect">
              <a:avLst/>
            </a:prstGeom>
            <a:ln w="12700" cap="flat">
              <a:noFill/>
              <a:miter lim="400000"/>
            </a:ln>
            <a:effectLst/>
          </p:spPr>
        </p:pic>
      </p:grpSp>
      <p:sp>
        <p:nvSpPr>
          <p:cNvPr id="380" name="Shape 380"/>
          <p:cNvSpPr/>
          <p:nvPr/>
        </p:nvSpPr>
        <p:spPr>
          <a:xfrm>
            <a:off x="9307324" y="5592427"/>
            <a:ext cx="4394201" cy="993566"/>
          </a:xfrm>
          <a:prstGeom prst="rect">
            <a:avLst/>
          </a:prstGeom>
          <a:ln w="12700">
            <a:miter lim="400000"/>
          </a:ln>
          <a:extLst>
            <a:ext uri="{C572A759-6A51-4108-AA02-DFA0A04FC94B}">
              <ma14:wrappingTextBoxFlag xmlns:ma14="http://schemas.microsoft.com/office/mac/drawingml/2011/main" xmlns="" val="1"/>
            </a:ext>
          </a:extLst>
        </p:spPr>
        <p:txBody>
          <a:bodyPr lIns="54570" tIns="54570" rIns="54570" bIns="54570" anchor="ctr">
            <a:spAutoFit/>
          </a:bodyPr>
          <a:lstStyle/>
          <a:p>
            <a:pPr lvl="0" algn="l">
              <a:lnSpc>
                <a:spcPct val="90000"/>
              </a:lnSpc>
              <a:spcBef>
                <a:spcPts val="300"/>
              </a:spcBef>
              <a:buClr>
                <a:srgbClr val="F39019"/>
              </a:buClr>
              <a:defRPr sz="1800"/>
            </a:pPr>
            <a:r>
              <a:rPr sz="1200">
                <a:latin typeface="Source Sans Pro Light"/>
                <a:ea typeface="Source Sans Pro Light"/>
                <a:cs typeface="Source Sans Pro Light"/>
                <a:sym typeface="Source Sans Pro Light"/>
              </a:rPr>
              <a:t>This template uses several fonts: </a:t>
            </a:r>
            <a:r>
              <a:rPr sz="1200" b="1">
                <a:latin typeface="Helvetica Neue"/>
                <a:ea typeface="Helvetica Neue"/>
                <a:cs typeface="Helvetica Neue"/>
                <a:sym typeface="Helvetica Neue"/>
              </a:rPr>
              <a:t>Helvetica Neue</a:t>
            </a:r>
            <a:r>
              <a:rPr sz="1200">
                <a:latin typeface="Source Sans Pro Semibold"/>
                <a:ea typeface="Source Sans Pro Semibold"/>
                <a:cs typeface="Source Sans Pro Semibold"/>
                <a:sym typeface="Source Sans Pro Semibold"/>
              </a:rPr>
              <a:t>, </a:t>
            </a:r>
            <a:r>
              <a:rPr sz="1200" b="1">
                <a:latin typeface="Menlo"/>
                <a:ea typeface="Menlo"/>
                <a:cs typeface="Menlo"/>
                <a:sym typeface="Menlo"/>
              </a:rPr>
              <a:t>Menlo</a:t>
            </a:r>
            <a:r>
              <a:rPr sz="1200">
                <a:latin typeface="Source Sans Pro Light"/>
                <a:ea typeface="Source Sans Pro Light"/>
                <a:cs typeface="Source Sans Pro Light"/>
                <a:sym typeface="Source Sans Pro Light"/>
              </a:rPr>
              <a:t>, </a:t>
            </a:r>
            <a:r>
              <a:rPr sz="1200">
                <a:latin typeface="Source Sans Pro Semibold"/>
                <a:ea typeface="Source Sans Pro Semibold"/>
                <a:cs typeface="Source Sans Pro Semibold"/>
                <a:sym typeface="Source Sans Pro Semibold"/>
              </a:rPr>
              <a:t>Source Sans pro</a:t>
            </a:r>
            <a:r>
              <a:rPr sz="1200">
                <a:latin typeface="Source Sans Pro Light"/>
                <a:ea typeface="Source Sans Pro Light"/>
                <a:cs typeface="Source Sans Pro Light"/>
                <a:sym typeface="Source Sans Pro Light"/>
              </a:rPr>
              <a:t>, which you can acquire for free here,  </a:t>
            </a:r>
            <a:r>
              <a:rPr sz="1200" u="sng">
                <a:latin typeface="Source Sans Pro Light"/>
                <a:ea typeface="Source Sans Pro Light"/>
                <a:cs typeface="Source Sans Pro Light"/>
                <a:sym typeface="Source Sans Pro Light"/>
                <a:hlinkClick r:id="rId5"/>
              </a:rPr>
              <a:t>http://www.fontsquirrel.com/fonts/source-sans-pro</a:t>
            </a:r>
            <a:r>
              <a:rPr sz="1200">
                <a:latin typeface="Source Sans Pro Light"/>
                <a:ea typeface="Source Sans Pro Light"/>
                <a:cs typeface="Source Sans Pro Light"/>
                <a:sym typeface="Source Sans Pro Light"/>
              </a:rPr>
              <a:t>, and </a:t>
            </a:r>
            <a:r>
              <a:rPr sz="1200">
                <a:latin typeface="Source Sans Pro Semibold"/>
                <a:ea typeface="Source Sans Pro Semibold"/>
                <a:cs typeface="Source Sans Pro Semibold"/>
                <a:sym typeface="Source Sans Pro Semibold"/>
              </a:rPr>
              <a:t>Font Awesome</a:t>
            </a:r>
            <a:r>
              <a:rPr sz="1200">
                <a:latin typeface="Source Sans Pro Light"/>
                <a:ea typeface="Source Sans Pro Light"/>
                <a:cs typeface="Source Sans Pro Light"/>
                <a:sym typeface="Source Sans Pro Light"/>
              </a:rPr>
              <a:t>, which you can acquire here, </a:t>
            </a:r>
            <a:r>
              <a:rPr sz="1200" u="sng">
                <a:latin typeface="Source Sans Pro Light"/>
                <a:ea typeface="Source Sans Pro Light"/>
                <a:cs typeface="Source Sans Pro Light"/>
                <a:sym typeface="Source Sans Pro Light"/>
                <a:hlinkClick r:id="rId6"/>
              </a:rPr>
              <a:t>http://fortawesome.github.io/Font-Awesome/get-started/</a:t>
            </a:r>
          </a:p>
        </p:txBody>
      </p:sp>
      <p:sp>
        <p:nvSpPr>
          <p:cNvPr id="381" name="Shape 381"/>
          <p:cNvSpPr/>
          <p:nvPr/>
        </p:nvSpPr>
        <p:spPr>
          <a:xfrm>
            <a:off x="9307324" y="6573689"/>
            <a:ext cx="4394201" cy="642542"/>
          </a:xfrm>
          <a:prstGeom prst="rect">
            <a:avLst/>
          </a:prstGeom>
          <a:ln w="12700">
            <a:miter lim="400000"/>
          </a:ln>
          <a:extLst>
            <a:ext uri="{C572A759-6A51-4108-AA02-DFA0A04FC94B}">
              <ma14:wrappingTextBoxFlag xmlns:ma14="http://schemas.microsoft.com/office/mac/drawingml/2011/main" xmlns="" val="1"/>
            </a:ext>
          </a:extLst>
        </p:spPr>
        <p:txBody>
          <a:bodyPr lIns="54570" tIns="54570" rIns="54570" bIns="54570" anchor="ctr">
            <a:spAutoFit/>
          </a:bodyPr>
          <a:lstStyle/>
          <a:p>
            <a:pPr lvl="0" algn="l">
              <a:lnSpc>
                <a:spcPct val="90000"/>
              </a:lnSpc>
              <a:spcBef>
                <a:spcPts val="300"/>
              </a:spcBef>
              <a:buClr>
                <a:srgbClr val="F39019"/>
              </a:buClr>
              <a:defRPr sz="1800"/>
            </a:pPr>
            <a:r>
              <a:rPr sz="1200">
                <a:latin typeface="Source Sans Pro Light"/>
                <a:ea typeface="Source Sans Pro Light"/>
                <a:cs typeface="Source Sans Pro Light"/>
                <a:sym typeface="Source Sans Pro Light"/>
              </a:rPr>
              <a:t>To use a </a:t>
            </a:r>
            <a:r>
              <a:rPr sz="1200">
                <a:latin typeface="Source Sans Pro Semibold"/>
                <a:ea typeface="Source Sans Pro Semibold"/>
                <a:cs typeface="Source Sans Pro Semibold"/>
                <a:sym typeface="Source Sans Pro Semibold"/>
              </a:rPr>
              <a:t>font awesome </a:t>
            </a:r>
            <a:r>
              <a:rPr sz="1200">
                <a:latin typeface="Source Sans Pro Light"/>
                <a:ea typeface="Source Sans Pro Light"/>
                <a:cs typeface="Source Sans Pro Light"/>
                <a:sym typeface="Source Sans Pro Light"/>
              </a:rPr>
              <a:t>icon, copy and paste one from here </a:t>
            </a:r>
            <a:r>
              <a:rPr sz="1200" u="sng">
                <a:latin typeface="Source Sans Pro Light"/>
                <a:ea typeface="Source Sans Pro Light"/>
                <a:cs typeface="Source Sans Pro Light"/>
                <a:sym typeface="Source Sans Pro Light"/>
                <a:hlinkClick r:id="rId7"/>
              </a:rPr>
              <a:t>http://fortawesome.github.io/Font-Awesome/cheatsheet/</a:t>
            </a:r>
            <a:r>
              <a:rPr sz="1200">
                <a:latin typeface="Source Sans Pro Light"/>
                <a:ea typeface="Source Sans Pro Light"/>
                <a:cs typeface="Source Sans Pro Light"/>
                <a:sym typeface="Source Sans Pro Light"/>
              </a:rPr>
              <a:t>. Then set the text font to font awesome.</a:t>
            </a:r>
          </a:p>
        </p:txBody>
      </p:sp>
      <p:sp>
        <p:nvSpPr>
          <p:cNvPr id="382" name="Shape 382"/>
          <p:cNvSpPr/>
          <p:nvPr/>
        </p:nvSpPr>
        <p:spPr>
          <a:xfrm>
            <a:off x="324783" y="9118200"/>
            <a:ext cx="4261263" cy="1168078"/>
          </a:xfrm>
          <a:prstGeom prst="roundRect">
            <a:avLst>
              <a:gd name="adj" fmla="val 6351"/>
            </a:avLst>
          </a:prstGeom>
          <a:solidFill>
            <a:srgbClr val="A6AAA9"/>
          </a:solidFill>
          <a:ln w="12700">
            <a:miter lim="400000"/>
          </a:ln>
          <a:extLst>
            <a:ext uri="{C572A759-6A51-4108-AA02-DFA0A04FC94B}">
              <ma14:wrappingTextBoxFlag xmlns:ma14="http://schemas.microsoft.com/office/mac/drawingml/2011/main" xmlns="" val="1"/>
            </a:ext>
          </a:extLst>
        </p:spPr>
        <p:txBody>
          <a:bodyPr lIns="0" tIns="0" rIns="0" bIns="0" anchor="ctr"/>
          <a:lstStyle/>
          <a:p>
            <a:pPr lvl="1" indent="0">
              <a:lnSpc>
                <a:spcPct val="80000"/>
              </a:lnSpc>
              <a:spcBef>
                <a:spcPts val="500"/>
              </a:spcBef>
              <a:defRPr sz="1800"/>
            </a:pPr>
            <a:r>
              <a:rPr sz="1400">
                <a:solidFill>
                  <a:srgbClr val="FFFFFF"/>
                </a:solidFill>
                <a:latin typeface="Source Sans Pro Semibold"/>
                <a:ea typeface="Source Sans Pro Semibold"/>
                <a:cs typeface="Source Sans Pro Semibold"/>
                <a:sym typeface="Source Sans Pro Semibold"/>
              </a:rPr>
              <a:t>Copyright</a:t>
            </a:r>
          </a:p>
          <a:p>
            <a:pPr lvl="1" indent="0" algn="l">
              <a:lnSpc>
                <a:spcPct val="80000"/>
              </a:lnSpc>
              <a:spcBef>
                <a:spcPts val="300"/>
              </a:spcBef>
              <a:defRPr sz="1800"/>
            </a:pPr>
            <a:r>
              <a:rPr sz="1200">
                <a:solidFill>
                  <a:srgbClr val="FFFFFF"/>
                </a:solidFill>
                <a:latin typeface="Source Sans Pro"/>
                <a:ea typeface="Source Sans Pro"/>
                <a:cs typeface="Source Sans Pro"/>
                <a:sym typeface="Source Sans Pro"/>
              </a:rPr>
              <a:t>Each cheatsheet should be licensed under the creative commons license.</a:t>
            </a:r>
          </a:p>
          <a:p>
            <a:pPr lvl="1" indent="0" algn="l">
              <a:lnSpc>
                <a:spcPct val="80000"/>
              </a:lnSpc>
              <a:defRPr sz="1800"/>
            </a:pPr>
            <a:r>
              <a:rPr sz="1200">
                <a:solidFill>
                  <a:srgbClr val="FFFFFF"/>
                </a:solidFill>
                <a:latin typeface="Source Sans Pro"/>
                <a:ea typeface="Source Sans Pro"/>
                <a:cs typeface="Source Sans Pro"/>
                <a:sym typeface="Source Sans Pro"/>
              </a:rPr>
              <a:t>To license the sheet as creative commons, put CC'd by &lt;your name&gt; in the small print at the bottom of each page and link it to </a:t>
            </a:r>
            <a:r>
              <a:rPr sz="1200">
                <a:solidFill>
                  <a:srgbClr val="FFFFFF"/>
                </a:solidFill>
                <a:latin typeface="Source Sans Pro Semibold"/>
                <a:ea typeface="Source Sans Pro Semibold"/>
                <a:cs typeface="Source Sans Pro Semibold"/>
                <a:sym typeface="Source Sans Pro Semibold"/>
                <a:hlinkClick r:id="rId8"/>
              </a:rPr>
              <a:t>http://creativecommons.org/licenses/by/4.0/</a:t>
            </a:r>
          </a:p>
        </p:txBody>
      </p:sp>
      <p:sp>
        <p:nvSpPr>
          <p:cNvPr id="383" name="Shape 383"/>
          <p:cNvSpPr/>
          <p:nvPr/>
        </p:nvSpPr>
        <p:spPr>
          <a:xfrm>
            <a:off x="4880566" y="596816"/>
            <a:ext cx="2774190" cy="471092"/>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p>
            <a:pPr lvl="0" algn="l">
              <a:lnSpc>
                <a:spcPct val="90000"/>
              </a:lnSpc>
              <a:spcBef>
                <a:spcPts val="300"/>
              </a:spcBef>
              <a:buClr>
                <a:srgbClr val="F39019"/>
              </a:buClr>
              <a:defRPr sz="1800"/>
            </a:pPr>
            <a:r>
              <a:rPr sz="1200">
                <a:latin typeface="Source Sans Pro Light"/>
                <a:ea typeface="Source Sans Pro Light"/>
                <a:cs typeface="Source Sans Pro Light"/>
                <a:sym typeface="Source Sans Pro Light"/>
              </a:rPr>
              <a:t>Use headers, outlines, and/or backgrounds to </a:t>
            </a:r>
            <a:r>
              <a:rPr sz="1200">
                <a:latin typeface="Source Sans Pro Semibold"/>
                <a:ea typeface="Source Sans Pro Semibold"/>
                <a:cs typeface="Source Sans Pro Semibold"/>
                <a:sym typeface="Source Sans Pro Semibold"/>
              </a:rPr>
              <a:t>separate or group together sections</a:t>
            </a:r>
            <a:r>
              <a:rPr sz="1200">
                <a:latin typeface="Source Sans Pro Light"/>
                <a:ea typeface="Source Sans Pro Light"/>
                <a:cs typeface="Source Sans Pro Light"/>
                <a:sym typeface="Source Sans Pro Light"/>
              </a:rPr>
              <a:t>.</a:t>
            </a:r>
          </a:p>
        </p:txBody>
      </p:sp>
      <p:sp>
        <p:nvSpPr>
          <p:cNvPr id="384" name="Shape 384"/>
          <p:cNvSpPr/>
          <p:nvPr/>
        </p:nvSpPr>
        <p:spPr>
          <a:xfrm>
            <a:off x="7892705" y="595887"/>
            <a:ext cx="3207385" cy="471092"/>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p>
            <a:pPr lvl="0" algn="l">
              <a:lnSpc>
                <a:spcPct val="90000"/>
              </a:lnSpc>
              <a:spcBef>
                <a:spcPts val="300"/>
              </a:spcBef>
              <a:buClr>
                <a:srgbClr val="F39019"/>
              </a:buClr>
              <a:defRPr sz="1800"/>
            </a:pPr>
            <a:r>
              <a:rPr sz="1200">
                <a:latin typeface="Source Sans Pro Semibold"/>
                <a:ea typeface="Source Sans Pro Semibold"/>
                <a:cs typeface="Source Sans Pro Semibold"/>
                <a:sym typeface="Source Sans Pro Semibold"/>
              </a:rPr>
              <a:t>Create a visual hierarchy</a:t>
            </a:r>
            <a:r>
              <a:rPr sz="1200">
                <a:latin typeface="Source Sans Pro Light"/>
                <a:ea typeface="Source Sans Pro Light"/>
                <a:cs typeface="Source Sans Pro Light"/>
                <a:sym typeface="Source Sans Pro Light"/>
              </a:rPr>
              <a:t>. Help users navigate the page with titles, subtitles, and subsubtitles</a:t>
            </a:r>
          </a:p>
        </p:txBody>
      </p:sp>
      <p:sp>
        <p:nvSpPr>
          <p:cNvPr id="385" name="Shape 385"/>
          <p:cNvSpPr/>
          <p:nvPr/>
        </p:nvSpPr>
        <p:spPr>
          <a:xfrm>
            <a:off x="11083583" y="596900"/>
            <a:ext cx="2537610" cy="1061641"/>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p>
            <a:pPr lvl="0" algn="l">
              <a:lnSpc>
                <a:spcPct val="90000"/>
              </a:lnSpc>
              <a:spcBef>
                <a:spcPts val="300"/>
              </a:spcBef>
              <a:buClr>
                <a:srgbClr val="F39019"/>
              </a:buClr>
              <a:defRPr sz="1800"/>
            </a:pPr>
            <a:r>
              <a:rPr sz="1200">
                <a:latin typeface="Source Sans Pro Semibold"/>
                <a:ea typeface="Source Sans Pro Semibold"/>
                <a:cs typeface="Source Sans Pro Semibold"/>
                <a:sym typeface="Source Sans Pro Semibold"/>
              </a:rPr>
              <a:t>Fit sections to content</a:t>
            </a:r>
            <a:r>
              <a:rPr sz="1200">
                <a:latin typeface="Source Sans Pro Light"/>
                <a:ea typeface="Source Sans Pro Light"/>
                <a:cs typeface="Source Sans Pro Light"/>
                <a:sym typeface="Source Sans Pro Light"/>
              </a:rPr>
              <a:t>. Try several different layouts. </a:t>
            </a:r>
          </a:p>
          <a:p>
            <a:pPr lvl="0" algn="l">
              <a:lnSpc>
                <a:spcPct val="90000"/>
              </a:lnSpc>
              <a:spcBef>
                <a:spcPts val="300"/>
              </a:spcBef>
              <a:buClr>
                <a:srgbClr val="F39019"/>
              </a:buClr>
              <a:defRPr sz="1800"/>
            </a:pPr>
            <a:endParaRPr sz="1200">
              <a:latin typeface="Source Sans Pro Light"/>
              <a:ea typeface="Source Sans Pro Light"/>
              <a:cs typeface="Source Sans Pro Light"/>
              <a:sym typeface="Source Sans Pro Light"/>
            </a:endParaRPr>
          </a:p>
          <a:p>
            <a:pPr lvl="0" algn="l">
              <a:lnSpc>
                <a:spcPct val="90000"/>
              </a:lnSpc>
              <a:spcBef>
                <a:spcPts val="300"/>
              </a:spcBef>
              <a:buClr>
                <a:srgbClr val="F39019"/>
              </a:buClr>
              <a:defRPr sz="1800"/>
            </a:pPr>
            <a:r>
              <a:rPr sz="1200">
                <a:latin typeface="Source Sans Pro Light"/>
                <a:ea typeface="Source Sans Pro Light"/>
                <a:cs typeface="Source Sans Pro Light"/>
                <a:sym typeface="Source Sans Pro Light"/>
              </a:rPr>
              <a:t>Use numbers or arrows to link sections if the order/</a:t>
            </a:r>
            <a:r>
              <a:rPr sz="1200">
                <a:latin typeface="Source Sans Pro Semibold"/>
                <a:ea typeface="Source Sans Pro Semibold"/>
                <a:cs typeface="Source Sans Pro Semibold"/>
                <a:sym typeface="Source Sans Pro Semibold"/>
              </a:rPr>
              <a:t>flow</a:t>
            </a:r>
            <a:r>
              <a:rPr sz="1200">
                <a:latin typeface="Source Sans Pro Light"/>
                <a:ea typeface="Source Sans Pro Light"/>
                <a:cs typeface="Source Sans Pro Light"/>
                <a:sym typeface="Source Sans Pro Light"/>
              </a:rPr>
              <a:t> is confusing.</a:t>
            </a:r>
          </a:p>
        </p:txBody>
      </p:sp>
      <p:sp>
        <p:nvSpPr>
          <p:cNvPr id="386" name="Shape 386"/>
          <p:cNvSpPr/>
          <p:nvPr/>
        </p:nvSpPr>
        <p:spPr>
          <a:xfrm>
            <a:off x="4956987" y="1108806"/>
            <a:ext cx="824668" cy="141924"/>
          </a:xfrm>
          <a:prstGeom prst="roundRect">
            <a:avLst>
              <a:gd name="adj" fmla="val 25876"/>
            </a:avLst>
          </a:prstGeom>
          <a:solidFill>
            <a:srgbClr val="A6AAA9"/>
          </a:solidFill>
          <a:ln w="12700">
            <a:miter lim="400000"/>
          </a:ln>
          <a:extLst>
            <a:ext uri="{C572A759-6A51-4108-AA02-DFA0A04FC94B}">
              <ma14:wrappingTextBoxFlag xmlns:ma14="http://schemas.microsoft.com/office/mac/drawingml/2011/main" xmlns="" val="1"/>
            </a:ext>
          </a:extLst>
        </p:spPr>
        <p:txBody>
          <a:bodyPr lIns="0" tIns="0" rIns="0" bIns="0"/>
          <a:lstStyle/>
          <a:p>
            <a:pPr lvl="1" indent="0">
              <a:defRPr sz="1800"/>
            </a:pPr>
            <a:r>
              <a:rPr sz="900">
                <a:solidFill>
                  <a:srgbClr val="FFFFFF"/>
                </a:solidFill>
                <a:latin typeface="Source Sans Pro"/>
                <a:ea typeface="Source Sans Pro"/>
                <a:cs typeface="Source Sans Pro"/>
                <a:sym typeface="Source Sans Pro"/>
              </a:rPr>
              <a:t>Section 1</a:t>
            </a:r>
          </a:p>
        </p:txBody>
      </p:sp>
      <p:sp>
        <p:nvSpPr>
          <p:cNvPr id="387" name="Shape 387"/>
          <p:cNvSpPr/>
          <p:nvPr/>
        </p:nvSpPr>
        <p:spPr>
          <a:xfrm>
            <a:off x="5849048" y="1134206"/>
            <a:ext cx="824668" cy="650107"/>
          </a:xfrm>
          <a:prstGeom prst="roundRect">
            <a:avLst>
              <a:gd name="adj" fmla="val 5649"/>
            </a:avLst>
          </a:prstGeom>
          <a:ln w="12700">
            <a:solidFill>
              <a:srgbClr val="A6AAA9"/>
            </a:solidFill>
            <a:miter lim="400000"/>
          </a:ln>
        </p:spPr>
        <p:txBody>
          <a:bodyPr lIns="0" tIns="0" rIns="0" bIns="0"/>
          <a:lstStyle/>
          <a:p>
            <a:pPr lvl="1" indent="0">
              <a:defRPr sz="900">
                <a:solidFill>
                  <a:srgbClr val="FFFFFF"/>
                </a:solidFill>
                <a:latin typeface="Source Sans Pro"/>
                <a:ea typeface="Source Sans Pro"/>
                <a:cs typeface="Source Sans Pro"/>
                <a:sym typeface="Source Sans Pro"/>
              </a:defRPr>
            </a:pPr>
            <a:endParaRPr/>
          </a:p>
        </p:txBody>
      </p:sp>
      <p:sp>
        <p:nvSpPr>
          <p:cNvPr id="388" name="Shape 388"/>
          <p:cNvSpPr/>
          <p:nvPr/>
        </p:nvSpPr>
        <p:spPr>
          <a:xfrm>
            <a:off x="5844131" y="1108806"/>
            <a:ext cx="824668" cy="141924"/>
          </a:xfrm>
          <a:prstGeom prst="roundRect">
            <a:avLst>
              <a:gd name="adj" fmla="val 25876"/>
            </a:avLst>
          </a:prstGeom>
          <a:solidFill>
            <a:srgbClr val="A6AAA9"/>
          </a:solidFill>
          <a:ln w="12700">
            <a:miter lim="400000"/>
          </a:ln>
          <a:extLst>
            <a:ext uri="{C572A759-6A51-4108-AA02-DFA0A04FC94B}">
              <ma14:wrappingTextBoxFlag xmlns:ma14="http://schemas.microsoft.com/office/mac/drawingml/2011/main" xmlns="" val="1"/>
            </a:ext>
          </a:extLst>
        </p:spPr>
        <p:txBody>
          <a:bodyPr lIns="0" tIns="0" rIns="0" bIns="0"/>
          <a:lstStyle/>
          <a:p>
            <a:pPr lvl="1" indent="0">
              <a:defRPr sz="1800"/>
            </a:pPr>
            <a:r>
              <a:rPr sz="900">
                <a:solidFill>
                  <a:srgbClr val="FFFFFF"/>
                </a:solidFill>
                <a:latin typeface="Source Sans Pro"/>
                <a:ea typeface="Source Sans Pro"/>
                <a:cs typeface="Source Sans Pro"/>
                <a:sym typeface="Source Sans Pro"/>
              </a:rPr>
              <a:t>Section 2</a:t>
            </a:r>
          </a:p>
        </p:txBody>
      </p:sp>
      <p:sp>
        <p:nvSpPr>
          <p:cNvPr id="389" name="Shape 389"/>
          <p:cNvSpPr/>
          <p:nvPr/>
        </p:nvSpPr>
        <p:spPr>
          <a:xfrm>
            <a:off x="6736191" y="1134206"/>
            <a:ext cx="824669" cy="650107"/>
          </a:xfrm>
          <a:prstGeom prst="roundRect">
            <a:avLst>
              <a:gd name="adj" fmla="val 5649"/>
            </a:avLst>
          </a:prstGeom>
          <a:solidFill>
            <a:srgbClr val="A6AAA9">
              <a:alpha val="20000"/>
            </a:srgbClr>
          </a:solidFill>
          <a:ln w="12700">
            <a:miter lim="400000"/>
          </a:ln>
        </p:spPr>
        <p:txBody>
          <a:bodyPr lIns="0" tIns="0" rIns="0" bIns="0"/>
          <a:lstStyle/>
          <a:p>
            <a:pPr lvl="1" indent="0">
              <a:defRPr sz="900">
                <a:solidFill>
                  <a:srgbClr val="FFFFFF"/>
                </a:solidFill>
                <a:latin typeface="Source Sans Pro"/>
                <a:ea typeface="Source Sans Pro"/>
                <a:cs typeface="Source Sans Pro"/>
                <a:sym typeface="Source Sans Pro"/>
              </a:defRPr>
            </a:pPr>
            <a:endParaRPr/>
          </a:p>
        </p:txBody>
      </p:sp>
      <p:sp>
        <p:nvSpPr>
          <p:cNvPr id="390" name="Shape 390"/>
          <p:cNvSpPr/>
          <p:nvPr/>
        </p:nvSpPr>
        <p:spPr>
          <a:xfrm>
            <a:off x="6731275" y="1108806"/>
            <a:ext cx="824668" cy="141924"/>
          </a:xfrm>
          <a:prstGeom prst="roundRect">
            <a:avLst>
              <a:gd name="adj" fmla="val 25876"/>
            </a:avLst>
          </a:prstGeom>
          <a:solidFill>
            <a:srgbClr val="A6AAA9"/>
          </a:solidFill>
          <a:ln w="12700">
            <a:miter lim="400000"/>
          </a:ln>
          <a:extLst>
            <a:ext uri="{C572A759-6A51-4108-AA02-DFA0A04FC94B}">
              <ma14:wrappingTextBoxFlag xmlns:ma14="http://schemas.microsoft.com/office/mac/drawingml/2011/main" xmlns="" val="1"/>
            </a:ext>
          </a:extLst>
        </p:spPr>
        <p:txBody>
          <a:bodyPr lIns="0" tIns="0" rIns="0" bIns="0"/>
          <a:lstStyle/>
          <a:p>
            <a:pPr lvl="1" indent="0">
              <a:defRPr sz="1800"/>
            </a:pPr>
            <a:r>
              <a:rPr sz="900">
                <a:solidFill>
                  <a:srgbClr val="FFFFFF"/>
                </a:solidFill>
                <a:latin typeface="Source Sans Pro"/>
                <a:ea typeface="Source Sans Pro"/>
                <a:cs typeface="Source Sans Pro"/>
                <a:sym typeface="Source Sans Pro"/>
              </a:rPr>
              <a:t>Section 3</a:t>
            </a:r>
          </a:p>
        </p:txBody>
      </p:sp>
      <p:sp>
        <p:nvSpPr>
          <p:cNvPr id="391" name="Shape 391"/>
          <p:cNvSpPr/>
          <p:nvPr/>
        </p:nvSpPr>
        <p:spPr>
          <a:xfrm>
            <a:off x="8022104" y="1042383"/>
            <a:ext cx="2746952" cy="320381"/>
          </a:xfrm>
          <a:prstGeom prst="roundRect">
            <a:avLst>
              <a:gd name="adj" fmla="val 20098"/>
            </a:avLst>
          </a:prstGeom>
          <a:solidFill>
            <a:srgbClr val="A6AAA9"/>
          </a:solidFill>
          <a:ln w="12700">
            <a:miter lim="400000"/>
          </a:ln>
          <a:extLst>
            <a:ext uri="{C572A759-6A51-4108-AA02-DFA0A04FC94B}">
              <ma14:wrappingTextBoxFlag xmlns:ma14="http://schemas.microsoft.com/office/mac/drawingml/2011/main" xmlns="" val="1"/>
            </a:ext>
          </a:extLst>
        </p:spPr>
        <p:txBody>
          <a:bodyPr lIns="0" tIns="0" rIns="0" bIns="0" anchor="ctr"/>
          <a:lstStyle/>
          <a:p>
            <a:pPr lvl="1" indent="0">
              <a:defRPr sz="1800"/>
            </a:pPr>
            <a:r>
              <a:rPr sz="2000">
                <a:solidFill>
                  <a:srgbClr val="FFFFFF"/>
                </a:solidFill>
                <a:latin typeface="Source Sans Pro"/>
                <a:ea typeface="Source Sans Pro"/>
                <a:cs typeface="Source Sans Pro"/>
                <a:sym typeface="Source Sans Pro"/>
              </a:rPr>
              <a:t>Title</a:t>
            </a:r>
          </a:p>
        </p:txBody>
      </p:sp>
      <p:sp>
        <p:nvSpPr>
          <p:cNvPr id="392" name="Shape 392"/>
          <p:cNvSpPr/>
          <p:nvPr/>
        </p:nvSpPr>
        <p:spPr>
          <a:xfrm>
            <a:off x="8294186" y="1416282"/>
            <a:ext cx="2202787" cy="248841"/>
          </a:xfrm>
          <a:prstGeom prst="roundRect">
            <a:avLst>
              <a:gd name="adj" fmla="val 25876"/>
            </a:avLst>
          </a:prstGeom>
          <a:solidFill>
            <a:srgbClr val="A6AAA9"/>
          </a:solidFill>
          <a:ln w="12700">
            <a:miter lim="400000"/>
          </a:ln>
          <a:extLst>
            <a:ext uri="{C572A759-6A51-4108-AA02-DFA0A04FC94B}">
              <ma14:wrappingTextBoxFlag xmlns:ma14="http://schemas.microsoft.com/office/mac/drawingml/2011/main" xmlns="" val="1"/>
            </a:ext>
          </a:extLst>
        </p:spPr>
        <p:txBody>
          <a:bodyPr lIns="0" tIns="0" rIns="0" bIns="0"/>
          <a:lstStyle/>
          <a:p>
            <a:pPr lvl="1" indent="0">
              <a:defRPr sz="1800"/>
            </a:pPr>
            <a:r>
              <a:rPr sz="1400">
                <a:solidFill>
                  <a:srgbClr val="FFFFFF"/>
                </a:solidFill>
                <a:latin typeface="Source Sans Pro"/>
                <a:ea typeface="Source Sans Pro"/>
                <a:cs typeface="Source Sans Pro"/>
                <a:sym typeface="Source Sans Pro"/>
              </a:rPr>
              <a:t>Subtitle</a:t>
            </a:r>
          </a:p>
        </p:txBody>
      </p:sp>
      <p:sp>
        <p:nvSpPr>
          <p:cNvPr id="393" name="Shape 393"/>
          <p:cNvSpPr/>
          <p:nvPr/>
        </p:nvSpPr>
        <p:spPr>
          <a:xfrm>
            <a:off x="7775548" y="1652694"/>
            <a:ext cx="3238501" cy="286941"/>
          </a:xfrm>
          <a:prstGeom prst="rect">
            <a:avLst/>
          </a:prstGeom>
          <a:ln w="12700">
            <a:miter lim="400000"/>
          </a:ln>
          <a:extLst>
            <a:ext uri="{C572A759-6A51-4108-AA02-DFA0A04FC94B}">
              <ma14:wrappingTextBoxFlag xmlns:ma14="http://schemas.microsoft.com/office/mac/drawingml/2011/main" xmlns="" val="1"/>
            </a:ext>
          </a:extLst>
        </p:spPr>
        <p:txBody>
          <a:bodyPr lIns="54570" tIns="54570" rIns="54570" bIns="54570" anchor="ctr">
            <a:spAutoFit/>
          </a:bodyPr>
          <a:lstStyle>
            <a:lvl1pPr>
              <a:defRPr sz="1200" b="1">
                <a:solidFill>
                  <a:srgbClr val="A6AAA9"/>
                </a:solidFill>
                <a:latin typeface="Helvetica"/>
                <a:ea typeface="Helvetica"/>
                <a:cs typeface="Helvetica"/>
                <a:sym typeface="Helvetica"/>
              </a:defRPr>
            </a:lvl1pPr>
          </a:lstStyle>
          <a:p>
            <a:pPr lvl="0">
              <a:defRPr sz="1800" b="0">
                <a:solidFill>
                  <a:srgbClr val="000000"/>
                </a:solidFill>
              </a:defRPr>
            </a:pPr>
            <a:r>
              <a:rPr sz="1200" b="1">
                <a:solidFill>
                  <a:srgbClr val="A6AAA9"/>
                </a:solidFill>
              </a:rPr>
              <a:t>Subsubtitle</a:t>
            </a:r>
          </a:p>
        </p:txBody>
      </p:sp>
      <p:sp>
        <p:nvSpPr>
          <p:cNvPr id="394" name="Shape 394"/>
          <p:cNvSpPr/>
          <p:nvPr/>
        </p:nvSpPr>
        <p:spPr>
          <a:xfrm>
            <a:off x="9884669" y="8294581"/>
            <a:ext cx="3239510" cy="286941"/>
          </a:xfrm>
          <a:prstGeom prst="rect">
            <a:avLst/>
          </a:prstGeom>
          <a:ln w="12700">
            <a:miter lim="400000"/>
          </a:ln>
          <a:extLst>
            <a:ext uri="{C572A759-6A51-4108-AA02-DFA0A04FC94B}">
              <ma14:wrappingTextBoxFlag xmlns:ma14="http://schemas.microsoft.com/office/mac/drawingml/2011/main" xmlns="" val="1"/>
            </a:ext>
          </a:extLst>
        </p:spPr>
        <p:txBody>
          <a:bodyPr lIns="54570" tIns="54570" rIns="54570" bIns="54570" anchor="ctr">
            <a:spAutoFit/>
          </a:bodyPr>
          <a:lstStyle>
            <a:lvl1pPr>
              <a:defRPr sz="1200" b="1">
                <a:solidFill>
                  <a:srgbClr val="A6AAA9"/>
                </a:solidFill>
                <a:latin typeface="Helvetica"/>
                <a:ea typeface="Helvetica"/>
                <a:cs typeface="Helvetica"/>
                <a:sym typeface="Helvetica"/>
              </a:defRPr>
            </a:lvl1pPr>
          </a:lstStyle>
          <a:p>
            <a:pPr lvl="0">
              <a:defRPr sz="1800" b="0">
                <a:solidFill>
                  <a:srgbClr val="000000"/>
                </a:solidFill>
              </a:defRPr>
            </a:pPr>
            <a:r>
              <a:rPr sz="1200" b="1">
                <a:solidFill>
                  <a:srgbClr val="A6AAA9"/>
                </a:solidFill>
              </a:rPr>
              <a:t>Keynote tips</a:t>
            </a:r>
          </a:p>
        </p:txBody>
      </p:sp>
      <p:sp>
        <p:nvSpPr>
          <p:cNvPr id="395" name="Shape 395"/>
          <p:cNvSpPr/>
          <p:nvPr/>
        </p:nvSpPr>
        <p:spPr>
          <a:xfrm>
            <a:off x="9359344" y="8507031"/>
            <a:ext cx="4301586" cy="1861741"/>
          </a:xfrm>
          <a:prstGeom prst="rect">
            <a:avLst/>
          </a:prstGeom>
          <a:ln w="12700">
            <a:miter lim="400000"/>
          </a:ln>
          <a:extLst>
            <a:ext uri="{C572A759-6A51-4108-AA02-DFA0A04FC94B}">
              <ma14:wrappingTextBoxFlag xmlns:ma14="http://schemas.microsoft.com/office/mac/drawingml/2011/main" xmlns="" val="1"/>
            </a:ext>
          </a:extLst>
        </p:spPr>
        <p:txBody>
          <a:bodyPr lIns="54570" tIns="54570" rIns="54570" bIns="54570" anchor="ctr">
            <a:spAutoFit/>
          </a:bodyPr>
          <a:lstStyle/>
          <a:p>
            <a:pPr marL="114300" lvl="0" indent="-114300" algn="l">
              <a:lnSpc>
                <a:spcPct val="90000"/>
              </a:lnSpc>
              <a:spcBef>
                <a:spcPts val="500"/>
              </a:spcBef>
              <a:buSzPct val="100000"/>
              <a:buChar char="•"/>
              <a:defRPr sz="1800"/>
            </a:pPr>
            <a:r>
              <a:rPr sz="1200">
                <a:latin typeface="Source Sans Pro Semibold"/>
                <a:ea typeface="Source Sans Pro Semibold"/>
                <a:cs typeface="Source Sans Pro Semibold"/>
                <a:sym typeface="Source Sans Pro Semibold"/>
              </a:rPr>
              <a:t>Select multiple elements</a:t>
            </a:r>
            <a:r>
              <a:rPr sz="1200">
                <a:latin typeface="Source Sans Pro Light"/>
                <a:ea typeface="Source Sans Pro Light"/>
                <a:cs typeface="Source Sans Pro Light"/>
                <a:sym typeface="Source Sans Pro Light"/>
              </a:rPr>
              <a:t> by holding down shift and then selecting each. Click on a selected element before letting go of shift to unselect it.</a:t>
            </a:r>
          </a:p>
          <a:p>
            <a:pPr marL="114300" lvl="0" indent="-114300" algn="l">
              <a:lnSpc>
                <a:spcPct val="90000"/>
              </a:lnSpc>
              <a:spcBef>
                <a:spcPts val="500"/>
              </a:spcBef>
              <a:buSzPct val="100000"/>
              <a:buChar char="•"/>
              <a:defRPr sz="1800"/>
            </a:pPr>
            <a:r>
              <a:rPr sz="1200">
                <a:latin typeface="Source Sans Pro Light"/>
                <a:ea typeface="Source Sans Pro Light"/>
                <a:cs typeface="Source Sans Pro Light"/>
                <a:sym typeface="Source Sans Pro Light"/>
              </a:rPr>
              <a:t>To </a:t>
            </a:r>
            <a:r>
              <a:rPr sz="1200">
                <a:latin typeface="Source Sans Pro Semibold"/>
                <a:ea typeface="Source Sans Pro Semibold"/>
                <a:cs typeface="Source Sans Pro Semibold"/>
                <a:sym typeface="Source Sans Pro Semibold"/>
              </a:rPr>
              <a:t>group elements together.</a:t>
            </a:r>
            <a:r>
              <a:rPr sz="1200">
                <a:latin typeface="Source Sans Pro Light"/>
                <a:ea typeface="Source Sans Pro Light"/>
                <a:cs typeface="Source Sans Pro Light"/>
                <a:sym typeface="Source Sans Pro Light"/>
              </a:rPr>
              <a:t> Select them all , then click Arrange &gt; Group</a:t>
            </a:r>
          </a:p>
          <a:p>
            <a:pPr marL="114300" lvl="0" indent="-114300" algn="l">
              <a:lnSpc>
                <a:spcPct val="90000"/>
              </a:lnSpc>
              <a:spcBef>
                <a:spcPts val="500"/>
              </a:spcBef>
              <a:buSzPct val="100000"/>
              <a:buChar char="•"/>
              <a:defRPr sz="1800"/>
            </a:pPr>
            <a:r>
              <a:rPr sz="1200">
                <a:latin typeface="Source Sans Pro Light"/>
                <a:ea typeface="Source Sans Pro Light"/>
                <a:cs typeface="Source Sans Pro Light"/>
                <a:sym typeface="Source Sans Pro Light"/>
              </a:rPr>
              <a:t>To </a:t>
            </a:r>
            <a:r>
              <a:rPr sz="1200">
                <a:latin typeface="Source Sans Pro Semibold"/>
                <a:ea typeface="Source Sans Pro Semibold"/>
                <a:cs typeface="Source Sans Pro Semibold"/>
                <a:sym typeface="Source Sans Pro Semibold"/>
              </a:rPr>
              <a:t>evenly space multiple objects</a:t>
            </a:r>
            <a:r>
              <a:rPr sz="1200">
                <a:latin typeface="Source Sans Pro Light"/>
                <a:ea typeface="Source Sans Pro Light"/>
                <a:cs typeface="Source Sans Pro Light"/>
                <a:sym typeface="Source Sans Pro Light"/>
              </a:rPr>
              <a:t>, select them all then Right Click &gt; Align objects or Right Click &gt; Distribute objects</a:t>
            </a:r>
          </a:p>
          <a:p>
            <a:pPr marL="114300" lvl="0" indent="-114300" algn="l">
              <a:lnSpc>
                <a:spcPct val="90000"/>
              </a:lnSpc>
              <a:spcBef>
                <a:spcPts val="300"/>
              </a:spcBef>
              <a:buSzPct val="100000"/>
              <a:buChar char="•"/>
              <a:defRPr sz="1800"/>
            </a:pPr>
            <a:r>
              <a:rPr sz="1200">
                <a:latin typeface="Source Sans Pro Light"/>
                <a:ea typeface="Source Sans Pro Light"/>
                <a:cs typeface="Source Sans Pro Light"/>
                <a:sym typeface="Source Sans Pro Light"/>
              </a:rPr>
              <a:t>Click on a table, then visit Format &gt;Table &gt; Row and Column Size to make </a:t>
            </a:r>
            <a:r>
              <a:rPr sz="1200">
                <a:latin typeface="Source Sans Pro Semibold"/>
                <a:ea typeface="Source Sans Pro Semibold"/>
                <a:cs typeface="Source Sans Pro Semibold"/>
                <a:sym typeface="Source Sans Pro Semibold"/>
              </a:rPr>
              <a:t>even width rows/columns</a:t>
            </a:r>
            <a:r>
              <a:rPr sz="1200">
                <a:latin typeface="Source Sans Pro Light"/>
                <a:ea typeface="Source Sans Pro Light"/>
                <a:cs typeface="Source Sans Pro Light"/>
                <a:sym typeface="Source Sans Pro Light"/>
              </a:rPr>
              <a:t>.</a:t>
            </a:r>
          </a:p>
        </p:txBody>
      </p:sp>
      <p:sp>
        <p:nvSpPr>
          <p:cNvPr id="396" name="Shape 396"/>
          <p:cNvSpPr/>
          <p:nvPr/>
        </p:nvSpPr>
        <p:spPr>
          <a:xfrm>
            <a:off x="9351116" y="7482289"/>
            <a:ext cx="4306616" cy="642541"/>
          </a:xfrm>
          <a:prstGeom prst="rect">
            <a:avLst/>
          </a:prstGeom>
          <a:ln w="12700">
            <a:miter lim="400000"/>
          </a:ln>
          <a:extLst>
            <a:ext uri="{C572A759-6A51-4108-AA02-DFA0A04FC94B}">
              <ma14:wrappingTextBoxFlag xmlns:ma14="http://schemas.microsoft.com/office/mac/drawingml/2011/main" xmlns="" val="1"/>
            </a:ext>
          </a:extLst>
        </p:spPr>
        <p:txBody>
          <a:bodyPr lIns="54570" tIns="54570" rIns="54570" bIns="54570" anchor="ctr">
            <a:spAutoFit/>
          </a:bodyPr>
          <a:lstStyle/>
          <a:p>
            <a:pPr lvl="0" algn="l">
              <a:lnSpc>
                <a:spcPct val="90000"/>
              </a:lnSpc>
              <a:spcBef>
                <a:spcPts val="300"/>
              </a:spcBef>
              <a:buClr>
                <a:srgbClr val="F39019"/>
              </a:buClr>
              <a:defRPr sz="1800"/>
            </a:pPr>
            <a:r>
              <a:rPr sz="1200">
                <a:latin typeface="Source Sans Pro Light"/>
                <a:ea typeface="Source Sans Pro Light"/>
                <a:cs typeface="Source Sans Pro Light"/>
                <a:sym typeface="Source Sans Pro Light"/>
              </a:rPr>
              <a:t>I make my cheatsheets in </a:t>
            </a:r>
            <a:r>
              <a:rPr sz="1200">
                <a:latin typeface="Source Sans Pro Semibold"/>
                <a:ea typeface="Source Sans Pro Semibold"/>
                <a:cs typeface="Source Sans Pro Semibold"/>
                <a:sym typeface="Source Sans Pro Semibold"/>
              </a:rPr>
              <a:t>Apple Keynote</a:t>
            </a:r>
            <a:r>
              <a:rPr sz="1200">
                <a:latin typeface="Source Sans Pro Light"/>
                <a:ea typeface="Source Sans Pro Light"/>
                <a:cs typeface="Source Sans Pro Light"/>
                <a:sym typeface="Source Sans Pro Light"/>
              </a:rPr>
              <a:t>, and not latex or R Markdown, because presentation software makes it much easier to tweak the visual appearance of a document</a:t>
            </a:r>
          </a:p>
        </p:txBody>
      </p:sp>
      <p:sp>
        <p:nvSpPr>
          <p:cNvPr id="397" name="Shape 397"/>
          <p:cNvSpPr/>
          <p:nvPr/>
        </p:nvSpPr>
        <p:spPr>
          <a:xfrm>
            <a:off x="9874009" y="7249456"/>
            <a:ext cx="3260830" cy="286942"/>
          </a:xfrm>
          <a:prstGeom prst="rect">
            <a:avLst/>
          </a:prstGeom>
          <a:ln w="12700">
            <a:miter lim="400000"/>
          </a:ln>
          <a:extLst>
            <a:ext uri="{C572A759-6A51-4108-AA02-DFA0A04FC94B}">
              <ma14:wrappingTextBoxFlag xmlns:ma14="http://schemas.microsoft.com/office/mac/drawingml/2011/main" xmlns="" val="1"/>
            </a:ext>
          </a:extLst>
        </p:spPr>
        <p:txBody>
          <a:bodyPr lIns="54570" tIns="54570" rIns="54570" bIns="54570" anchor="ctr">
            <a:spAutoFit/>
          </a:bodyPr>
          <a:lstStyle>
            <a:lvl1pPr>
              <a:defRPr sz="1200" b="1">
                <a:solidFill>
                  <a:srgbClr val="A6AAA9"/>
                </a:solidFill>
                <a:latin typeface="Helvetica"/>
                <a:ea typeface="Helvetica"/>
                <a:cs typeface="Helvetica"/>
                <a:sym typeface="Helvetica"/>
              </a:defRPr>
            </a:lvl1pPr>
          </a:lstStyle>
          <a:p>
            <a:pPr lvl="0">
              <a:defRPr sz="1800" b="0">
                <a:solidFill>
                  <a:srgbClr val="000000"/>
                </a:solidFill>
              </a:defRPr>
            </a:pPr>
            <a:r>
              <a:rPr sz="1200" b="1">
                <a:solidFill>
                  <a:srgbClr val="A6AAA9"/>
                </a:solidFill>
              </a:rPr>
              <a:t>Keynote</a:t>
            </a:r>
          </a:p>
        </p:txBody>
      </p:sp>
      <p:sp>
        <p:nvSpPr>
          <p:cNvPr id="398" name="Shape 398"/>
          <p:cNvSpPr/>
          <p:nvPr/>
        </p:nvSpPr>
        <p:spPr>
          <a:xfrm>
            <a:off x="9874009" y="5347796"/>
            <a:ext cx="3260830" cy="286942"/>
          </a:xfrm>
          <a:prstGeom prst="rect">
            <a:avLst/>
          </a:prstGeom>
          <a:ln w="12700">
            <a:miter lim="400000"/>
          </a:ln>
          <a:extLst>
            <a:ext uri="{C572A759-6A51-4108-AA02-DFA0A04FC94B}">
              <ma14:wrappingTextBoxFlag xmlns:ma14="http://schemas.microsoft.com/office/mac/drawingml/2011/main" xmlns="" val="1"/>
            </a:ext>
          </a:extLst>
        </p:spPr>
        <p:txBody>
          <a:bodyPr lIns="54570" tIns="54570" rIns="54570" bIns="54570" anchor="ctr">
            <a:spAutoFit/>
          </a:bodyPr>
          <a:lstStyle>
            <a:lvl1pPr>
              <a:defRPr sz="1200" b="1">
                <a:solidFill>
                  <a:srgbClr val="A6AAA9"/>
                </a:solidFill>
                <a:latin typeface="Helvetica"/>
                <a:ea typeface="Helvetica"/>
                <a:cs typeface="Helvetica"/>
                <a:sym typeface="Helvetica"/>
              </a:defRPr>
            </a:lvl1pPr>
          </a:lstStyle>
          <a:p>
            <a:pPr lvl="0">
              <a:defRPr sz="1800" b="0">
                <a:solidFill>
                  <a:srgbClr val="000000"/>
                </a:solidFill>
              </a:defRPr>
            </a:pPr>
            <a:r>
              <a:rPr sz="1200" b="1">
                <a:solidFill>
                  <a:srgbClr val="A6AAA9"/>
                </a:solidFill>
              </a:rPr>
              <a:t>Fonts</a:t>
            </a:r>
          </a:p>
        </p:txBody>
      </p:sp>
      <p:sp>
        <p:nvSpPr>
          <p:cNvPr id="399" name="Shape 399"/>
          <p:cNvSpPr/>
          <p:nvPr/>
        </p:nvSpPr>
        <p:spPr>
          <a:xfrm>
            <a:off x="5354559" y="8125617"/>
            <a:ext cx="3260830" cy="286942"/>
          </a:xfrm>
          <a:prstGeom prst="rect">
            <a:avLst/>
          </a:prstGeom>
          <a:ln w="12700">
            <a:miter lim="400000"/>
          </a:ln>
          <a:extLst>
            <a:ext uri="{C572A759-6A51-4108-AA02-DFA0A04FC94B}">
              <ma14:wrappingTextBoxFlag xmlns:ma14="http://schemas.microsoft.com/office/mac/drawingml/2011/main" xmlns="" val="1"/>
            </a:ext>
          </a:extLst>
        </p:spPr>
        <p:txBody>
          <a:bodyPr lIns="54570" tIns="54570" rIns="54570" bIns="54570" anchor="ctr">
            <a:spAutoFit/>
          </a:bodyPr>
          <a:lstStyle>
            <a:lvl1pPr>
              <a:defRPr sz="1200" b="1">
                <a:solidFill>
                  <a:srgbClr val="A6AAA9"/>
                </a:solidFill>
                <a:latin typeface="Helvetica"/>
                <a:ea typeface="Helvetica"/>
                <a:cs typeface="Helvetica"/>
                <a:sym typeface="Helvetica"/>
              </a:defRPr>
            </a:lvl1pPr>
          </a:lstStyle>
          <a:p>
            <a:pPr lvl="0">
              <a:defRPr sz="1800" b="0">
                <a:solidFill>
                  <a:srgbClr val="000000"/>
                </a:solidFill>
              </a:defRPr>
            </a:pPr>
            <a:r>
              <a:rPr sz="1200" b="1">
                <a:solidFill>
                  <a:srgbClr val="A6AAA9"/>
                </a:solidFill>
              </a:rPr>
              <a:t>Tables</a:t>
            </a:r>
          </a:p>
        </p:txBody>
      </p:sp>
      <p:sp>
        <p:nvSpPr>
          <p:cNvPr id="400" name="Shape 400"/>
          <p:cNvSpPr/>
          <p:nvPr/>
        </p:nvSpPr>
        <p:spPr>
          <a:xfrm>
            <a:off x="5346524" y="5467157"/>
            <a:ext cx="3260830" cy="286942"/>
          </a:xfrm>
          <a:prstGeom prst="rect">
            <a:avLst/>
          </a:prstGeom>
          <a:ln w="12700">
            <a:miter lim="400000"/>
          </a:ln>
          <a:extLst>
            <a:ext uri="{C572A759-6A51-4108-AA02-DFA0A04FC94B}">
              <ma14:wrappingTextBoxFlag xmlns:ma14="http://schemas.microsoft.com/office/mac/drawingml/2011/main" xmlns="" val="1"/>
            </a:ext>
          </a:extLst>
        </p:spPr>
        <p:txBody>
          <a:bodyPr lIns="54570" tIns="54570" rIns="54570" bIns="54570" anchor="ctr">
            <a:spAutoFit/>
          </a:bodyPr>
          <a:lstStyle>
            <a:lvl1pPr>
              <a:defRPr sz="1200" b="1">
                <a:solidFill>
                  <a:srgbClr val="A6AAA9"/>
                </a:solidFill>
                <a:latin typeface="Helvetica"/>
                <a:ea typeface="Helvetica"/>
                <a:cs typeface="Helvetica"/>
                <a:sym typeface="Helvetica"/>
              </a:defRPr>
            </a:lvl1pPr>
          </a:lstStyle>
          <a:p>
            <a:pPr lvl="0">
              <a:defRPr sz="1800" b="0">
                <a:solidFill>
                  <a:srgbClr val="000000"/>
                </a:solidFill>
              </a:defRPr>
            </a:pPr>
            <a:r>
              <a:rPr sz="1200" b="1">
                <a:solidFill>
                  <a:srgbClr val="A6AAA9"/>
                </a:solidFill>
              </a:rPr>
              <a:t>icons</a:t>
            </a:r>
          </a:p>
        </p:txBody>
      </p:sp>
      <p:sp>
        <p:nvSpPr>
          <p:cNvPr id="401" name="Shape 401"/>
          <p:cNvSpPr/>
          <p:nvPr/>
        </p:nvSpPr>
        <p:spPr>
          <a:xfrm>
            <a:off x="5371840" y="6241250"/>
            <a:ext cx="3260830" cy="286941"/>
          </a:xfrm>
          <a:prstGeom prst="rect">
            <a:avLst/>
          </a:prstGeom>
          <a:ln w="12700">
            <a:miter lim="400000"/>
          </a:ln>
          <a:extLst>
            <a:ext uri="{C572A759-6A51-4108-AA02-DFA0A04FC94B}">
              <ma14:wrappingTextBoxFlag xmlns:ma14="http://schemas.microsoft.com/office/mac/drawingml/2011/main" xmlns="" val="1"/>
            </a:ext>
          </a:extLst>
        </p:spPr>
        <p:txBody>
          <a:bodyPr lIns="54570" tIns="54570" rIns="54570" bIns="54570" anchor="ctr">
            <a:spAutoFit/>
          </a:bodyPr>
          <a:lstStyle>
            <a:lvl1pPr>
              <a:defRPr sz="1200" b="1">
                <a:solidFill>
                  <a:srgbClr val="A6AAA9"/>
                </a:solidFill>
                <a:latin typeface="Helvetica"/>
                <a:ea typeface="Helvetica"/>
                <a:cs typeface="Helvetica"/>
                <a:sym typeface="Helvetica"/>
              </a:defRPr>
            </a:lvl1pPr>
          </a:lstStyle>
          <a:p>
            <a:pPr lvl="0">
              <a:defRPr sz="1800" b="0">
                <a:solidFill>
                  <a:srgbClr val="000000"/>
                </a:solidFill>
              </a:defRPr>
            </a:pPr>
            <a:r>
              <a:rPr sz="1200" b="1">
                <a:solidFill>
                  <a:srgbClr val="A6AAA9"/>
                </a:solidFill>
              </a:rPr>
              <a:t>Mock tables</a:t>
            </a:r>
          </a:p>
        </p:txBody>
      </p:sp>
      <p:sp>
        <p:nvSpPr>
          <p:cNvPr id="402" name="Shape 402"/>
          <p:cNvSpPr/>
          <p:nvPr/>
        </p:nvSpPr>
        <p:spPr>
          <a:xfrm>
            <a:off x="5382098" y="5655634"/>
            <a:ext cx="2015956" cy="490142"/>
          </a:xfrm>
          <a:prstGeom prst="rect">
            <a:avLst/>
          </a:prstGeom>
          <a:ln w="12700">
            <a:miter lim="400000"/>
          </a:ln>
          <a:extLst>
            <a:ext uri="{C572A759-6A51-4108-AA02-DFA0A04FC94B}">
              <ma14:wrappingTextBoxFlag xmlns:ma14="http://schemas.microsoft.com/office/mac/drawingml/2011/main" xmlns="" val="1"/>
            </a:ext>
          </a:extLst>
        </p:spPr>
        <p:txBody>
          <a:bodyPr wrap="none" lIns="54570" tIns="54570" rIns="54570" bIns="54570" anchor="ctr">
            <a:spAutoFit/>
          </a:bodyPr>
          <a:lstStyle>
            <a:lvl1pPr>
              <a:defRPr sz="2900">
                <a:solidFill>
                  <a:srgbClr val="A6AAA9"/>
                </a:solidFill>
                <a:latin typeface="FontAwesome"/>
                <a:ea typeface="FontAwesome"/>
                <a:cs typeface="FontAwesome"/>
                <a:sym typeface="FontAwesome"/>
              </a:defRPr>
            </a:lvl1pPr>
          </a:lstStyle>
          <a:p>
            <a:pPr lvl="0">
              <a:defRPr sz="1800">
                <a:solidFill>
                  <a:srgbClr val="000000"/>
                </a:solidFill>
              </a:defRPr>
            </a:pPr>
            <a:r>
              <a:rPr sz="2900">
                <a:solidFill>
                  <a:srgbClr val="A6AAA9"/>
                </a:solidFill>
              </a:rPr>
              <a:t>    </a:t>
            </a:r>
          </a:p>
        </p:txBody>
      </p:sp>
      <p:sp>
        <p:nvSpPr>
          <p:cNvPr id="403" name="Shape 403"/>
          <p:cNvSpPr/>
          <p:nvPr/>
        </p:nvSpPr>
        <p:spPr>
          <a:xfrm>
            <a:off x="5351342" y="7256297"/>
            <a:ext cx="3260830" cy="286942"/>
          </a:xfrm>
          <a:prstGeom prst="rect">
            <a:avLst/>
          </a:prstGeom>
          <a:ln w="12700">
            <a:miter lim="400000"/>
          </a:ln>
          <a:extLst>
            <a:ext uri="{C572A759-6A51-4108-AA02-DFA0A04FC94B}">
              <ma14:wrappingTextBoxFlag xmlns:ma14="http://schemas.microsoft.com/office/mac/drawingml/2011/main" xmlns="" val="1"/>
            </a:ext>
          </a:extLst>
        </p:spPr>
        <p:txBody>
          <a:bodyPr lIns="54570" tIns="54570" rIns="54570" bIns="54570" anchor="ctr">
            <a:spAutoFit/>
          </a:bodyPr>
          <a:lstStyle>
            <a:lvl1pPr>
              <a:defRPr sz="1200" b="1">
                <a:solidFill>
                  <a:srgbClr val="A6AAA9"/>
                </a:solidFill>
                <a:latin typeface="Helvetica"/>
                <a:ea typeface="Helvetica"/>
                <a:cs typeface="Helvetica"/>
                <a:sym typeface="Helvetica"/>
              </a:defRPr>
            </a:lvl1pPr>
          </a:lstStyle>
          <a:p>
            <a:pPr lvl="0">
              <a:defRPr sz="1800" b="0">
                <a:solidFill>
                  <a:srgbClr val="000000"/>
                </a:solidFill>
              </a:defRPr>
            </a:pPr>
            <a:r>
              <a:rPr sz="1200" b="1">
                <a:solidFill>
                  <a:srgbClr val="A6AAA9"/>
                </a:solidFill>
              </a:rPr>
              <a:t>Mock graphs</a:t>
            </a:r>
          </a:p>
        </p:txBody>
      </p:sp>
      <p:sp>
        <p:nvSpPr>
          <p:cNvPr id="404" name="Shape 404"/>
          <p:cNvSpPr/>
          <p:nvPr/>
        </p:nvSpPr>
        <p:spPr>
          <a:xfrm>
            <a:off x="7362558" y="5679457"/>
            <a:ext cx="1291607" cy="446961"/>
          </a:xfrm>
          <a:prstGeom prst="rect">
            <a:avLst/>
          </a:prstGeom>
          <a:ln w="12700">
            <a:miter lim="400000"/>
          </a:ln>
          <a:extLst>
            <a:ext uri="{C572A759-6A51-4108-AA02-DFA0A04FC94B}">
              <ma14:wrappingTextBoxFlag xmlns:ma14="http://schemas.microsoft.com/office/mac/drawingml/2011/main" xmlns="" val="1"/>
            </a:ext>
          </a:extLst>
        </p:spPr>
        <p:txBody>
          <a:bodyPr lIns="54570" tIns="54570" rIns="54570" bIns="54570" anchor="ctr">
            <a:spAutoFit/>
          </a:bodyPr>
          <a:lstStyle>
            <a:lvl1pPr algn="l">
              <a:lnSpc>
                <a:spcPct val="90000"/>
              </a:lnSpc>
              <a:spcBef>
                <a:spcPts val="300"/>
              </a:spcBef>
              <a:buClr>
                <a:srgbClr val="F39019"/>
              </a:buClr>
              <a:defRPr sz="1100">
                <a:latin typeface="Source Sans Pro Light"/>
                <a:ea typeface="Source Sans Pro Light"/>
                <a:cs typeface="Source Sans Pro Light"/>
                <a:sym typeface="Source Sans Pro Light"/>
              </a:defRPr>
            </a:lvl1pPr>
          </a:lstStyle>
          <a:p>
            <a:pPr lvl="0">
              <a:defRPr sz="1800"/>
            </a:pPr>
            <a:r>
              <a:rPr sz="1100"/>
              <a:t>These are just font awesome characters</a:t>
            </a:r>
          </a:p>
        </p:txBody>
      </p:sp>
      <p:graphicFrame>
        <p:nvGraphicFramePr>
          <p:cNvPr id="405" name="Table 405"/>
          <p:cNvGraphicFramePr/>
          <p:nvPr/>
        </p:nvGraphicFramePr>
        <p:xfrm>
          <a:off x="6437114" y="6532659"/>
          <a:ext cx="988128" cy="1950720"/>
        </p:xfrm>
        <a:graphic>
          <a:graphicData uri="http://schemas.openxmlformats.org/drawingml/2006/table">
            <a:tbl>
              <a:tblPr firstRow="1">
                <a:tableStyleId>{33BA23B1-9221-436E-865A-0063620EA4FD}</a:tableStyleId>
              </a:tblPr>
              <a:tblGrid>
                <a:gridCol w="247032">
                  <a:extLst>
                    <a:ext uri="{9D8B030D-6E8A-4147-A177-3AD203B41FA5}">
                      <a16:colId xmlns:a16="http://schemas.microsoft.com/office/drawing/2014/main" xmlns="" val="20000"/>
                    </a:ext>
                  </a:extLst>
                </a:gridCol>
                <a:gridCol w="247032">
                  <a:extLst>
                    <a:ext uri="{9D8B030D-6E8A-4147-A177-3AD203B41FA5}">
                      <a16:colId xmlns:a16="http://schemas.microsoft.com/office/drawing/2014/main" xmlns="" val="20001"/>
                    </a:ext>
                  </a:extLst>
                </a:gridCol>
                <a:gridCol w="247032">
                  <a:extLst>
                    <a:ext uri="{9D8B030D-6E8A-4147-A177-3AD203B41FA5}">
                      <a16:colId xmlns:a16="http://schemas.microsoft.com/office/drawing/2014/main" xmlns="" val="20002"/>
                    </a:ext>
                  </a:extLst>
                </a:gridCol>
                <a:gridCol w="247032">
                  <a:extLst>
                    <a:ext uri="{9D8B030D-6E8A-4147-A177-3AD203B41FA5}">
                      <a16:colId xmlns:a16="http://schemas.microsoft.com/office/drawing/2014/main" xmlns="" val="20003"/>
                    </a:ext>
                  </a:extLst>
                </a:gridCol>
              </a:tblGrid>
              <a:tr h="0">
                <a:tc>
                  <a:txBody>
                    <a:bodyPr/>
                    <a:lstStyle/>
                    <a:p>
                      <a:pPr lvl="0" defTabSz="914400">
                        <a:defRPr sz="3600">
                          <a:sym typeface="Helvetica"/>
                        </a:defRPr>
                      </a:pPr>
                      <a:endParaRPr/>
                    </a:p>
                  </a:txBody>
                  <a:tcPr marL="50800" marR="50800" marT="50800" marB="50800" anchor="ctr" horzOverflow="overflow">
                    <a:lnL w="12700">
                      <a:miter lim="400000"/>
                    </a:lnL>
                    <a:lnR w="12700">
                      <a:miter lim="400000"/>
                    </a:lnR>
                    <a:lnT w="12700">
                      <a:miter lim="400000"/>
                    </a:lnT>
                    <a:lnB w="12700">
                      <a:miter lim="400000"/>
                    </a:lnB>
                    <a:solidFill>
                      <a:srgbClr val="A6AAA9"/>
                    </a:solidFill>
                  </a:tcPr>
                </a:tc>
                <a:tc>
                  <a:txBody>
                    <a:bodyPr/>
                    <a:lstStyle/>
                    <a:p>
                      <a:pPr lvl="0" defTabSz="914400">
                        <a:defRPr sz="3600">
                          <a:sym typeface="Helvetica"/>
                        </a:defRPr>
                      </a:pPr>
                      <a:endParaRPr/>
                    </a:p>
                  </a:txBody>
                  <a:tcPr marL="50800" marR="50800" marT="50800" marB="50800" anchor="ctr" horzOverflow="overflow">
                    <a:lnL w="12700">
                      <a:miter lim="400000"/>
                    </a:lnL>
                    <a:lnR w="12700">
                      <a:miter lim="400000"/>
                    </a:lnR>
                    <a:lnT w="12700">
                      <a:miter lim="400000"/>
                    </a:lnT>
                    <a:lnB w="12700">
                      <a:miter lim="400000"/>
                    </a:lnB>
                    <a:solidFill>
                      <a:srgbClr val="0096FF"/>
                    </a:solidFill>
                  </a:tcPr>
                </a:tc>
                <a:tc>
                  <a:txBody>
                    <a:bodyPr/>
                    <a:lstStyle/>
                    <a:p>
                      <a:pPr lvl="0" defTabSz="914400">
                        <a:defRPr sz="3600">
                          <a:sym typeface="Helvetica"/>
                        </a:defRPr>
                      </a:pPr>
                      <a:endParaRPr/>
                    </a:p>
                  </a:txBody>
                  <a:tcPr marL="50800" marR="50800" marT="50800" marB="50800" anchor="ctr" horzOverflow="overflow">
                    <a:lnL w="12700">
                      <a:miter lim="400000"/>
                    </a:lnL>
                    <a:lnR w="12700">
                      <a:miter lim="400000"/>
                    </a:lnR>
                    <a:lnT w="12700">
                      <a:miter lim="400000"/>
                    </a:lnT>
                    <a:lnB w="12700">
                      <a:miter lim="400000"/>
                    </a:lnB>
                    <a:solidFill>
                      <a:srgbClr val="0365C0"/>
                    </a:solidFill>
                  </a:tcPr>
                </a:tc>
                <a:tc>
                  <a:txBody>
                    <a:bodyPr/>
                    <a:lstStyle/>
                    <a:p>
                      <a:pPr lvl="0" defTabSz="914400">
                        <a:defRPr sz="3600">
                          <a:sym typeface="Helvetica"/>
                        </a:defRPr>
                      </a:pPr>
                      <a:endParaRPr/>
                    </a:p>
                  </a:txBody>
                  <a:tcPr marL="50800" marR="50800" marT="50800" marB="50800" anchor="ctr" horzOverflow="overflow">
                    <a:lnL w="12700">
                      <a:miter lim="400000"/>
                    </a:lnL>
                    <a:lnR w="12700">
                      <a:miter lim="400000"/>
                    </a:lnR>
                    <a:lnT w="12700">
                      <a:miter lim="400000"/>
                    </a:lnT>
                    <a:lnB w="12700">
                      <a:miter lim="400000"/>
                    </a:lnB>
                    <a:solidFill>
                      <a:srgbClr val="005493"/>
                    </a:solidFill>
                  </a:tcPr>
                </a:tc>
                <a:extLst>
                  <a:ext uri="{0D108BD9-81ED-4DB2-BD59-A6C34878D82A}">
                    <a16:rowId xmlns:a16="http://schemas.microsoft.com/office/drawing/2014/main" xmlns="" val="10000"/>
                  </a:ext>
                </a:extLst>
              </a:tr>
              <a:tr h="0">
                <a:tc>
                  <a:txBody>
                    <a:bodyPr/>
                    <a:lstStyle/>
                    <a:p>
                      <a:pPr lvl="0" defTabSz="914400">
                        <a:defRPr sz="3600">
                          <a:latin typeface="Helvetica"/>
                          <a:ea typeface="Helvetica"/>
                          <a:cs typeface="Helvetica"/>
                          <a:sym typeface="Helvetica"/>
                        </a:defRPr>
                      </a:pPr>
                      <a:endParaRPr/>
                    </a:p>
                  </a:txBody>
                  <a:tcPr marL="50800" marR="50800" marT="50800" marB="50800" anchor="ctr" horzOverflow="overflow">
                    <a:lnL w="12700">
                      <a:miter lim="400000"/>
                    </a:lnL>
                    <a:lnR w="12700">
                      <a:miter lim="400000"/>
                    </a:lnR>
                    <a:lnT w="12700">
                      <a:miter lim="400000"/>
                    </a:lnT>
                    <a:lnB w="12700">
                      <a:miter lim="400000"/>
                    </a:lnB>
                  </a:tcPr>
                </a:tc>
                <a:tc>
                  <a:txBody>
                    <a:bodyPr/>
                    <a:lstStyle/>
                    <a:p>
                      <a:pPr lvl="0" defTabSz="914400">
                        <a:defRPr sz="3600">
                          <a:latin typeface="Helvetica"/>
                          <a:ea typeface="Helvetica"/>
                          <a:cs typeface="Helvetica"/>
                          <a:sym typeface="Helvetica"/>
                        </a:defRPr>
                      </a:pPr>
                      <a:endParaRPr/>
                    </a:p>
                  </a:txBody>
                  <a:tcPr marL="50800" marR="50800" marT="50800" marB="50800" anchor="ctr" horzOverflow="overflow">
                    <a:lnL w="12700">
                      <a:miter lim="400000"/>
                    </a:lnL>
                    <a:lnR w="12700">
                      <a:miter lim="400000"/>
                    </a:lnR>
                    <a:lnT w="12700">
                      <a:miter lim="400000"/>
                    </a:lnT>
                    <a:lnB w="12700">
                      <a:miter lim="400000"/>
                    </a:lnB>
                    <a:solidFill>
                      <a:srgbClr val="A8D6FF"/>
                    </a:solidFill>
                  </a:tcPr>
                </a:tc>
                <a:tc>
                  <a:txBody>
                    <a:bodyPr/>
                    <a:lstStyle/>
                    <a:p>
                      <a:pPr lvl="0" defTabSz="914400">
                        <a:defRPr sz="3600">
                          <a:latin typeface="Helvetica"/>
                          <a:ea typeface="Helvetica"/>
                          <a:cs typeface="Helvetica"/>
                          <a:sym typeface="Helvetica"/>
                        </a:defRPr>
                      </a:pPr>
                      <a:endParaRPr/>
                    </a:p>
                  </a:txBody>
                  <a:tcPr marL="50800" marR="50800" marT="50800" marB="50800" anchor="ctr" horzOverflow="overflow">
                    <a:lnL w="12700">
                      <a:miter lim="400000"/>
                    </a:lnL>
                    <a:lnR w="12700">
                      <a:miter lim="400000"/>
                    </a:lnR>
                    <a:lnT w="12700">
                      <a:miter lim="400000"/>
                    </a:lnT>
                    <a:lnB w="12700">
                      <a:miter lim="400000"/>
                    </a:lnB>
                    <a:solidFill>
                      <a:srgbClr val="78AAD6"/>
                    </a:solidFill>
                  </a:tcPr>
                </a:tc>
                <a:tc>
                  <a:txBody>
                    <a:bodyPr/>
                    <a:lstStyle/>
                    <a:p>
                      <a:pPr lvl="0" defTabSz="914400">
                        <a:defRPr sz="3600">
                          <a:latin typeface="Helvetica"/>
                          <a:ea typeface="Helvetica"/>
                          <a:cs typeface="Helvetica"/>
                          <a:sym typeface="Helvetica"/>
                        </a:defRPr>
                      </a:pPr>
                      <a:endParaRPr/>
                    </a:p>
                  </a:txBody>
                  <a:tcPr marL="50800" marR="50800" marT="50800" marB="50800" anchor="ctr" horzOverflow="overflow">
                    <a:lnL w="12700">
                      <a:miter lim="400000"/>
                    </a:lnL>
                    <a:lnR w="12700">
                      <a:miter lim="400000"/>
                    </a:lnR>
                    <a:lnT w="12700">
                      <a:miter lim="400000"/>
                    </a:lnT>
                    <a:lnB w="12700">
                      <a:miter lim="400000"/>
                    </a:lnB>
                    <a:solidFill>
                      <a:srgbClr val="407AAA"/>
                    </a:solidFill>
                  </a:tcPr>
                </a:tc>
                <a:extLst>
                  <a:ext uri="{0D108BD9-81ED-4DB2-BD59-A6C34878D82A}">
                    <a16:rowId xmlns:a16="http://schemas.microsoft.com/office/drawing/2014/main" xmlns="" val="10001"/>
                  </a:ext>
                </a:extLst>
              </a:tr>
              <a:tr h="0">
                <a:tc>
                  <a:txBody>
                    <a:bodyPr/>
                    <a:lstStyle/>
                    <a:p>
                      <a:pPr lvl="0" defTabSz="914400">
                        <a:defRPr sz="3600">
                          <a:latin typeface="Helvetica"/>
                          <a:ea typeface="Helvetica"/>
                          <a:cs typeface="Helvetica"/>
                          <a:sym typeface="Helvetica"/>
                        </a:defRPr>
                      </a:pPr>
                      <a:endParaRPr/>
                    </a:p>
                  </a:txBody>
                  <a:tcPr marL="50800" marR="50800" marT="50800" marB="50800" anchor="ctr" horzOverflow="overflow">
                    <a:lnL w="12700">
                      <a:miter lim="400000"/>
                    </a:lnL>
                    <a:lnR w="12700">
                      <a:miter lim="400000"/>
                    </a:lnR>
                    <a:lnT w="12700">
                      <a:miter lim="400000"/>
                    </a:lnT>
                    <a:lnB w="12700">
                      <a:miter lim="400000"/>
                    </a:lnB>
                  </a:tcPr>
                </a:tc>
                <a:tc>
                  <a:txBody>
                    <a:bodyPr/>
                    <a:lstStyle/>
                    <a:p>
                      <a:pPr lvl="0" defTabSz="914400">
                        <a:defRPr sz="3600">
                          <a:latin typeface="Helvetica"/>
                          <a:ea typeface="Helvetica"/>
                          <a:cs typeface="Helvetica"/>
                          <a:sym typeface="Helvetica"/>
                        </a:defRPr>
                      </a:pPr>
                      <a:endParaRPr/>
                    </a:p>
                  </a:txBody>
                  <a:tcPr marL="50800" marR="50800" marT="50800" marB="50800" anchor="ctr" horzOverflow="overflow">
                    <a:lnL w="12700">
                      <a:miter lim="400000"/>
                    </a:lnL>
                    <a:lnR w="12700">
                      <a:miter lim="400000"/>
                    </a:lnR>
                    <a:lnT w="12700">
                      <a:miter lim="400000"/>
                    </a:lnT>
                    <a:lnB w="12700">
                      <a:miter lim="400000"/>
                    </a:lnB>
                    <a:solidFill>
                      <a:srgbClr val="A8D6FF"/>
                    </a:solidFill>
                  </a:tcPr>
                </a:tc>
                <a:tc>
                  <a:txBody>
                    <a:bodyPr/>
                    <a:lstStyle/>
                    <a:p>
                      <a:pPr lvl="0" defTabSz="914400">
                        <a:defRPr sz="3600">
                          <a:latin typeface="Helvetica"/>
                          <a:ea typeface="Helvetica"/>
                          <a:cs typeface="Helvetica"/>
                          <a:sym typeface="Helvetica"/>
                        </a:defRPr>
                      </a:pPr>
                      <a:endParaRPr/>
                    </a:p>
                  </a:txBody>
                  <a:tcPr marL="50800" marR="50800" marT="50800" marB="50800" anchor="ctr" horzOverflow="overflow">
                    <a:lnL w="12700">
                      <a:miter lim="400000"/>
                    </a:lnL>
                    <a:lnR w="12700">
                      <a:miter lim="400000"/>
                    </a:lnR>
                    <a:lnT w="12700">
                      <a:miter lim="400000"/>
                    </a:lnT>
                    <a:lnB w="12700">
                      <a:miter lim="400000"/>
                    </a:lnB>
                    <a:solidFill>
                      <a:srgbClr val="78AAD6"/>
                    </a:solidFill>
                  </a:tcPr>
                </a:tc>
                <a:tc>
                  <a:txBody>
                    <a:bodyPr/>
                    <a:lstStyle/>
                    <a:p>
                      <a:pPr lvl="0" defTabSz="914400">
                        <a:defRPr sz="3600">
                          <a:latin typeface="Helvetica"/>
                          <a:ea typeface="Helvetica"/>
                          <a:cs typeface="Helvetica"/>
                          <a:sym typeface="Helvetica"/>
                        </a:defRPr>
                      </a:pPr>
                      <a:endParaRPr/>
                    </a:p>
                  </a:txBody>
                  <a:tcPr marL="50800" marR="50800" marT="50800" marB="50800" anchor="ctr" horzOverflow="overflow">
                    <a:lnL w="12700">
                      <a:miter lim="400000"/>
                    </a:lnL>
                    <a:lnR w="12700">
                      <a:miter lim="400000"/>
                    </a:lnR>
                    <a:lnT w="12700">
                      <a:miter lim="400000"/>
                    </a:lnT>
                    <a:lnB w="12700">
                      <a:miter lim="400000"/>
                    </a:lnB>
                    <a:solidFill>
                      <a:srgbClr val="407AAA"/>
                    </a:solidFill>
                  </a:tcPr>
                </a:tc>
                <a:extLst>
                  <a:ext uri="{0D108BD9-81ED-4DB2-BD59-A6C34878D82A}">
                    <a16:rowId xmlns:a16="http://schemas.microsoft.com/office/drawing/2014/main" xmlns="" val="10002"/>
                  </a:ext>
                </a:extLst>
              </a:tr>
            </a:tbl>
          </a:graphicData>
        </a:graphic>
      </p:graphicFrame>
      <p:graphicFrame>
        <p:nvGraphicFramePr>
          <p:cNvPr id="406" name="Table 406"/>
          <p:cNvGraphicFramePr/>
          <p:nvPr/>
        </p:nvGraphicFramePr>
        <p:xfrm>
          <a:off x="7764078" y="6532659"/>
          <a:ext cx="715557" cy="25948640"/>
        </p:xfrm>
        <a:graphic>
          <a:graphicData uri="http://schemas.openxmlformats.org/drawingml/2006/table">
            <a:tbl>
              <a:tblPr firstRow="1">
                <a:tableStyleId>{33BA23B1-9221-436E-865A-0063620EA4FD}</a:tableStyleId>
              </a:tblPr>
              <a:tblGrid>
                <a:gridCol w="238519">
                  <a:extLst>
                    <a:ext uri="{9D8B030D-6E8A-4147-A177-3AD203B41FA5}">
                      <a16:colId xmlns:a16="http://schemas.microsoft.com/office/drawing/2014/main" xmlns="" val="20000"/>
                    </a:ext>
                  </a:extLst>
                </a:gridCol>
                <a:gridCol w="238519">
                  <a:extLst>
                    <a:ext uri="{9D8B030D-6E8A-4147-A177-3AD203B41FA5}">
                      <a16:colId xmlns:a16="http://schemas.microsoft.com/office/drawing/2014/main" xmlns="" val="20001"/>
                    </a:ext>
                  </a:extLst>
                </a:gridCol>
                <a:gridCol w="238519">
                  <a:extLst>
                    <a:ext uri="{9D8B030D-6E8A-4147-A177-3AD203B41FA5}">
                      <a16:colId xmlns:a16="http://schemas.microsoft.com/office/drawing/2014/main" xmlns="" val="20002"/>
                    </a:ext>
                  </a:extLst>
                </a:gridCol>
              </a:tblGrid>
              <a:tr h="0">
                <a:tc>
                  <a:txBody>
                    <a:bodyPr/>
                    <a:lstStyle/>
                    <a:p>
                      <a:pPr lvl="0" defTabSz="914400">
                        <a:defRPr sz="3600">
                          <a:sym typeface="Helvetica"/>
                        </a:defRPr>
                      </a:pPr>
                      <a:endParaRPr/>
                    </a:p>
                  </a:txBody>
                  <a:tcPr marL="50800" marR="50800" marT="50800" marB="50800" anchor="ctr" horzOverflow="overflow">
                    <a:lnL w="12700">
                      <a:miter lim="400000"/>
                    </a:lnL>
                    <a:lnR w="12700">
                      <a:miter lim="400000"/>
                    </a:lnR>
                    <a:lnT w="12700">
                      <a:miter lim="400000"/>
                    </a:lnT>
                    <a:lnB w="12700">
                      <a:miter lim="400000"/>
                    </a:lnB>
                    <a:solidFill>
                      <a:srgbClr val="A6AAA9"/>
                    </a:solidFill>
                  </a:tcPr>
                </a:tc>
                <a:tc>
                  <a:txBody>
                    <a:bodyPr/>
                    <a:lstStyle/>
                    <a:p>
                      <a:pPr lvl="0" defTabSz="914400">
                        <a:defRPr b="0">
                          <a:solidFill>
                            <a:srgbClr val="000000"/>
                          </a:solidFill>
                        </a:defRPr>
                      </a:pPr>
                      <a:r>
                        <a:rPr sz="3600" b="1">
                          <a:solidFill>
                            <a:srgbClr val="FFFFFF"/>
                          </a:solidFill>
                          <a:sym typeface="Helvetica"/>
                        </a:rPr>
                        <a:t>wind</a:t>
                      </a:r>
                    </a:p>
                  </a:txBody>
                  <a:tcPr marL="50800" marR="50800" marT="50800" marB="50800" anchor="ctr" horzOverflow="overflow">
                    <a:lnL w="12700">
                      <a:miter lim="400000"/>
                    </a:lnL>
                    <a:lnR w="12700">
                      <a:miter lim="400000"/>
                    </a:lnR>
                    <a:lnT w="12700">
                      <a:miter lim="400000"/>
                    </a:lnT>
                    <a:lnB w="12700">
                      <a:miter lim="400000"/>
                    </a:lnB>
                  </a:tcPr>
                </a:tc>
                <a:tc>
                  <a:txBody>
                    <a:bodyPr/>
                    <a:lstStyle/>
                    <a:p>
                      <a:pPr lvl="0" defTabSz="914400">
                        <a:defRPr b="0">
                          <a:solidFill>
                            <a:srgbClr val="000000"/>
                          </a:solidFill>
                        </a:defRPr>
                      </a:pPr>
                      <a:r>
                        <a:rPr sz="3600" b="1">
                          <a:solidFill>
                            <a:srgbClr val="FFFFFF"/>
                          </a:solidFill>
                          <a:sym typeface="Helvetica"/>
                        </a:rPr>
                        <a:t>wind</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xmlns="" val="10000"/>
                  </a:ext>
                </a:extLst>
              </a:tr>
              <a:tr h="0">
                <a:tc>
                  <a:txBody>
                    <a:bodyPr/>
                    <a:lstStyle/>
                    <a:p>
                      <a:pPr lvl="0" defTabSz="914400">
                        <a:defRPr sz="3600">
                          <a:latin typeface="Helvetica"/>
                          <a:ea typeface="Helvetica"/>
                          <a:cs typeface="Helvetica"/>
                          <a:sym typeface="Helvetica"/>
                        </a:defRPr>
                      </a:pPr>
                      <a:endParaRPr/>
                    </a:p>
                  </a:txBody>
                  <a:tcPr marL="50800" marR="50800" marT="50800" marB="50800" anchor="ctr" horzOverflow="overflow">
                    <a:lnL w="12700">
                      <a:miter lim="400000"/>
                    </a:lnL>
                    <a:lnR w="12700">
                      <a:miter lim="400000"/>
                    </a:lnR>
                    <a:lnT w="12700">
                      <a:miter lim="400000"/>
                    </a:lnT>
                    <a:lnB w="12700">
                      <a:miter lim="400000"/>
                    </a:lnB>
                  </a:tcPr>
                </a:tc>
                <a:tc>
                  <a:txBody>
                    <a:bodyPr/>
                    <a:lstStyle/>
                    <a:p>
                      <a:pPr lvl="0" defTabSz="914400"/>
                      <a:r>
                        <a:rPr sz="3600"/>
                        <a:t>wwindind</a:t>
                      </a:r>
                    </a:p>
                  </a:txBody>
                  <a:tcPr marL="50800" marR="50800" marT="50800" marB="50800" anchor="ctr" horzOverflow="overflow">
                    <a:lnL w="12700">
                      <a:miter lim="400000"/>
                    </a:lnL>
                    <a:lnR w="12700">
                      <a:miter lim="400000"/>
                    </a:lnR>
                    <a:lnT w="12700">
                      <a:miter lim="400000"/>
                    </a:lnT>
                    <a:lnB w="12700">
                      <a:miter lim="400000"/>
                    </a:lnB>
                    <a:solidFill>
                      <a:srgbClr val="0096FF"/>
                    </a:solidFill>
                  </a:tcPr>
                </a:tc>
                <a:tc>
                  <a:txBody>
                    <a:bodyPr/>
                    <a:lstStyle/>
                    <a:p>
                      <a:pPr lvl="0" defTabSz="914400"/>
                      <a:r>
                        <a:rPr sz="3600"/>
                        <a:t>wind</a:t>
                      </a:r>
                    </a:p>
                  </a:txBody>
                  <a:tcPr marL="50800" marR="50800" marT="50800" marB="50800" anchor="ctr" horzOverflow="overflow">
                    <a:lnL w="12700">
                      <a:miter lim="400000"/>
                    </a:lnL>
                    <a:lnR w="12700">
                      <a:miter lim="400000"/>
                    </a:lnR>
                    <a:lnT w="12700">
                      <a:miter lim="400000"/>
                    </a:lnT>
                    <a:lnB w="12700">
                      <a:miter lim="400000"/>
                    </a:lnB>
                    <a:solidFill>
                      <a:srgbClr val="A8D6FF"/>
                    </a:solidFill>
                  </a:tcPr>
                </a:tc>
                <a:extLst>
                  <a:ext uri="{0D108BD9-81ED-4DB2-BD59-A6C34878D82A}">
                    <a16:rowId xmlns:a16="http://schemas.microsoft.com/office/drawing/2014/main" xmlns="" val="10001"/>
                  </a:ext>
                </a:extLst>
              </a:tr>
              <a:tr h="0">
                <a:tc>
                  <a:txBody>
                    <a:bodyPr/>
                    <a:lstStyle/>
                    <a:p>
                      <a:pPr lvl="0" defTabSz="914400">
                        <a:defRPr sz="3600">
                          <a:latin typeface="Helvetica"/>
                          <a:ea typeface="Helvetica"/>
                          <a:cs typeface="Helvetica"/>
                          <a:sym typeface="Helvetica"/>
                        </a:defRPr>
                      </a:pPr>
                      <a:endParaRPr/>
                    </a:p>
                  </a:txBody>
                  <a:tcPr marL="50800" marR="50800" marT="50800" marB="50800" anchor="ctr" horzOverflow="overflow">
                    <a:lnL w="12700">
                      <a:miter lim="400000"/>
                    </a:lnL>
                    <a:lnR w="12700">
                      <a:miter lim="400000"/>
                    </a:lnR>
                    <a:lnT w="12700">
                      <a:miter lim="400000"/>
                    </a:lnT>
                    <a:lnB w="12700">
                      <a:miter lim="400000"/>
                    </a:lnB>
                  </a:tcPr>
                </a:tc>
                <a:tc>
                  <a:txBody>
                    <a:bodyPr/>
                    <a:lstStyle/>
                    <a:p>
                      <a:pPr lvl="0" defTabSz="914400"/>
                      <a:r>
                        <a:rPr sz="3600"/>
                        <a:t>wwindind</a:t>
                      </a:r>
                    </a:p>
                  </a:txBody>
                  <a:tcPr marL="50800" marR="50800" marT="50800" marB="50800" anchor="ctr" horzOverflow="overflow">
                    <a:lnL w="12700">
                      <a:miter lim="400000"/>
                    </a:lnL>
                    <a:lnR w="12700">
                      <a:miter lim="400000"/>
                    </a:lnR>
                    <a:lnT w="12700">
                      <a:miter lim="400000"/>
                    </a:lnT>
                    <a:lnB w="12700">
                      <a:miter lim="400000"/>
                    </a:lnB>
                    <a:solidFill>
                      <a:srgbClr val="0096FF"/>
                    </a:solidFill>
                  </a:tcPr>
                </a:tc>
                <a:tc>
                  <a:txBody>
                    <a:bodyPr/>
                    <a:lstStyle/>
                    <a:p>
                      <a:pPr lvl="0" defTabSz="914400"/>
                      <a:r>
                        <a:rPr sz="3600"/>
                        <a:t>wind</a:t>
                      </a:r>
                    </a:p>
                  </a:txBody>
                  <a:tcPr marL="50800" marR="50800" marT="50800" marB="50800" anchor="ctr" horzOverflow="overflow">
                    <a:lnL w="12700">
                      <a:miter lim="400000"/>
                    </a:lnL>
                    <a:lnR w="12700">
                      <a:miter lim="400000"/>
                    </a:lnR>
                    <a:lnT w="12700">
                      <a:miter lim="400000"/>
                    </a:lnT>
                    <a:lnB w="12700">
                      <a:miter lim="400000"/>
                    </a:lnB>
                    <a:solidFill>
                      <a:srgbClr val="A8D6FF"/>
                    </a:solidFill>
                  </a:tcPr>
                </a:tc>
                <a:extLst>
                  <a:ext uri="{0D108BD9-81ED-4DB2-BD59-A6C34878D82A}">
                    <a16:rowId xmlns:a16="http://schemas.microsoft.com/office/drawing/2014/main" xmlns="" val="10002"/>
                  </a:ext>
                </a:extLst>
              </a:tr>
              <a:tr h="0">
                <a:tc>
                  <a:txBody>
                    <a:bodyPr/>
                    <a:lstStyle/>
                    <a:p>
                      <a:pPr lvl="0" defTabSz="914400">
                        <a:defRPr sz="3600">
                          <a:latin typeface="Helvetica"/>
                          <a:ea typeface="Helvetica"/>
                          <a:cs typeface="Helvetica"/>
                          <a:sym typeface="Helvetica"/>
                        </a:defRPr>
                      </a:pPr>
                      <a:endParaRPr/>
                    </a:p>
                  </a:txBody>
                  <a:tcPr marL="50800" marR="50800" marT="50800" marB="50800" anchor="ctr" horzOverflow="overflow">
                    <a:lnL w="12700">
                      <a:miter lim="400000"/>
                    </a:lnL>
                    <a:lnR w="12700">
                      <a:miter lim="400000"/>
                    </a:lnR>
                    <a:lnT w="12700">
                      <a:miter lim="400000"/>
                    </a:lnT>
                    <a:lnB w="12700">
                      <a:miter lim="400000"/>
                    </a:lnB>
                  </a:tcPr>
                </a:tc>
                <a:tc>
                  <a:txBody>
                    <a:bodyPr/>
                    <a:lstStyle/>
                    <a:p>
                      <a:pPr lvl="0" defTabSz="914400"/>
                      <a:r>
                        <a:rPr sz="3600">
                          <a:latin typeface="Helvetica"/>
                          <a:ea typeface="Helvetica"/>
                          <a:cs typeface="Helvetica"/>
                          <a:sym typeface="Helvetica"/>
                        </a:rPr>
                        <a:t>Allison</a:t>
                      </a:r>
                    </a:p>
                  </a:txBody>
                  <a:tcPr marL="50800" marR="50800" marT="50800" marB="50800" anchor="ctr" horzOverflow="overflow">
                    <a:lnL w="12700">
                      <a:miter lim="400000"/>
                    </a:lnL>
                    <a:lnR w="12700">
                      <a:miter lim="400000"/>
                    </a:lnR>
                    <a:lnT w="12700">
                      <a:miter lim="400000"/>
                    </a:lnT>
                    <a:lnB w="12700">
                      <a:miter lim="400000"/>
                    </a:lnB>
                    <a:solidFill>
                      <a:srgbClr val="0365C0"/>
                    </a:solidFill>
                  </a:tcPr>
                </a:tc>
                <a:tc>
                  <a:txBody>
                    <a:bodyPr/>
                    <a:lstStyle/>
                    <a:p>
                      <a:pPr lvl="0" defTabSz="914400"/>
                      <a:r>
                        <a:rPr sz="3600">
                          <a:latin typeface="Helvetica"/>
                          <a:ea typeface="Helvetica"/>
                          <a:cs typeface="Helvetica"/>
                          <a:sym typeface="Helvetica"/>
                        </a:rPr>
                        <a:t>1005</a:t>
                      </a:r>
                    </a:p>
                  </a:txBody>
                  <a:tcPr marL="50800" marR="50800" marT="50800" marB="50800" anchor="ctr" horzOverflow="overflow">
                    <a:lnL w="12700">
                      <a:miter lim="400000"/>
                    </a:lnL>
                    <a:lnR w="12700">
                      <a:miter lim="400000"/>
                    </a:lnR>
                    <a:lnT w="12700">
                      <a:miter lim="400000"/>
                    </a:lnT>
                    <a:lnB w="12700">
                      <a:miter lim="400000"/>
                    </a:lnB>
                    <a:solidFill>
                      <a:srgbClr val="78AAD6"/>
                    </a:solidFill>
                  </a:tcPr>
                </a:tc>
                <a:extLst>
                  <a:ext uri="{0D108BD9-81ED-4DB2-BD59-A6C34878D82A}">
                    <a16:rowId xmlns:a16="http://schemas.microsoft.com/office/drawing/2014/main" xmlns="" val="10003"/>
                  </a:ext>
                </a:extLst>
              </a:tr>
              <a:tr h="0">
                <a:tc>
                  <a:txBody>
                    <a:bodyPr/>
                    <a:lstStyle/>
                    <a:p>
                      <a:pPr lvl="0" defTabSz="914400">
                        <a:defRPr sz="3600">
                          <a:latin typeface="Helvetica"/>
                          <a:ea typeface="Helvetica"/>
                          <a:cs typeface="Helvetica"/>
                          <a:sym typeface="Helvetica"/>
                        </a:defRPr>
                      </a:pPr>
                      <a:endParaRPr/>
                    </a:p>
                  </a:txBody>
                  <a:tcPr marL="50800" marR="50800" marT="50800" marB="50800" anchor="ctr" horzOverflow="overflow">
                    <a:lnL w="12700">
                      <a:miter lim="400000"/>
                    </a:lnL>
                    <a:lnR w="12700">
                      <a:miter lim="400000"/>
                    </a:lnR>
                    <a:lnT w="12700">
                      <a:miter lim="400000"/>
                    </a:lnT>
                    <a:lnB w="12700">
                      <a:miter lim="400000"/>
                    </a:lnB>
                  </a:tcPr>
                </a:tc>
                <a:tc>
                  <a:txBody>
                    <a:bodyPr/>
                    <a:lstStyle/>
                    <a:p>
                      <a:pPr lvl="0" defTabSz="914400"/>
                      <a:r>
                        <a:rPr sz="3600">
                          <a:latin typeface="Helvetica"/>
                          <a:ea typeface="Helvetica"/>
                          <a:cs typeface="Helvetica"/>
                          <a:sym typeface="Helvetica"/>
                        </a:rPr>
                        <a:t>Allison</a:t>
                      </a:r>
                    </a:p>
                  </a:txBody>
                  <a:tcPr marL="50800" marR="50800" marT="50800" marB="50800" anchor="ctr" horzOverflow="overflow">
                    <a:lnL w="12700">
                      <a:miter lim="400000"/>
                    </a:lnL>
                    <a:lnR w="12700">
                      <a:miter lim="400000"/>
                    </a:lnR>
                    <a:lnT w="12700">
                      <a:miter lim="400000"/>
                    </a:lnT>
                    <a:lnB w="12700">
                      <a:miter lim="400000"/>
                    </a:lnB>
                    <a:solidFill>
                      <a:srgbClr val="0365C0"/>
                    </a:solidFill>
                  </a:tcPr>
                </a:tc>
                <a:tc>
                  <a:txBody>
                    <a:bodyPr/>
                    <a:lstStyle/>
                    <a:p>
                      <a:pPr lvl="0" defTabSz="914400"/>
                      <a:r>
                        <a:rPr sz="3600">
                          <a:latin typeface="Helvetica"/>
                          <a:ea typeface="Helvetica"/>
                          <a:cs typeface="Helvetica"/>
                          <a:sym typeface="Helvetica"/>
                        </a:rPr>
                        <a:t>1013</a:t>
                      </a:r>
                    </a:p>
                  </a:txBody>
                  <a:tcPr marL="50800" marR="50800" marT="50800" marB="50800" anchor="ctr" horzOverflow="overflow">
                    <a:lnL w="12700">
                      <a:miter lim="400000"/>
                    </a:lnL>
                    <a:lnR w="12700">
                      <a:miter lim="400000"/>
                    </a:lnR>
                    <a:lnT w="12700">
                      <a:miter lim="400000"/>
                    </a:lnT>
                    <a:lnB w="12700">
                      <a:miter lim="400000"/>
                    </a:lnB>
                    <a:solidFill>
                      <a:srgbClr val="78AAD6"/>
                    </a:solidFill>
                  </a:tcPr>
                </a:tc>
                <a:extLst>
                  <a:ext uri="{0D108BD9-81ED-4DB2-BD59-A6C34878D82A}">
                    <a16:rowId xmlns:a16="http://schemas.microsoft.com/office/drawing/2014/main" xmlns="" val="10004"/>
                  </a:ext>
                </a:extLst>
              </a:tr>
              <a:tr h="0">
                <a:tc>
                  <a:txBody>
                    <a:bodyPr/>
                    <a:lstStyle/>
                    <a:p>
                      <a:pPr lvl="0" defTabSz="914400">
                        <a:defRPr sz="3600">
                          <a:latin typeface="Helvetica"/>
                          <a:ea typeface="Helvetica"/>
                          <a:cs typeface="Helvetica"/>
                          <a:sym typeface="Helvetica"/>
                        </a:defRPr>
                      </a:pPr>
                      <a:endParaRPr/>
                    </a:p>
                  </a:txBody>
                  <a:tcPr marL="50800" marR="50800" marT="50800" marB="50800" anchor="ctr" horzOverflow="overflow">
                    <a:lnL w="12700">
                      <a:miter lim="400000"/>
                    </a:lnL>
                    <a:lnR w="12700">
                      <a:miter lim="400000"/>
                    </a:lnR>
                    <a:lnT w="12700">
                      <a:miter lim="400000"/>
                    </a:lnT>
                    <a:lnB w="12700">
                      <a:miter lim="400000"/>
                    </a:lnB>
                  </a:tcPr>
                </a:tc>
                <a:tc>
                  <a:txBody>
                    <a:bodyPr/>
                    <a:lstStyle/>
                    <a:p>
                      <a:pPr lvl="0" defTabSz="914400"/>
                      <a:r>
                        <a:rPr sz="3600">
                          <a:latin typeface="Helvetica"/>
                          <a:ea typeface="Helvetica"/>
                          <a:cs typeface="Helvetica"/>
                          <a:sym typeface="Helvetica"/>
                        </a:rPr>
                        <a:t>Arlene</a:t>
                      </a:r>
                    </a:p>
                  </a:txBody>
                  <a:tcPr marL="50800" marR="50800" marT="50800" marB="50800" anchor="ctr" horzOverflow="overflow">
                    <a:lnL w="12700">
                      <a:miter lim="400000"/>
                    </a:lnL>
                    <a:lnR w="12700">
                      <a:miter lim="400000"/>
                    </a:lnR>
                    <a:lnT w="12700">
                      <a:miter lim="400000"/>
                    </a:lnT>
                    <a:lnB w="12700">
                      <a:miter lim="400000"/>
                    </a:lnB>
                    <a:solidFill>
                      <a:srgbClr val="164F86"/>
                    </a:solidFill>
                  </a:tcPr>
                </a:tc>
                <a:tc>
                  <a:txBody>
                    <a:bodyPr/>
                    <a:lstStyle/>
                    <a:p>
                      <a:pPr lvl="0" defTabSz="914400"/>
                      <a:r>
                        <a:rPr sz="3600">
                          <a:latin typeface="Helvetica"/>
                          <a:ea typeface="Helvetica"/>
                          <a:cs typeface="Helvetica"/>
                          <a:sym typeface="Helvetica"/>
                        </a:rPr>
                        <a:t>1010</a:t>
                      </a:r>
                    </a:p>
                  </a:txBody>
                  <a:tcPr marL="50800" marR="50800" marT="50800" marB="50800" anchor="ctr" horzOverflow="overflow">
                    <a:lnL w="12700">
                      <a:miter lim="400000"/>
                    </a:lnL>
                    <a:lnR w="12700">
                      <a:miter lim="400000"/>
                    </a:lnR>
                    <a:lnT w="12700">
                      <a:miter lim="400000"/>
                    </a:lnT>
                    <a:lnB w="12700">
                      <a:miter lim="400000"/>
                    </a:lnB>
                    <a:solidFill>
                      <a:srgbClr val="407AAA"/>
                    </a:solidFill>
                  </a:tcPr>
                </a:tc>
                <a:extLst>
                  <a:ext uri="{0D108BD9-81ED-4DB2-BD59-A6C34878D82A}">
                    <a16:rowId xmlns:a16="http://schemas.microsoft.com/office/drawing/2014/main" xmlns="" val="10005"/>
                  </a:ext>
                </a:extLst>
              </a:tr>
              <a:tr h="0">
                <a:tc>
                  <a:txBody>
                    <a:bodyPr/>
                    <a:lstStyle/>
                    <a:p>
                      <a:pPr lvl="0" defTabSz="914400">
                        <a:defRPr sz="3600">
                          <a:latin typeface="Helvetica"/>
                          <a:ea typeface="Helvetica"/>
                          <a:cs typeface="Helvetica"/>
                          <a:sym typeface="Helvetica"/>
                        </a:defRPr>
                      </a:pPr>
                      <a:endParaRPr/>
                    </a:p>
                  </a:txBody>
                  <a:tcPr marL="50800" marR="50800" marT="50800" marB="50800" anchor="ctr" horzOverflow="overflow">
                    <a:lnL w="12700">
                      <a:miter lim="400000"/>
                    </a:lnL>
                    <a:lnR w="12700">
                      <a:miter lim="400000"/>
                    </a:lnR>
                    <a:lnT w="12700">
                      <a:miter lim="400000"/>
                    </a:lnT>
                    <a:lnB w="12700">
                      <a:miter lim="400000"/>
                    </a:lnB>
                  </a:tcPr>
                </a:tc>
                <a:tc>
                  <a:txBody>
                    <a:bodyPr/>
                    <a:lstStyle/>
                    <a:p>
                      <a:pPr lvl="0" defTabSz="914400"/>
                      <a:r>
                        <a:rPr sz="3600">
                          <a:latin typeface="Helvetica"/>
                          <a:ea typeface="Helvetica"/>
                          <a:cs typeface="Helvetica"/>
                          <a:sym typeface="Helvetica"/>
                        </a:rPr>
                        <a:t>Arthur</a:t>
                      </a:r>
                    </a:p>
                  </a:txBody>
                  <a:tcPr marL="50800" marR="50800" marT="50800" marB="50800" anchor="ctr" horzOverflow="overflow">
                    <a:lnL w="12700">
                      <a:miter lim="400000"/>
                    </a:lnL>
                    <a:lnR w="12700">
                      <a:miter lim="400000"/>
                    </a:lnR>
                    <a:lnT w="12700">
                      <a:miter lim="400000"/>
                    </a:lnT>
                    <a:lnB w="12700">
                      <a:miter lim="400000"/>
                    </a:lnB>
                    <a:solidFill>
                      <a:srgbClr val="164F86"/>
                    </a:solidFill>
                  </a:tcPr>
                </a:tc>
                <a:tc>
                  <a:txBody>
                    <a:bodyPr/>
                    <a:lstStyle/>
                    <a:p>
                      <a:pPr lvl="0" defTabSz="914400"/>
                      <a:r>
                        <a:rPr sz="3600">
                          <a:latin typeface="Helvetica"/>
                          <a:ea typeface="Helvetica"/>
                          <a:cs typeface="Helvetica"/>
                          <a:sym typeface="Helvetica"/>
                        </a:rPr>
                        <a:t>1010</a:t>
                      </a:r>
                    </a:p>
                  </a:txBody>
                  <a:tcPr marL="50800" marR="50800" marT="50800" marB="50800" anchor="ctr" horzOverflow="overflow">
                    <a:lnL w="12700">
                      <a:miter lim="400000"/>
                    </a:lnL>
                    <a:lnR w="12700">
                      <a:miter lim="400000"/>
                    </a:lnR>
                    <a:lnT w="12700">
                      <a:miter lim="400000"/>
                    </a:lnT>
                    <a:lnB w="12700">
                      <a:miter lim="400000"/>
                    </a:lnB>
                    <a:solidFill>
                      <a:srgbClr val="407AAA"/>
                    </a:solidFill>
                  </a:tcPr>
                </a:tc>
                <a:extLst>
                  <a:ext uri="{0D108BD9-81ED-4DB2-BD59-A6C34878D82A}">
                    <a16:rowId xmlns:a16="http://schemas.microsoft.com/office/drawing/2014/main" xmlns="" val="10006"/>
                  </a:ext>
                </a:extLst>
              </a:tr>
            </a:tbl>
          </a:graphicData>
        </a:graphic>
      </p:graphicFrame>
      <p:sp>
        <p:nvSpPr>
          <p:cNvPr id="407" name="Shape 407"/>
          <p:cNvSpPr/>
          <p:nvPr/>
        </p:nvSpPr>
        <p:spPr>
          <a:xfrm flipV="1">
            <a:off x="7484615" y="6716324"/>
            <a:ext cx="228506" cy="1"/>
          </a:xfrm>
          <a:prstGeom prst="line">
            <a:avLst/>
          </a:prstGeom>
          <a:ln w="25400">
            <a:solidFill>
              <a:srgbClr val="53585F"/>
            </a:solidFill>
            <a:miter lim="400000"/>
            <a:tailEnd type="stealth"/>
          </a:ln>
        </p:spPr>
        <p:txBody>
          <a:bodyPr lIns="0" tIns="0" rIns="0" bIns="0"/>
          <a:lstStyle/>
          <a:p>
            <a:pPr lvl="0">
              <a:defRPr sz="56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graphicFrame>
        <p:nvGraphicFramePr>
          <p:cNvPr id="408" name="Table 408"/>
          <p:cNvGraphicFramePr/>
          <p:nvPr/>
        </p:nvGraphicFramePr>
        <p:xfrm>
          <a:off x="5520125" y="6532981"/>
          <a:ext cx="700206" cy="3652520"/>
        </p:xfrm>
        <a:graphic>
          <a:graphicData uri="http://schemas.openxmlformats.org/drawingml/2006/table">
            <a:tbl>
              <a:tblPr firstRow="1">
                <a:tableStyleId>{33BA23B1-9221-436E-865A-0063620EA4FD}</a:tableStyleId>
              </a:tblPr>
              <a:tblGrid>
                <a:gridCol w="233402">
                  <a:extLst>
                    <a:ext uri="{9D8B030D-6E8A-4147-A177-3AD203B41FA5}">
                      <a16:colId xmlns:a16="http://schemas.microsoft.com/office/drawing/2014/main" xmlns="" val="20000"/>
                    </a:ext>
                  </a:extLst>
                </a:gridCol>
                <a:gridCol w="233402">
                  <a:extLst>
                    <a:ext uri="{9D8B030D-6E8A-4147-A177-3AD203B41FA5}">
                      <a16:colId xmlns:a16="http://schemas.microsoft.com/office/drawing/2014/main" xmlns="" val="20001"/>
                    </a:ext>
                  </a:extLst>
                </a:gridCol>
                <a:gridCol w="233402">
                  <a:extLst>
                    <a:ext uri="{9D8B030D-6E8A-4147-A177-3AD203B41FA5}">
                      <a16:colId xmlns:a16="http://schemas.microsoft.com/office/drawing/2014/main" xmlns="" val="20002"/>
                    </a:ext>
                  </a:extLst>
                </a:gridCol>
              </a:tblGrid>
              <a:tr h="235352">
                <a:tc>
                  <a:txBody>
                    <a:bodyPr/>
                    <a:lstStyle/>
                    <a:p>
                      <a:pPr lvl="0">
                        <a:spcBef>
                          <a:spcPts val="2400"/>
                        </a:spcBef>
                        <a:defRPr b="0">
                          <a:solidFill>
                            <a:srgbClr val="000000"/>
                          </a:solidFill>
                        </a:defRPr>
                      </a:pPr>
                      <a:r>
                        <a:rPr sz="1400">
                          <a:solidFill>
                            <a:srgbClr val="FFFFFF"/>
                          </a:solidFill>
                          <a:latin typeface="ChunkFive"/>
                          <a:ea typeface="ChunkFive"/>
                          <a:cs typeface="ChunkFive"/>
                          <a:sym typeface="ChunkFive"/>
                        </a:rPr>
                        <a:t>F</a:t>
                      </a:r>
                    </a:p>
                  </a:txBody>
                  <a:tcPr marL="12700" marR="12700" marT="12700" marB="12700" anchor="ctr" horzOverflow="overflow">
                    <a:lnL w="12700">
                      <a:miter lim="400000"/>
                    </a:lnL>
                    <a:lnR w="12700">
                      <a:miter lim="400000"/>
                    </a:lnR>
                    <a:lnT w="12700">
                      <a:miter lim="400000"/>
                    </a:lnT>
                    <a:lnB w="12700">
                      <a:miter lim="400000"/>
                    </a:lnB>
                  </a:tcPr>
                </a:tc>
                <a:tc>
                  <a:txBody>
                    <a:bodyPr/>
                    <a:lstStyle/>
                    <a:p>
                      <a:pPr lvl="0">
                        <a:spcBef>
                          <a:spcPts val="2400"/>
                        </a:spcBef>
                        <a:defRPr b="0">
                          <a:solidFill>
                            <a:srgbClr val="000000"/>
                          </a:solidFill>
                        </a:defRPr>
                      </a:pPr>
                      <a:r>
                        <a:rPr sz="1400">
                          <a:solidFill>
                            <a:srgbClr val="FFFFFF"/>
                          </a:solidFill>
                          <a:latin typeface="ChunkFive"/>
                          <a:ea typeface="ChunkFive"/>
                          <a:cs typeface="ChunkFive"/>
                          <a:sym typeface="ChunkFive"/>
                        </a:rPr>
                        <a:t>M</a:t>
                      </a:r>
                    </a:p>
                  </a:txBody>
                  <a:tcPr marL="12700" marR="12700" marT="12700" marB="12700" anchor="ctr" horzOverflow="overflow">
                    <a:lnL w="12700">
                      <a:miter lim="400000"/>
                    </a:lnL>
                    <a:lnR w="12700">
                      <a:miter lim="400000"/>
                    </a:lnR>
                    <a:lnT w="12700">
                      <a:miter lim="400000"/>
                    </a:lnT>
                    <a:lnB w="12700">
                      <a:miter lim="400000"/>
                    </a:lnB>
                  </a:tcPr>
                </a:tc>
                <a:tc>
                  <a:txBody>
                    <a:bodyPr/>
                    <a:lstStyle/>
                    <a:p>
                      <a:pPr lvl="0">
                        <a:spcBef>
                          <a:spcPts val="2400"/>
                        </a:spcBef>
                        <a:defRPr b="0">
                          <a:solidFill>
                            <a:srgbClr val="000000"/>
                          </a:solidFill>
                        </a:defRPr>
                      </a:pPr>
                      <a:r>
                        <a:rPr sz="1400">
                          <a:solidFill>
                            <a:srgbClr val="FFFFFF"/>
                          </a:solidFill>
                          <a:latin typeface="ChunkFive"/>
                          <a:ea typeface="ChunkFive"/>
                          <a:cs typeface="ChunkFive"/>
                          <a:sym typeface="ChunkFive"/>
                        </a:rPr>
                        <a:t>A</a:t>
                      </a:r>
                    </a:p>
                  </a:txBody>
                  <a:tcPr marL="12700" marR="12700" marT="12700" marB="127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xmlns="" val="10000"/>
                  </a:ext>
                </a:extLst>
              </a:tr>
              <a:tr h="154952">
                <a:tc>
                  <a:txBody>
                    <a:bodyPr/>
                    <a:lstStyle/>
                    <a:p>
                      <a:pPr lvl="0" defTabSz="914400">
                        <a:defRPr sz="6800"/>
                      </a:pPr>
                      <a:endParaRPr/>
                    </a:p>
                  </a:txBody>
                  <a:tcPr marL="50800" marR="50800" marT="50800" marB="50800" anchor="ctr" horzOverflow="overflow">
                    <a:lnL w="12700">
                      <a:miter lim="400000"/>
                    </a:lnL>
                    <a:lnR w="12700">
                      <a:miter lim="400000"/>
                    </a:lnR>
                    <a:lnT w="12700">
                      <a:miter lim="400000"/>
                    </a:lnT>
                    <a:lnB w="12700">
                      <a:miter lim="400000"/>
                    </a:lnB>
                  </a:tcPr>
                </a:tc>
                <a:tc>
                  <a:txBody>
                    <a:bodyPr/>
                    <a:lstStyle/>
                    <a:p>
                      <a:pPr lvl="0" defTabSz="914400">
                        <a:defRPr sz="6800"/>
                      </a:pPr>
                      <a:endParaRPr/>
                    </a:p>
                  </a:txBody>
                  <a:tcPr marL="50800" marR="50800" marT="50800" marB="50800" anchor="ctr" horzOverflow="overflow">
                    <a:lnL w="12700">
                      <a:miter lim="400000"/>
                    </a:lnL>
                    <a:lnR w="12700">
                      <a:miter lim="400000"/>
                    </a:lnR>
                    <a:lnT w="12700">
                      <a:miter lim="400000"/>
                    </a:lnT>
                    <a:lnB w="12700">
                      <a:miter lim="400000"/>
                    </a:lnB>
                  </a:tcPr>
                </a:tc>
                <a:tc>
                  <a:txBody>
                    <a:bodyPr/>
                    <a:lstStyle/>
                    <a:p>
                      <a:pPr lvl="0" defTabSz="914400">
                        <a:defRPr sz="6800"/>
                      </a:pPr>
                      <a:endParaRP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xmlns="" val="10001"/>
                  </a:ext>
                </a:extLst>
              </a:tr>
              <a:tr h="154952">
                <a:tc>
                  <a:txBody>
                    <a:bodyPr/>
                    <a:lstStyle/>
                    <a:p>
                      <a:pPr lvl="0" defTabSz="914400">
                        <a:defRPr sz="6800"/>
                      </a:pPr>
                      <a:endParaRPr/>
                    </a:p>
                  </a:txBody>
                  <a:tcPr marL="50800" marR="50800" marT="50800" marB="50800" anchor="ctr" horzOverflow="overflow">
                    <a:lnL w="12700">
                      <a:miter lim="400000"/>
                    </a:lnL>
                    <a:lnR w="12700">
                      <a:miter lim="400000"/>
                    </a:lnR>
                    <a:lnT w="12700">
                      <a:miter lim="400000"/>
                    </a:lnT>
                    <a:lnB w="12700">
                      <a:miter lim="400000"/>
                    </a:lnB>
                  </a:tcPr>
                </a:tc>
                <a:tc>
                  <a:txBody>
                    <a:bodyPr/>
                    <a:lstStyle/>
                    <a:p>
                      <a:pPr lvl="0" defTabSz="914400">
                        <a:defRPr sz="6800"/>
                      </a:pPr>
                      <a:endParaRPr/>
                    </a:p>
                  </a:txBody>
                  <a:tcPr marL="50800" marR="50800" marT="50800" marB="50800" anchor="ctr" horzOverflow="overflow">
                    <a:lnL w="12700">
                      <a:miter lim="400000"/>
                    </a:lnL>
                    <a:lnR w="12700">
                      <a:miter lim="400000"/>
                    </a:lnR>
                    <a:lnT w="12700">
                      <a:miter lim="400000"/>
                    </a:lnT>
                    <a:lnB w="12700">
                      <a:miter lim="400000"/>
                    </a:lnB>
                  </a:tcPr>
                </a:tc>
                <a:tc>
                  <a:txBody>
                    <a:bodyPr/>
                    <a:lstStyle/>
                    <a:p>
                      <a:pPr lvl="0" defTabSz="914400">
                        <a:defRPr sz="6800"/>
                      </a:pPr>
                      <a:endParaRP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xmlns="" val="10002"/>
                  </a:ext>
                </a:extLst>
              </a:tr>
              <a:tr h="154952">
                <a:tc>
                  <a:txBody>
                    <a:bodyPr/>
                    <a:lstStyle/>
                    <a:p>
                      <a:pPr lvl="0" defTabSz="914400">
                        <a:defRPr sz="6800"/>
                      </a:pPr>
                      <a:endParaRPr/>
                    </a:p>
                  </a:txBody>
                  <a:tcPr marL="50800" marR="50800" marT="50800" marB="50800" anchor="ctr" horzOverflow="overflow">
                    <a:lnL w="12700">
                      <a:miter lim="400000"/>
                    </a:lnL>
                    <a:lnR w="12700">
                      <a:miter lim="400000"/>
                    </a:lnR>
                    <a:lnT w="12700">
                      <a:miter lim="400000"/>
                    </a:lnT>
                    <a:lnB w="12700">
                      <a:miter lim="400000"/>
                    </a:lnB>
                  </a:tcPr>
                </a:tc>
                <a:tc>
                  <a:txBody>
                    <a:bodyPr/>
                    <a:lstStyle/>
                    <a:p>
                      <a:pPr lvl="0" defTabSz="914400">
                        <a:defRPr sz="6800"/>
                      </a:pPr>
                      <a:endParaRPr/>
                    </a:p>
                  </a:txBody>
                  <a:tcPr marL="50800" marR="50800" marT="50800" marB="50800" anchor="ctr" horzOverflow="overflow">
                    <a:lnL w="12700">
                      <a:miter lim="400000"/>
                    </a:lnL>
                    <a:lnR w="12700">
                      <a:miter lim="400000"/>
                    </a:lnR>
                    <a:lnT w="12700">
                      <a:miter lim="400000"/>
                    </a:lnT>
                    <a:lnB w="12700">
                      <a:miter lim="400000"/>
                    </a:lnB>
                  </a:tcPr>
                </a:tc>
                <a:tc>
                  <a:txBody>
                    <a:bodyPr/>
                    <a:lstStyle/>
                    <a:p>
                      <a:pPr lvl="0" defTabSz="914400">
                        <a:defRPr sz="6800"/>
                      </a:pPr>
                      <a:endParaRP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xmlns="" val="10003"/>
                  </a:ext>
                </a:extLst>
              </a:tr>
            </a:tbl>
          </a:graphicData>
        </a:graphic>
      </p:graphicFrame>
      <p:grpSp>
        <p:nvGrpSpPr>
          <p:cNvPr id="413" name="Group 413"/>
          <p:cNvGrpSpPr/>
          <p:nvPr/>
        </p:nvGrpSpPr>
        <p:grpSpPr>
          <a:xfrm>
            <a:off x="5505150" y="6476496"/>
            <a:ext cx="735185" cy="767059"/>
            <a:chOff x="299157" y="0"/>
            <a:chExt cx="735183" cy="767057"/>
          </a:xfrm>
        </p:grpSpPr>
        <p:sp>
          <p:nvSpPr>
            <p:cNvPr id="409" name="Shape 409"/>
            <p:cNvSpPr/>
            <p:nvPr/>
          </p:nvSpPr>
          <p:spPr>
            <a:xfrm>
              <a:off x="299157" y="0"/>
              <a:ext cx="735185" cy="767058"/>
            </a:xfrm>
            <a:prstGeom prst="rect">
              <a:avLst/>
            </a:prstGeom>
            <a:solidFill>
              <a:srgbClr val="FFFFFF">
                <a:alpha val="41896"/>
              </a:srgbClr>
            </a:solidFill>
            <a:ln w="12700" cap="flat">
              <a:noFill/>
              <a:miter lim="400000"/>
            </a:ln>
            <a:effectLst/>
          </p:spPr>
          <p:txBody>
            <a:bodyPr wrap="square" lIns="71437" tIns="71437" rIns="71437" bIns="71437" numCol="1" anchor="ctr">
              <a:noAutofit/>
            </a:bodyPr>
            <a:lstStyle/>
            <a:p>
              <a:pPr lvl="0">
                <a:defRPr sz="56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10" name="Shape 410"/>
            <p:cNvSpPr/>
            <p:nvPr/>
          </p:nvSpPr>
          <p:spPr>
            <a:xfrm>
              <a:off x="308022" y="363273"/>
              <a:ext cx="715236" cy="1"/>
            </a:xfrm>
            <a:prstGeom prst="line">
              <a:avLst/>
            </a:prstGeom>
            <a:noFill/>
            <a:ln w="38100" cap="flat">
              <a:solidFill>
                <a:srgbClr val="000000"/>
              </a:solidFill>
              <a:prstDash val="solid"/>
              <a:miter lim="400000"/>
              <a:headEnd type="stealth" w="med" len="med"/>
              <a:tailEnd type="stealth" w="med" len="med"/>
            </a:ln>
            <a:effectLst/>
          </p:spPr>
          <p:txBody>
            <a:bodyPr wrap="square" lIns="0" tIns="0" rIns="0" bIns="0" numCol="1" anchor="t">
              <a:noAutofit/>
            </a:bodyPr>
            <a:lstStyle/>
            <a:p>
              <a:pPr lvl="0">
                <a:defRPr sz="56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11" name="Shape 411"/>
            <p:cNvSpPr/>
            <p:nvPr/>
          </p:nvSpPr>
          <p:spPr>
            <a:xfrm>
              <a:off x="308022" y="514509"/>
              <a:ext cx="715236" cy="1"/>
            </a:xfrm>
            <a:prstGeom prst="line">
              <a:avLst/>
            </a:prstGeom>
            <a:noFill/>
            <a:ln w="38100" cap="flat">
              <a:solidFill>
                <a:srgbClr val="000000"/>
              </a:solidFill>
              <a:prstDash val="solid"/>
              <a:miter lim="400000"/>
              <a:headEnd type="stealth" w="med" len="med"/>
              <a:tailEnd type="stealth" w="med" len="med"/>
            </a:ln>
            <a:effectLst/>
          </p:spPr>
          <p:txBody>
            <a:bodyPr wrap="square" lIns="0" tIns="0" rIns="0" bIns="0" numCol="1" anchor="t">
              <a:noAutofit/>
            </a:bodyPr>
            <a:lstStyle/>
            <a:p>
              <a:pPr lvl="0">
                <a:defRPr sz="56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12" name="Shape 412"/>
            <p:cNvSpPr/>
            <p:nvPr/>
          </p:nvSpPr>
          <p:spPr>
            <a:xfrm>
              <a:off x="308022" y="675204"/>
              <a:ext cx="715236" cy="1"/>
            </a:xfrm>
            <a:prstGeom prst="line">
              <a:avLst/>
            </a:prstGeom>
            <a:noFill/>
            <a:ln w="38100" cap="flat">
              <a:solidFill>
                <a:srgbClr val="000000"/>
              </a:solidFill>
              <a:prstDash val="solid"/>
              <a:miter lim="400000"/>
              <a:headEnd type="stealth" w="med" len="med"/>
              <a:tailEnd type="stealth" w="med" len="med"/>
            </a:ln>
            <a:effectLst/>
          </p:spPr>
          <p:txBody>
            <a:bodyPr wrap="square" lIns="0" tIns="0" rIns="0" bIns="0" numCol="1" anchor="t">
              <a:noAutofit/>
            </a:bodyPr>
            <a:lstStyle/>
            <a:p>
              <a:pPr lvl="0">
                <a:defRPr sz="56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grpSp>
      <p:grpSp>
        <p:nvGrpSpPr>
          <p:cNvPr id="428" name="Group 428"/>
          <p:cNvGrpSpPr/>
          <p:nvPr/>
        </p:nvGrpSpPr>
        <p:grpSpPr>
          <a:xfrm>
            <a:off x="7923190" y="7594789"/>
            <a:ext cx="444501" cy="444501"/>
            <a:chOff x="0" y="0"/>
            <a:chExt cx="444500" cy="444500"/>
          </a:xfrm>
        </p:grpSpPr>
        <p:sp>
          <p:nvSpPr>
            <p:cNvPr id="414" name="Shape 414"/>
            <p:cNvSpPr/>
            <p:nvPr/>
          </p:nvSpPr>
          <p:spPr>
            <a:xfrm>
              <a:off x="0" y="0"/>
              <a:ext cx="444500" cy="4445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noFill/>
            <a:ln w="6350" cap="flat">
              <a:solidFill>
                <a:srgbClr val="000000"/>
              </a:solidFill>
              <a:prstDash val="solid"/>
              <a:miter lim="400000"/>
            </a:ln>
            <a:effectLst/>
          </p:spPr>
          <p:txBody>
            <a:bodyPr wrap="square" lIns="0" tIns="0" rIns="0" bIns="0" numCol="1" anchor="ctr">
              <a:noAutofit/>
            </a:bodyPr>
            <a:lstStyle/>
            <a:p>
              <a:pPr lvl="0">
                <a:defRPr sz="2600">
                  <a:solidFill>
                    <a:srgbClr val="FFFFFF"/>
                  </a:solidFill>
                </a:defRPr>
              </a:pPr>
              <a:endParaRPr/>
            </a:p>
          </p:txBody>
        </p:sp>
        <p:grpSp>
          <p:nvGrpSpPr>
            <p:cNvPr id="423" name="Group 423"/>
            <p:cNvGrpSpPr/>
            <p:nvPr/>
          </p:nvGrpSpPr>
          <p:grpSpPr>
            <a:xfrm>
              <a:off x="3414" y="360"/>
              <a:ext cx="440827" cy="440826"/>
              <a:chOff x="0" y="0"/>
              <a:chExt cx="440825" cy="440825"/>
            </a:xfrm>
          </p:grpSpPr>
          <p:sp>
            <p:nvSpPr>
              <p:cNvPr id="415" name="Shape 415"/>
              <p:cNvSpPr/>
              <p:nvPr/>
            </p:nvSpPr>
            <p:spPr>
              <a:xfrm>
                <a:off x="41035" y="44089"/>
                <a:ext cx="355601" cy="3556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noFill/>
              <a:ln w="3175" cap="flat">
                <a:solidFill>
                  <a:srgbClr val="53585F"/>
                </a:solidFill>
                <a:prstDash val="solid"/>
                <a:miter lim="400000"/>
              </a:ln>
              <a:effectLst/>
            </p:spPr>
            <p:txBody>
              <a:bodyPr wrap="square" lIns="0" tIns="0" rIns="0" bIns="0" numCol="1" anchor="ctr">
                <a:noAutofit/>
              </a:bodyPr>
              <a:lstStyle/>
              <a:p>
                <a:pPr lvl="0">
                  <a:defRPr sz="2600">
                    <a:solidFill>
                      <a:srgbClr val="FFFFFF"/>
                    </a:solidFill>
                  </a:defRPr>
                </a:pPr>
                <a:endParaRPr/>
              </a:p>
            </p:txBody>
          </p:sp>
          <p:sp>
            <p:nvSpPr>
              <p:cNvPr id="416" name="Shape 416"/>
              <p:cNvSpPr/>
              <p:nvPr/>
            </p:nvSpPr>
            <p:spPr>
              <a:xfrm>
                <a:off x="85485" y="88539"/>
                <a:ext cx="266701" cy="2667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noFill/>
              <a:ln w="3175" cap="flat">
                <a:solidFill>
                  <a:srgbClr val="53585F"/>
                </a:solidFill>
                <a:prstDash val="solid"/>
                <a:miter lim="400000"/>
              </a:ln>
              <a:effectLst/>
            </p:spPr>
            <p:txBody>
              <a:bodyPr wrap="square" lIns="0" tIns="0" rIns="0" bIns="0" numCol="1" anchor="ctr">
                <a:noAutofit/>
              </a:bodyPr>
              <a:lstStyle/>
              <a:p>
                <a:pPr lvl="0">
                  <a:defRPr sz="2600">
                    <a:solidFill>
                      <a:srgbClr val="FFFFFF"/>
                    </a:solidFill>
                  </a:defRPr>
                </a:pPr>
                <a:endParaRPr/>
              </a:p>
            </p:txBody>
          </p:sp>
          <p:sp>
            <p:nvSpPr>
              <p:cNvPr id="417" name="Shape 417"/>
              <p:cNvSpPr/>
              <p:nvPr/>
            </p:nvSpPr>
            <p:spPr>
              <a:xfrm>
                <a:off x="129935" y="132989"/>
                <a:ext cx="177801" cy="1778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noFill/>
              <a:ln w="3175" cap="flat">
                <a:solidFill>
                  <a:srgbClr val="53585F"/>
                </a:solidFill>
                <a:prstDash val="solid"/>
                <a:miter lim="400000"/>
              </a:ln>
              <a:effectLst/>
            </p:spPr>
            <p:txBody>
              <a:bodyPr wrap="square" lIns="0" tIns="0" rIns="0" bIns="0" numCol="1" anchor="ctr">
                <a:noAutofit/>
              </a:bodyPr>
              <a:lstStyle/>
              <a:p>
                <a:pPr lvl="0">
                  <a:defRPr sz="2600">
                    <a:solidFill>
                      <a:srgbClr val="FFFFFF"/>
                    </a:solidFill>
                  </a:defRPr>
                </a:pPr>
                <a:endParaRPr/>
              </a:p>
            </p:txBody>
          </p:sp>
          <p:sp>
            <p:nvSpPr>
              <p:cNvPr id="418" name="Shape 418"/>
              <p:cNvSpPr/>
              <p:nvPr/>
            </p:nvSpPr>
            <p:spPr>
              <a:xfrm>
                <a:off x="174385" y="177439"/>
                <a:ext cx="88901" cy="889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noFill/>
              <a:ln w="3175" cap="flat">
                <a:solidFill>
                  <a:srgbClr val="53585F"/>
                </a:solidFill>
                <a:prstDash val="solid"/>
                <a:miter lim="400000"/>
              </a:ln>
              <a:effectLst/>
            </p:spPr>
            <p:txBody>
              <a:bodyPr wrap="square" lIns="0" tIns="0" rIns="0" bIns="0" numCol="1" anchor="ctr">
                <a:noAutofit/>
              </a:bodyPr>
              <a:lstStyle/>
              <a:p>
                <a:pPr lvl="0">
                  <a:defRPr sz="2600">
                    <a:solidFill>
                      <a:srgbClr val="FFFFFF"/>
                    </a:solidFill>
                  </a:defRPr>
                </a:pPr>
                <a:endParaRPr/>
              </a:p>
            </p:txBody>
          </p:sp>
          <p:sp>
            <p:nvSpPr>
              <p:cNvPr id="419" name="Shape 419"/>
              <p:cNvSpPr/>
              <p:nvPr/>
            </p:nvSpPr>
            <p:spPr>
              <a:xfrm>
                <a:off x="0" y="220412"/>
                <a:ext cx="440826" cy="1"/>
              </a:xfrm>
              <a:prstGeom prst="line">
                <a:avLst/>
              </a:prstGeom>
              <a:noFill/>
              <a:ln w="3175" cap="flat">
                <a:solidFill>
                  <a:srgbClr val="53585F"/>
                </a:solidFill>
                <a:prstDash val="solid"/>
                <a:miter lim="400000"/>
              </a:ln>
              <a:effectLst/>
            </p:spPr>
            <p:txBody>
              <a:bodyPr wrap="square" lIns="0" tIns="0" rIns="0" bIns="0" numCol="1" anchor="ctr">
                <a:noAutofit/>
              </a:bodyPr>
              <a:lstStyle/>
              <a:p>
                <a:pPr lvl="0">
                  <a:defRPr sz="2600"/>
                </a:pPr>
                <a:endParaRPr/>
              </a:p>
            </p:txBody>
          </p:sp>
          <p:sp>
            <p:nvSpPr>
              <p:cNvPr id="420" name="Shape 420"/>
              <p:cNvSpPr/>
              <p:nvPr/>
            </p:nvSpPr>
            <p:spPr>
              <a:xfrm flipV="1">
                <a:off x="220412" y="0"/>
                <a:ext cx="1" cy="440826"/>
              </a:xfrm>
              <a:prstGeom prst="line">
                <a:avLst/>
              </a:prstGeom>
              <a:noFill/>
              <a:ln w="3175" cap="flat">
                <a:solidFill>
                  <a:srgbClr val="53585F"/>
                </a:solidFill>
                <a:prstDash val="solid"/>
                <a:miter lim="400000"/>
              </a:ln>
              <a:effectLst/>
            </p:spPr>
            <p:txBody>
              <a:bodyPr wrap="square" lIns="0" tIns="0" rIns="0" bIns="0" numCol="1" anchor="ctr">
                <a:noAutofit/>
              </a:bodyPr>
              <a:lstStyle/>
              <a:p>
                <a:pPr lvl="0">
                  <a:defRPr sz="2600"/>
                </a:pPr>
                <a:endParaRPr/>
              </a:p>
            </p:txBody>
          </p:sp>
          <p:sp>
            <p:nvSpPr>
              <p:cNvPr id="421" name="Shape 421"/>
              <p:cNvSpPr/>
              <p:nvPr/>
            </p:nvSpPr>
            <p:spPr>
              <a:xfrm flipV="1">
                <a:off x="61179" y="64557"/>
                <a:ext cx="311712" cy="311712"/>
              </a:xfrm>
              <a:prstGeom prst="line">
                <a:avLst/>
              </a:prstGeom>
              <a:noFill/>
              <a:ln w="3175" cap="flat">
                <a:solidFill>
                  <a:srgbClr val="53585F"/>
                </a:solidFill>
                <a:prstDash val="solid"/>
                <a:miter lim="400000"/>
              </a:ln>
              <a:effectLst/>
            </p:spPr>
            <p:txBody>
              <a:bodyPr wrap="square" lIns="0" tIns="0" rIns="0" bIns="0" numCol="1" anchor="ctr">
                <a:noAutofit/>
              </a:bodyPr>
              <a:lstStyle/>
              <a:p>
                <a:pPr lvl="0">
                  <a:defRPr sz="2600"/>
                </a:pPr>
                <a:endParaRPr/>
              </a:p>
            </p:txBody>
          </p:sp>
          <p:sp>
            <p:nvSpPr>
              <p:cNvPr id="422" name="Shape 422"/>
              <p:cNvSpPr/>
              <p:nvPr/>
            </p:nvSpPr>
            <p:spPr>
              <a:xfrm flipH="1" flipV="1">
                <a:off x="61179" y="65238"/>
                <a:ext cx="311712" cy="311712"/>
              </a:xfrm>
              <a:prstGeom prst="line">
                <a:avLst/>
              </a:prstGeom>
              <a:noFill/>
              <a:ln w="3175" cap="flat">
                <a:solidFill>
                  <a:srgbClr val="53585F"/>
                </a:solidFill>
                <a:prstDash val="solid"/>
                <a:miter lim="400000"/>
              </a:ln>
              <a:effectLst/>
            </p:spPr>
            <p:txBody>
              <a:bodyPr wrap="square" lIns="0" tIns="0" rIns="0" bIns="0" numCol="1" anchor="ctr">
                <a:noAutofit/>
              </a:bodyPr>
              <a:lstStyle/>
              <a:p>
                <a:pPr lvl="0">
                  <a:defRPr sz="2600"/>
                </a:pPr>
                <a:endParaRPr/>
              </a:p>
            </p:txBody>
          </p:sp>
        </p:grpSp>
        <p:sp>
          <p:nvSpPr>
            <p:cNvPr id="424" name="Shape 424"/>
            <p:cNvSpPr/>
            <p:nvPr/>
          </p:nvSpPr>
          <p:spPr>
            <a:xfrm>
              <a:off x="227410" y="168955"/>
              <a:ext cx="48808" cy="48544"/>
            </a:xfrm>
            <a:custGeom>
              <a:avLst/>
              <a:gdLst/>
              <a:ahLst/>
              <a:cxnLst>
                <a:cxn ang="0">
                  <a:pos x="wd2" y="hd2"/>
                </a:cxn>
                <a:cxn ang="5400000">
                  <a:pos x="wd2" y="hd2"/>
                </a:cxn>
                <a:cxn ang="10800000">
                  <a:pos x="wd2" y="hd2"/>
                </a:cxn>
                <a:cxn ang="16200000">
                  <a:pos x="wd2" y="hd2"/>
                </a:cxn>
              </a:cxnLst>
              <a:rect l="0" t="0" r="r" b="b"/>
              <a:pathLst>
                <a:path w="21122" h="21040" extrusionOk="0">
                  <a:moveTo>
                    <a:pt x="0" y="21040"/>
                  </a:moveTo>
                  <a:lnTo>
                    <a:pt x="338" y="240"/>
                  </a:lnTo>
                  <a:cubicBezTo>
                    <a:pt x="5155" y="-560"/>
                    <a:pt x="10089" y="661"/>
                    <a:pt x="13980" y="3616"/>
                  </a:cubicBezTo>
                  <a:cubicBezTo>
                    <a:pt x="18929" y="7374"/>
                    <a:pt x="21600" y="13416"/>
                    <a:pt x="21052" y="19611"/>
                  </a:cubicBezTo>
                  <a:lnTo>
                    <a:pt x="0" y="21040"/>
                  </a:lnTo>
                  <a:close/>
                </a:path>
              </a:pathLst>
            </a:custGeom>
            <a:solidFill>
              <a:srgbClr val="000000"/>
            </a:solidFill>
            <a:ln w="12700" cap="flat">
              <a:noFill/>
              <a:miter lim="400000"/>
            </a:ln>
            <a:effectLst/>
          </p:spPr>
          <p:txBody>
            <a:bodyPr wrap="square" lIns="0" tIns="0" rIns="0" bIns="0" numCol="1" anchor="ctr">
              <a:noAutofit/>
            </a:bodyPr>
            <a:lstStyle/>
            <a:p>
              <a:pPr lvl="0">
                <a:defRPr sz="2600"/>
              </a:pPr>
              <a:endParaRPr/>
            </a:p>
          </p:txBody>
        </p:sp>
        <p:sp>
          <p:nvSpPr>
            <p:cNvPr id="425" name="Shape 425"/>
            <p:cNvSpPr/>
            <p:nvPr/>
          </p:nvSpPr>
          <p:spPr>
            <a:xfrm rot="5400000">
              <a:off x="232933" y="218845"/>
              <a:ext cx="86908" cy="86438"/>
            </a:xfrm>
            <a:custGeom>
              <a:avLst/>
              <a:gdLst/>
              <a:ahLst/>
              <a:cxnLst>
                <a:cxn ang="0">
                  <a:pos x="wd2" y="hd2"/>
                </a:cxn>
                <a:cxn ang="5400000">
                  <a:pos x="wd2" y="hd2"/>
                </a:cxn>
                <a:cxn ang="10800000">
                  <a:pos x="wd2" y="hd2"/>
                </a:cxn>
                <a:cxn ang="16200000">
                  <a:pos x="wd2" y="hd2"/>
                </a:cxn>
              </a:cxnLst>
              <a:rect l="0" t="0" r="r" b="b"/>
              <a:pathLst>
                <a:path w="21122" h="21040" extrusionOk="0">
                  <a:moveTo>
                    <a:pt x="0" y="21040"/>
                  </a:moveTo>
                  <a:lnTo>
                    <a:pt x="338" y="240"/>
                  </a:lnTo>
                  <a:cubicBezTo>
                    <a:pt x="5155" y="-560"/>
                    <a:pt x="10089" y="661"/>
                    <a:pt x="13980" y="3616"/>
                  </a:cubicBezTo>
                  <a:cubicBezTo>
                    <a:pt x="18929" y="7374"/>
                    <a:pt x="21600" y="13416"/>
                    <a:pt x="21052" y="19611"/>
                  </a:cubicBezTo>
                  <a:lnTo>
                    <a:pt x="0" y="21040"/>
                  </a:lnTo>
                  <a:close/>
                </a:path>
              </a:pathLst>
            </a:custGeom>
            <a:solidFill>
              <a:srgbClr val="000000"/>
            </a:solidFill>
            <a:ln w="12700" cap="flat">
              <a:noFill/>
              <a:miter lim="400000"/>
            </a:ln>
            <a:effectLst/>
          </p:spPr>
          <p:txBody>
            <a:bodyPr wrap="square" lIns="0" tIns="0" rIns="0" bIns="0" numCol="1" anchor="ctr">
              <a:noAutofit/>
            </a:bodyPr>
            <a:lstStyle/>
            <a:p>
              <a:pPr lvl="0">
                <a:defRPr sz="2600"/>
              </a:pPr>
              <a:endParaRPr/>
            </a:p>
          </p:txBody>
        </p:sp>
        <p:sp>
          <p:nvSpPr>
            <p:cNvPr id="426" name="Shape 426"/>
            <p:cNvSpPr/>
            <p:nvPr/>
          </p:nvSpPr>
          <p:spPr>
            <a:xfrm rot="10800000">
              <a:off x="97397" y="218996"/>
              <a:ext cx="127001" cy="126314"/>
            </a:xfrm>
            <a:custGeom>
              <a:avLst/>
              <a:gdLst/>
              <a:ahLst/>
              <a:cxnLst>
                <a:cxn ang="0">
                  <a:pos x="wd2" y="hd2"/>
                </a:cxn>
                <a:cxn ang="5400000">
                  <a:pos x="wd2" y="hd2"/>
                </a:cxn>
                <a:cxn ang="10800000">
                  <a:pos x="wd2" y="hd2"/>
                </a:cxn>
                <a:cxn ang="16200000">
                  <a:pos x="wd2" y="hd2"/>
                </a:cxn>
              </a:cxnLst>
              <a:rect l="0" t="0" r="r" b="b"/>
              <a:pathLst>
                <a:path w="21122" h="21040" extrusionOk="0">
                  <a:moveTo>
                    <a:pt x="0" y="21040"/>
                  </a:moveTo>
                  <a:lnTo>
                    <a:pt x="338" y="240"/>
                  </a:lnTo>
                  <a:cubicBezTo>
                    <a:pt x="5155" y="-560"/>
                    <a:pt x="10089" y="661"/>
                    <a:pt x="13980" y="3616"/>
                  </a:cubicBezTo>
                  <a:cubicBezTo>
                    <a:pt x="18929" y="7374"/>
                    <a:pt x="21600" y="13416"/>
                    <a:pt x="21052" y="19611"/>
                  </a:cubicBezTo>
                  <a:lnTo>
                    <a:pt x="0" y="21040"/>
                  </a:lnTo>
                  <a:close/>
                </a:path>
              </a:pathLst>
            </a:custGeom>
            <a:solidFill>
              <a:srgbClr val="000000"/>
            </a:solidFill>
            <a:ln w="12700" cap="flat">
              <a:noFill/>
              <a:miter lim="400000"/>
            </a:ln>
            <a:effectLst/>
          </p:spPr>
          <p:txBody>
            <a:bodyPr wrap="square" lIns="0" tIns="0" rIns="0" bIns="0" numCol="1" anchor="ctr">
              <a:noAutofit/>
            </a:bodyPr>
            <a:lstStyle/>
            <a:p>
              <a:pPr lvl="0">
                <a:defRPr sz="2600"/>
              </a:pPr>
              <a:endParaRPr/>
            </a:p>
          </p:txBody>
        </p:sp>
        <p:sp>
          <p:nvSpPr>
            <p:cNvPr id="427" name="Shape 427"/>
            <p:cNvSpPr/>
            <p:nvPr/>
          </p:nvSpPr>
          <p:spPr>
            <a:xfrm rot="16200000">
              <a:off x="52015" y="42261"/>
              <a:ext cx="172477" cy="171544"/>
            </a:xfrm>
            <a:custGeom>
              <a:avLst/>
              <a:gdLst/>
              <a:ahLst/>
              <a:cxnLst>
                <a:cxn ang="0">
                  <a:pos x="wd2" y="hd2"/>
                </a:cxn>
                <a:cxn ang="5400000">
                  <a:pos x="wd2" y="hd2"/>
                </a:cxn>
                <a:cxn ang="10800000">
                  <a:pos x="wd2" y="hd2"/>
                </a:cxn>
                <a:cxn ang="16200000">
                  <a:pos x="wd2" y="hd2"/>
                </a:cxn>
              </a:cxnLst>
              <a:rect l="0" t="0" r="r" b="b"/>
              <a:pathLst>
                <a:path w="21122" h="21040" extrusionOk="0">
                  <a:moveTo>
                    <a:pt x="0" y="21040"/>
                  </a:moveTo>
                  <a:lnTo>
                    <a:pt x="338" y="240"/>
                  </a:lnTo>
                  <a:cubicBezTo>
                    <a:pt x="5155" y="-560"/>
                    <a:pt x="10089" y="661"/>
                    <a:pt x="13980" y="3616"/>
                  </a:cubicBezTo>
                  <a:cubicBezTo>
                    <a:pt x="18929" y="7374"/>
                    <a:pt x="21600" y="13416"/>
                    <a:pt x="21052" y="19611"/>
                  </a:cubicBezTo>
                  <a:lnTo>
                    <a:pt x="0" y="21040"/>
                  </a:lnTo>
                  <a:close/>
                </a:path>
              </a:pathLst>
            </a:custGeom>
            <a:solidFill>
              <a:srgbClr val="000000"/>
            </a:solidFill>
            <a:ln w="12700" cap="flat">
              <a:noFill/>
              <a:miter lim="400000"/>
            </a:ln>
            <a:effectLst/>
          </p:spPr>
          <p:txBody>
            <a:bodyPr wrap="square" lIns="0" tIns="0" rIns="0" bIns="0" numCol="1" anchor="ctr">
              <a:noAutofit/>
            </a:bodyPr>
            <a:lstStyle/>
            <a:p>
              <a:pPr lvl="0">
                <a:defRPr sz="2600"/>
              </a:pPr>
              <a:endParaRPr/>
            </a:p>
          </p:txBody>
        </p:sp>
      </p:grpSp>
      <p:grpSp>
        <p:nvGrpSpPr>
          <p:cNvPr id="455" name="Group 455"/>
          <p:cNvGrpSpPr/>
          <p:nvPr/>
        </p:nvGrpSpPr>
        <p:grpSpPr>
          <a:xfrm>
            <a:off x="7364837" y="7591169"/>
            <a:ext cx="447696" cy="451742"/>
            <a:chOff x="0" y="0"/>
            <a:chExt cx="447694" cy="451741"/>
          </a:xfrm>
        </p:grpSpPr>
        <p:sp>
          <p:nvSpPr>
            <p:cNvPr id="429" name="Shape 429"/>
            <p:cNvSpPr/>
            <p:nvPr/>
          </p:nvSpPr>
          <p:spPr>
            <a:xfrm>
              <a:off x="2795" y="0"/>
              <a:ext cx="444501" cy="444500"/>
            </a:xfrm>
            <a:prstGeom prst="rect">
              <a:avLst/>
            </a:prstGeom>
            <a:solidFill>
              <a:srgbClr val="FFFFFF"/>
            </a:solidFill>
            <a:ln w="12700" cap="flat">
              <a:noFill/>
              <a:miter lim="400000"/>
            </a:ln>
            <a:effectLst/>
          </p:spPr>
          <p:txBody>
            <a:bodyPr wrap="square" lIns="0" tIns="0" rIns="0" bIns="0" numCol="1" anchor="ctr">
              <a:noAutofit/>
            </a:bodyPr>
            <a:lstStyle/>
            <a:p>
              <a:pPr lvl="0">
                <a:defRPr sz="2600">
                  <a:solidFill>
                    <a:srgbClr val="FFFFFF"/>
                  </a:solidFill>
                </a:defRPr>
              </a:pPr>
              <a:endParaRPr/>
            </a:p>
          </p:txBody>
        </p:sp>
        <p:grpSp>
          <p:nvGrpSpPr>
            <p:cNvPr id="449" name="Group 449"/>
            <p:cNvGrpSpPr/>
            <p:nvPr/>
          </p:nvGrpSpPr>
          <p:grpSpPr>
            <a:xfrm>
              <a:off x="0" y="2870"/>
              <a:ext cx="447695" cy="448872"/>
              <a:chOff x="0" y="0"/>
              <a:chExt cx="447694" cy="448871"/>
            </a:xfrm>
          </p:grpSpPr>
          <p:sp>
            <p:nvSpPr>
              <p:cNvPr id="430" name="Shape 430"/>
              <p:cNvSpPr/>
              <p:nvPr/>
            </p:nvSpPr>
            <p:spPr>
              <a:xfrm>
                <a:off x="0" y="220547"/>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431" name="Shape 431"/>
              <p:cNvSpPr/>
              <p:nvPr/>
            </p:nvSpPr>
            <p:spPr>
              <a:xfrm>
                <a:off x="0" y="0"/>
                <a:ext cx="447695" cy="0"/>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432" name="Shape 432"/>
              <p:cNvSpPr/>
              <p:nvPr/>
            </p:nvSpPr>
            <p:spPr>
              <a:xfrm>
                <a:off x="0" y="441095"/>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433" name="Shape 433"/>
              <p:cNvSpPr/>
              <p:nvPr/>
            </p:nvSpPr>
            <p:spPr>
              <a:xfrm>
                <a:off x="0" y="110273"/>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434" name="Shape 434"/>
              <p:cNvSpPr/>
              <p:nvPr/>
            </p:nvSpPr>
            <p:spPr>
              <a:xfrm>
                <a:off x="0" y="330821"/>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435" name="Shape 435"/>
              <p:cNvSpPr/>
              <p:nvPr/>
            </p:nvSpPr>
            <p:spPr>
              <a:xfrm>
                <a:off x="0" y="275684"/>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436" name="Shape 436"/>
              <p:cNvSpPr/>
              <p:nvPr/>
            </p:nvSpPr>
            <p:spPr>
              <a:xfrm>
                <a:off x="0" y="385958"/>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437" name="Shape 437"/>
              <p:cNvSpPr/>
              <p:nvPr/>
            </p:nvSpPr>
            <p:spPr>
              <a:xfrm>
                <a:off x="0" y="165410"/>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438" name="Shape 438"/>
              <p:cNvSpPr/>
              <p:nvPr/>
            </p:nvSpPr>
            <p:spPr>
              <a:xfrm>
                <a:off x="0" y="55136"/>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grpSp>
            <p:nvGrpSpPr>
              <p:cNvPr id="448" name="Group 448"/>
              <p:cNvGrpSpPr/>
              <p:nvPr/>
            </p:nvGrpSpPr>
            <p:grpSpPr>
              <a:xfrm rot="16200000">
                <a:off x="1256" y="4476"/>
                <a:ext cx="447696" cy="441096"/>
                <a:chOff x="0" y="0"/>
                <a:chExt cx="447694" cy="441095"/>
              </a:xfrm>
            </p:grpSpPr>
            <p:sp>
              <p:nvSpPr>
                <p:cNvPr id="439" name="Shape 439"/>
                <p:cNvSpPr/>
                <p:nvPr/>
              </p:nvSpPr>
              <p:spPr>
                <a:xfrm>
                  <a:off x="0" y="220547"/>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440" name="Shape 440"/>
                <p:cNvSpPr/>
                <p:nvPr/>
              </p:nvSpPr>
              <p:spPr>
                <a:xfrm>
                  <a:off x="0" y="0"/>
                  <a:ext cx="447695" cy="0"/>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441" name="Shape 441"/>
                <p:cNvSpPr/>
                <p:nvPr/>
              </p:nvSpPr>
              <p:spPr>
                <a:xfrm>
                  <a:off x="0" y="441095"/>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442" name="Shape 442"/>
                <p:cNvSpPr/>
                <p:nvPr/>
              </p:nvSpPr>
              <p:spPr>
                <a:xfrm>
                  <a:off x="0" y="110273"/>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443" name="Shape 443"/>
                <p:cNvSpPr/>
                <p:nvPr/>
              </p:nvSpPr>
              <p:spPr>
                <a:xfrm>
                  <a:off x="0" y="330821"/>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444" name="Shape 444"/>
                <p:cNvSpPr/>
                <p:nvPr/>
              </p:nvSpPr>
              <p:spPr>
                <a:xfrm>
                  <a:off x="0" y="275684"/>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445" name="Shape 445"/>
                <p:cNvSpPr/>
                <p:nvPr/>
              </p:nvSpPr>
              <p:spPr>
                <a:xfrm>
                  <a:off x="0" y="385958"/>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446" name="Shape 446"/>
                <p:cNvSpPr/>
                <p:nvPr/>
              </p:nvSpPr>
              <p:spPr>
                <a:xfrm>
                  <a:off x="0" y="165410"/>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447" name="Shape 447"/>
                <p:cNvSpPr/>
                <p:nvPr/>
              </p:nvSpPr>
              <p:spPr>
                <a:xfrm>
                  <a:off x="0" y="55136"/>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grpSp>
        </p:grpSp>
        <p:sp>
          <p:nvSpPr>
            <p:cNvPr id="450" name="Shape 450"/>
            <p:cNvSpPr/>
            <p:nvPr/>
          </p:nvSpPr>
          <p:spPr>
            <a:xfrm>
              <a:off x="17974" y="391416"/>
              <a:ext cx="76201" cy="57151"/>
            </a:xfrm>
            <a:prstGeom prst="rect">
              <a:avLst/>
            </a:prstGeom>
            <a:solidFill>
              <a:srgbClr val="000000"/>
            </a:solidFill>
            <a:ln w="6350" cap="flat">
              <a:solidFill>
                <a:srgbClr val="000000"/>
              </a:solidFill>
              <a:prstDash val="solid"/>
              <a:miter lim="400000"/>
            </a:ln>
            <a:effectLst/>
          </p:spPr>
          <p:txBody>
            <a:bodyPr wrap="square" lIns="0" tIns="0" rIns="0" bIns="0" numCol="1" anchor="ctr">
              <a:noAutofit/>
            </a:bodyPr>
            <a:lstStyle/>
            <a:p>
              <a:pPr lvl="0">
                <a:defRPr sz="2600">
                  <a:solidFill>
                    <a:srgbClr val="FFFFFF"/>
                  </a:solidFill>
                </a:defRPr>
              </a:pPr>
              <a:endParaRPr/>
            </a:p>
          </p:txBody>
        </p:sp>
        <p:sp>
          <p:nvSpPr>
            <p:cNvPr id="451" name="Shape 451"/>
            <p:cNvSpPr/>
            <p:nvPr/>
          </p:nvSpPr>
          <p:spPr>
            <a:xfrm>
              <a:off x="130621" y="350004"/>
              <a:ext cx="76201" cy="98563"/>
            </a:xfrm>
            <a:prstGeom prst="rect">
              <a:avLst/>
            </a:prstGeom>
            <a:solidFill>
              <a:srgbClr val="000000"/>
            </a:solidFill>
            <a:ln w="6350" cap="flat">
              <a:solidFill>
                <a:srgbClr val="000000"/>
              </a:solidFill>
              <a:prstDash val="solid"/>
              <a:miter lim="400000"/>
            </a:ln>
            <a:effectLst/>
          </p:spPr>
          <p:txBody>
            <a:bodyPr wrap="square" lIns="0" tIns="0" rIns="0" bIns="0" numCol="1" anchor="ctr">
              <a:noAutofit/>
            </a:bodyPr>
            <a:lstStyle/>
            <a:p>
              <a:pPr lvl="0">
                <a:defRPr sz="2600">
                  <a:solidFill>
                    <a:srgbClr val="FFFFFF"/>
                  </a:solidFill>
                </a:defRPr>
              </a:pPr>
              <a:endParaRPr/>
            </a:p>
          </p:txBody>
        </p:sp>
        <p:sp>
          <p:nvSpPr>
            <p:cNvPr id="452" name="Shape 452"/>
            <p:cNvSpPr/>
            <p:nvPr/>
          </p:nvSpPr>
          <p:spPr>
            <a:xfrm>
              <a:off x="243269" y="266330"/>
              <a:ext cx="76201" cy="182237"/>
            </a:xfrm>
            <a:prstGeom prst="rect">
              <a:avLst/>
            </a:prstGeom>
            <a:solidFill>
              <a:srgbClr val="000000"/>
            </a:solidFill>
            <a:ln w="6350" cap="flat">
              <a:solidFill>
                <a:srgbClr val="000000"/>
              </a:solidFill>
              <a:prstDash val="solid"/>
              <a:miter lim="400000"/>
            </a:ln>
            <a:effectLst/>
          </p:spPr>
          <p:txBody>
            <a:bodyPr wrap="square" lIns="0" tIns="0" rIns="0" bIns="0" numCol="1" anchor="ctr">
              <a:noAutofit/>
            </a:bodyPr>
            <a:lstStyle/>
            <a:p>
              <a:pPr lvl="0">
                <a:defRPr sz="2600">
                  <a:solidFill>
                    <a:srgbClr val="FFFFFF"/>
                  </a:solidFill>
                </a:defRPr>
              </a:pPr>
              <a:endParaRPr/>
            </a:p>
          </p:txBody>
        </p:sp>
        <p:sp>
          <p:nvSpPr>
            <p:cNvPr id="453" name="Shape 453"/>
            <p:cNvSpPr/>
            <p:nvPr/>
          </p:nvSpPr>
          <p:spPr>
            <a:xfrm>
              <a:off x="355917" y="122933"/>
              <a:ext cx="76201" cy="325634"/>
            </a:xfrm>
            <a:prstGeom prst="rect">
              <a:avLst/>
            </a:prstGeom>
            <a:solidFill>
              <a:srgbClr val="000000"/>
            </a:solidFill>
            <a:ln w="6350" cap="flat">
              <a:solidFill>
                <a:srgbClr val="000000"/>
              </a:solidFill>
              <a:prstDash val="solid"/>
              <a:miter lim="400000"/>
            </a:ln>
            <a:effectLst/>
          </p:spPr>
          <p:txBody>
            <a:bodyPr wrap="square" lIns="0" tIns="0" rIns="0" bIns="0" numCol="1" anchor="ctr">
              <a:noAutofit/>
            </a:bodyPr>
            <a:lstStyle/>
            <a:p>
              <a:pPr lvl="0">
                <a:defRPr sz="2600">
                  <a:solidFill>
                    <a:srgbClr val="FFFFFF"/>
                  </a:solidFill>
                </a:defRPr>
              </a:pPr>
              <a:endParaRPr/>
            </a:p>
          </p:txBody>
        </p:sp>
        <p:sp>
          <p:nvSpPr>
            <p:cNvPr id="454" name="Shape 454"/>
            <p:cNvSpPr/>
            <p:nvPr/>
          </p:nvSpPr>
          <p:spPr>
            <a:xfrm>
              <a:off x="3175" y="4066"/>
              <a:ext cx="444500" cy="444501"/>
            </a:xfrm>
            <a:prstGeom prst="rect">
              <a:avLst/>
            </a:prstGeom>
            <a:noFill/>
            <a:ln w="6350" cap="flat">
              <a:solidFill>
                <a:srgbClr val="000000"/>
              </a:solidFill>
              <a:prstDash val="solid"/>
              <a:miter lim="400000"/>
            </a:ln>
            <a:effectLst/>
          </p:spPr>
          <p:txBody>
            <a:bodyPr wrap="square" lIns="0" tIns="0" rIns="0" bIns="0" numCol="1" anchor="ctr">
              <a:noAutofit/>
            </a:bodyPr>
            <a:lstStyle/>
            <a:p>
              <a:pPr lvl="0">
                <a:defRPr sz="2600">
                  <a:solidFill>
                    <a:srgbClr val="FFFFFF"/>
                  </a:solidFill>
                </a:defRPr>
              </a:pPr>
              <a:endParaRPr/>
            </a:p>
          </p:txBody>
        </p:sp>
      </p:grpSp>
      <p:grpSp>
        <p:nvGrpSpPr>
          <p:cNvPr id="482" name="Group 482"/>
          <p:cNvGrpSpPr/>
          <p:nvPr/>
        </p:nvGrpSpPr>
        <p:grpSpPr>
          <a:xfrm>
            <a:off x="6808082" y="7591169"/>
            <a:ext cx="447696" cy="451742"/>
            <a:chOff x="0" y="0"/>
            <a:chExt cx="447694" cy="451741"/>
          </a:xfrm>
        </p:grpSpPr>
        <p:sp>
          <p:nvSpPr>
            <p:cNvPr id="456" name="Shape 456"/>
            <p:cNvSpPr/>
            <p:nvPr/>
          </p:nvSpPr>
          <p:spPr>
            <a:xfrm>
              <a:off x="2795" y="0"/>
              <a:ext cx="444501" cy="444500"/>
            </a:xfrm>
            <a:prstGeom prst="rect">
              <a:avLst/>
            </a:prstGeom>
            <a:solidFill>
              <a:srgbClr val="FFFFFF"/>
            </a:solidFill>
            <a:ln w="12700" cap="flat">
              <a:noFill/>
              <a:miter lim="400000"/>
            </a:ln>
            <a:effectLst/>
          </p:spPr>
          <p:txBody>
            <a:bodyPr wrap="square" lIns="0" tIns="0" rIns="0" bIns="0" numCol="1" anchor="ctr">
              <a:noAutofit/>
            </a:bodyPr>
            <a:lstStyle/>
            <a:p>
              <a:pPr lvl="0">
                <a:defRPr sz="2600">
                  <a:solidFill>
                    <a:srgbClr val="FFFFFF"/>
                  </a:solidFill>
                </a:defRPr>
              </a:pPr>
              <a:endParaRPr/>
            </a:p>
          </p:txBody>
        </p:sp>
        <p:grpSp>
          <p:nvGrpSpPr>
            <p:cNvPr id="476" name="Group 476"/>
            <p:cNvGrpSpPr/>
            <p:nvPr/>
          </p:nvGrpSpPr>
          <p:grpSpPr>
            <a:xfrm>
              <a:off x="0" y="2870"/>
              <a:ext cx="447695" cy="448872"/>
              <a:chOff x="0" y="0"/>
              <a:chExt cx="447694" cy="448871"/>
            </a:xfrm>
          </p:grpSpPr>
          <p:sp>
            <p:nvSpPr>
              <p:cNvPr id="457" name="Shape 457"/>
              <p:cNvSpPr/>
              <p:nvPr/>
            </p:nvSpPr>
            <p:spPr>
              <a:xfrm>
                <a:off x="0" y="220547"/>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458" name="Shape 458"/>
              <p:cNvSpPr/>
              <p:nvPr/>
            </p:nvSpPr>
            <p:spPr>
              <a:xfrm>
                <a:off x="0" y="0"/>
                <a:ext cx="447695" cy="0"/>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459" name="Shape 459"/>
              <p:cNvSpPr/>
              <p:nvPr/>
            </p:nvSpPr>
            <p:spPr>
              <a:xfrm>
                <a:off x="0" y="441095"/>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460" name="Shape 460"/>
              <p:cNvSpPr/>
              <p:nvPr/>
            </p:nvSpPr>
            <p:spPr>
              <a:xfrm>
                <a:off x="0" y="110273"/>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461" name="Shape 461"/>
              <p:cNvSpPr/>
              <p:nvPr/>
            </p:nvSpPr>
            <p:spPr>
              <a:xfrm>
                <a:off x="0" y="330821"/>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462" name="Shape 462"/>
              <p:cNvSpPr/>
              <p:nvPr/>
            </p:nvSpPr>
            <p:spPr>
              <a:xfrm>
                <a:off x="0" y="275684"/>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463" name="Shape 463"/>
              <p:cNvSpPr/>
              <p:nvPr/>
            </p:nvSpPr>
            <p:spPr>
              <a:xfrm>
                <a:off x="0" y="385958"/>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464" name="Shape 464"/>
              <p:cNvSpPr/>
              <p:nvPr/>
            </p:nvSpPr>
            <p:spPr>
              <a:xfrm>
                <a:off x="0" y="165410"/>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465" name="Shape 465"/>
              <p:cNvSpPr/>
              <p:nvPr/>
            </p:nvSpPr>
            <p:spPr>
              <a:xfrm>
                <a:off x="0" y="55136"/>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grpSp>
            <p:nvGrpSpPr>
              <p:cNvPr id="475" name="Group 475"/>
              <p:cNvGrpSpPr/>
              <p:nvPr/>
            </p:nvGrpSpPr>
            <p:grpSpPr>
              <a:xfrm rot="16200000">
                <a:off x="1256" y="4476"/>
                <a:ext cx="447696" cy="441096"/>
                <a:chOff x="0" y="0"/>
                <a:chExt cx="447694" cy="441095"/>
              </a:xfrm>
            </p:grpSpPr>
            <p:sp>
              <p:nvSpPr>
                <p:cNvPr id="466" name="Shape 466"/>
                <p:cNvSpPr/>
                <p:nvPr/>
              </p:nvSpPr>
              <p:spPr>
                <a:xfrm>
                  <a:off x="0" y="220547"/>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467" name="Shape 467"/>
                <p:cNvSpPr/>
                <p:nvPr/>
              </p:nvSpPr>
              <p:spPr>
                <a:xfrm>
                  <a:off x="0" y="0"/>
                  <a:ext cx="447695" cy="0"/>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468" name="Shape 468"/>
                <p:cNvSpPr/>
                <p:nvPr/>
              </p:nvSpPr>
              <p:spPr>
                <a:xfrm>
                  <a:off x="0" y="441095"/>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469" name="Shape 469"/>
                <p:cNvSpPr/>
                <p:nvPr/>
              </p:nvSpPr>
              <p:spPr>
                <a:xfrm>
                  <a:off x="0" y="110273"/>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470" name="Shape 470"/>
                <p:cNvSpPr/>
                <p:nvPr/>
              </p:nvSpPr>
              <p:spPr>
                <a:xfrm>
                  <a:off x="0" y="330821"/>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471" name="Shape 471"/>
                <p:cNvSpPr/>
                <p:nvPr/>
              </p:nvSpPr>
              <p:spPr>
                <a:xfrm>
                  <a:off x="0" y="275684"/>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472" name="Shape 472"/>
                <p:cNvSpPr/>
                <p:nvPr/>
              </p:nvSpPr>
              <p:spPr>
                <a:xfrm>
                  <a:off x="0" y="385958"/>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473" name="Shape 473"/>
                <p:cNvSpPr/>
                <p:nvPr/>
              </p:nvSpPr>
              <p:spPr>
                <a:xfrm>
                  <a:off x="0" y="165410"/>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474" name="Shape 474"/>
                <p:cNvSpPr/>
                <p:nvPr/>
              </p:nvSpPr>
              <p:spPr>
                <a:xfrm>
                  <a:off x="0" y="55136"/>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grpSp>
        </p:grpSp>
        <p:sp>
          <p:nvSpPr>
            <p:cNvPr id="477" name="Shape 477"/>
            <p:cNvSpPr/>
            <p:nvPr/>
          </p:nvSpPr>
          <p:spPr>
            <a:xfrm>
              <a:off x="17974" y="391416"/>
              <a:ext cx="76201" cy="57151"/>
            </a:xfrm>
            <a:prstGeom prst="rect">
              <a:avLst/>
            </a:prstGeom>
            <a:solidFill>
              <a:srgbClr val="51A7F9"/>
            </a:solidFill>
            <a:ln w="6350" cap="flat">
              <a:solidFill>
                <a:srgbClr val="51A7F9"/>
              </a:solidFill>
              <a:prstDash val="solid"/>
              <a:miter lim="400000"/>
            </a:ln>
            <a:effectLst/>
          </p:spPr>
          <p:txBody>
            <a:bodyPr wrap="square" lIns="0" tIns="0" rIns="0" bIns="0" numCol="1" anchor="ctr">
              <a:noAutofit/>
            </a:bodyPr>
            <a:lstStyle/>
            <a:p>
              <a:pPr lvl="0">
                <a:defRPr sz="2600">
                  <a:solidFill>
                    <a:srgbClr val="FFFFFF"/>
                  </a:solidFill>
                </a:defRPr>
              </a:pPr>
              <a:endParaRPr/>
            </a:p>
          </p:txBody>
        </p:sp>
        <p:sp>
          <p:nvSpPr>
            <p:cNvPr id="478" name="Shape 478"/>
            <p:cNvSpPr/>
            <p:nvPr/>
          </p:nvSpPr>
          <p:spPr>
            <a:xfrm>
              <a:off x="130621" y="350004"/>
              <a:ext cx="76201" cy="98563"/>
            </a:xfrm>
            <a:prstGeom prst="rect">
              <a:avLst/>
            </a:prstGeom>
            <a:solidFill>
              <a:srgbClr val="0365C0"/>
            </a:solidFill>
            <a:ln w="6350" cap="flat">
              <a:solidFill>
                <a:srgbClr val="0365C0"/>
              </a:solidFill>
              <a:prstDash val="solid"/>
              <a:miter lim="400000"/>
            </a:ln>
            <a:effectLst/>
          </p:spPr>
          <p:txBody>
            <a:bodyPr wrap="square" lIns="0" tIns="0" rIns="0" bIns="0" numCol="1" anchor="ctr">
              <a:noAutofit/>
            </a:bodyPr>
            <a:lstStyle/>
            <a:p>
              <a:pPr lvl="0">
                <a:defRPr sz="2600">
                  <a:solidFill>
                    <a:srgbClr val="FFFFFF"/>
                  </a:solidFill>
                </a:defRPr>
              </a:pPr>
              <a:endParaRPr/>
            </a:p>
          </p:txBody>
        </p:sp>
        <p:sp>
          <p:nvSpPr>
            <p:cNvPr id="479" name="Shape 479"/>
            <p:cNvSpPr/>
            <p:nvPr/>
          </p:nvSpPr>
          <p:spPr>
            <a:xfrm>
              <a:off x="243269" y="266330"/>
              <a:ext cx="76201" cy="182237"/>
            </a:xfrm>
            <a:prstGeom prst="rect">
              <a:avLst/>
            </a:prstGeom>
            <a:solidFill>
              <a:srgbClr val="164F86"/>
            </a:solidFill>
            <a:ln w="6350" cap="flat">
              <a:solidFill>
                <a:srgbClr val="164F86"/>
              </a:solidFill>
              <a:prstDash val="solid"/>
              <a:miter lim="400000"/>
            </a:ln>
            <a:effectLst/>
          </p:spPr>
          <p:txBody>
            <a:bodyPr wrap="square" lIns="0" tIns="0" rIns="0" bIns="0" numCol="1" anchor="ctr">
              <a:noAutofit/>
            </a:bodyPr>
            <a:lstStyle/>
            <a:p>
              <a:pPr lvl="0">
                <a:defRPr sz="2600">
                  <a:solidFill>
                    <a:srgbClr val="FFFFFF"/>
                  </a:solidFill>
                </a:defRPr>
              </a:pPr>
              <a:endParaRPr/>
            </a:p>
          </p:txBody>
        </p:sp>
        <p:sp>
          <p:nvSpPr>
            <p:cNvPr id="480" name="Shape 480"/>
            <p:cNvSpPr/>
            <p:nvPr/>
          </p:nvSpPr>
          <p:spPr>
            <a:xfrm>
              <a:off x="355917" y="122933"/>
              <a:ext cx="76201" cy="325634"/>
            </a:xfrm>
            <a:prstGeom prst="rect">
              <a:avLst/>
            </a:prstGeom>
            <a:solidFill>
              <a:srgbClr val="002452"/>
            </a:solidFill>
            <a:ln w="6350" cap="flat">
              <a:solidFill>
                <a:srgbClr val="002452"/>
              </a:solidFill>
              <a:prstDash val="solid"/>
              <a:miter lim="400000"/>
            </a:ln>
            <a:effectLst/>
          </p:spPr>
          <p:txBody>
            <a:bodyPr wrap="square" lIns="0" tIns="0" rIns="0" bIns="0" numCol="1" anchor="ctr">
              <a:noAutofit/>
            </a:bodyPr>
            <a:lstStyle/>
            <a:p>
              <a:pPr lvl="0">
                <a:defRPr sz="2600">
                  <a:solidFill>
                    <a:srgbClr val="FFFFFF"/>
                  </a:solidFill>
                </a:defRPr>
              </a:pPr>
              <a:endParaRPr/>
            </a:p>
          </p:txBody>
        </p:sp>
        <p:sp>
          <p:nvSpPr>
            <p:cNvPr id="481" name="Shape 481"/>
            <p:cNvSpPr/>
            <p:nvPr/>
          </p:nvSpPr>
          <p:spPr>
            <a:xfrm>
              <a:off x="3175" y="4066"/>
              <a:ext cx="444500" cy="444501"/>
            </a:xfrm>
            <a:prstGeom prst="rect">
              <a:avLst/>
            </a:prstGeom>
            <a:noFill/>
            <a:ln w="6350" cap="flat">
              <a:solidFill>
                <a:srgbClr val="000000"/>
              </a:solidFill>
              <a:prstDash val="solid"/>
              <a:miter lim="400000"/>
            </a:ln>
            <a:effectLst/>
          </p:spPr>
          <p:txBody>
            <a:bodyPr wrap="square" lIns="0" tIns="0" rIns="0" bIns="0" numCol="1" anchor="ctr">
              <a:noAutofit/>
            </a:bodyPr>
            <a:lstStyle/>
            <a:p>
              <a:pPr lvl="0">
                <a:defRPr sz="2600">
                  <a:solidFill>
                    <a:srgbClr val="FFFFFF"/>
                  </a:solidFill>
                </a:defRPr>
              </a:pPr>
              <a:endParaRPr/>
            </a:p>
          </p:txBody>
        </p:sp>
      </p:grpSp>
      <p:grpSp>
        <p:nvGrpSpPr>
          <p:cNvPr id="505" name="Group 505"/>
          <p:cNvGrpSpPr/>
          <p:nvPr/>
        </p:nvGrpSpPr>
        <p:grpSpPr>
          <a:xfrm>
            <a:off x="5694572" y="7592604"/>
            <a:ext cx="447696" cy="448873"/>
            <a:chOff x="0" y="0"/>
            <a:chExt cx="447694" cy="448871"/>
          </a:xfrm>
        </p:grpSpPr>
        <p:sp>
          <p:nvSpPr>
            <p:cNvPr id="483" name="Shape 483"/>
            <p:cNvSpPr/>
            <p:nvPr/>
          </p:nvSpPr>
          <p:spPr>
            <a:xfrm>
              <a:off x="2501" y="2185"/>
              <a:ext cx="444501" cy="444501"/>
            </a:xfrm>
            <a:prstGeom prst="rect">
              <a:avLst/>
            </a:prstGeom>
            <a:solidFill>
              <a:srgbClr val="FFFFFF"/>
            </a:solidFill>
            <a:ln w="12700" cap="flat">
              <a:noFill/>
              <a:miter lim="400000"/>
            </a:ln>
            <a:effectLst/>
          </p:spPr>
          <p:txBody>
            <a:bodyPr wrap="square" lIns="0" tIns="0" rIns="0" bIns="0" numCol="1" anchor="ctr">
              <a:noAutofit/>
            </a:bodyPr>
            <a:lstStyle/>
            <a:p>
              <a:pPr lvl="0">
                <a:defRPr sz="2600">
                  <a:solidFill>
                    <a:srgbClr val="FFFFFF"/>
                  </a:solidFill>
                </a:defRPr>
              </a:pPr>
              <a:endParaRPr/>
            </a:p>
          </p:txBody>
        </p:sp>
        <p:grpSp>
          <p:nvGrpSpPr>
            <p:cNvPr id="503" name="Group 503"/>
            <p:cNvGrpSpPr/>
            <p:nvPr/>
          </p:nvGrpSpPr>
          <p:grpSpPr>
            <a:xfrm>
              <a:off x="0" y="0"/>
              <a:ext cx="447695" cy="448872"/>
              <a:chOff x="0" y="0"/>
              <a:chExt cx="447694" cy="448871"/>
            </a:xfrm>
          </p:grpSpPr>
          <p:sp>
            <p:nvSpPr>
              <p:cNvPr id="484" name="Shape 484"/>
              <p:cNvSpPr/>
              <p:nvPr/>
            </p:nvSpPr>
            <p:spPr>
              <a:xfrm>
                <a:off x="0" y="220547"/>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485" name="Shape 485"/>
              <p:cNvSpPr/>
              <p:nvPr/>
            </p:nvSpPr>
            <p:spPr>
              <a:xfrm>
                <a:off x="0" y="0"/>
                <a:ext cx="447695" cy="0"/>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486" name="Shape 486"/>
              <p:cNvSpPr/>
              <p:nvPr/>
            </p:nvSpPr>
            <p:spPr>
              <a:xfrm>
                <a:off x="0" y="441095"/>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487" name="Shape 487"/>
              <p:cNvSpPr/>
              <p:nvPr/>
            </p:nvSpPr>
            <p:spPr>
              <a:xfrm>
                <a:off x="0" y="110273"/>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488" name="Shape 488"/>
              <p:cNvSpPr/>
              <p:nvPr/>
            </p:nvSpPr>
            <p:spPr>
              <a:xfrm>
                <a:off x="0" y="330821"/>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489" name="Shape 489"/>
              <p:cNvSpPr/>
              <p:nvPr/>
            </p:nvSpPr>
            <p:spPr>
              <a:xfrm>
                <a:off x="0" y="275684"/>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490" name="Shape 490"/>
              <p:cNvSpPr/>
              <p:nvPr/>
            </p:nvSpPr>
            <p:spPr>
              <a:xfrm>
                <a:off x="0" y="385958"/>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491" name="Shape 491"/>
              <p:cNvSpPr/>
              <p:nvPr/>
            </p:nvSpPr>
            <p:spPr>
              <a:xfrm>
                <a:off x="0" y="165410"/>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492" name="Shape 492"/>
              <p:cNvSpPr/>
              <p:nvPr/>
            </p:nvSpPr>
            <p:spPr>
              <a:xfrm>
                <a:off x="0" y="55136"/>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grpSp>
            <p:nvGrpSpPr>
              <p:cNvPr id="502" name="Group 502"/>
              <p:cNvGrpSpPr/>
              <p:nvPr/>
            </p:nvGrpSpPr>
            <p:grpSpPr>
              <a:xfrm rot="16200000">
                <a:off x="1256" y="4476"/>
                <a:ext cx="447696" cy="441096"/>
                <a:chOff x="0" y="0"/>
                <a:chExt cx="447694" cy="441095"/>
              </a:xfrm>
            </p:grpSpPr>
            <p:sp>
              <p:nvSpPr>
                <p:cNvPr id="493" name="Shape 493"/>
                <p:cNvSpPr/>
                <p:nvPr/>
              </p:nvSpPr>
              <p:spPr>
                <a:xfrm>
                  <a:off x="0" y="220547"/>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494" name="Shape 494"/>
                <p:cNvSpPr/>
                <p:nvPr/>
              </p:nvSpPr>
              <p:spPr>
                <a:xfrm>
                  <a:off x="0" y="0"/>
                  <a:ext cx="447695" cy="0"/>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495" name="Shape 495"/>
                <p:cNvSpPr/>
                <p:nvPr/>
              </p:nvSpPr>
              <p:spPr>
                <a:xfrm>
                  <a:off x="0" y="441095"/>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496" name="Shape 496"/>
                <p:cNvSpPr/>
                <p:nvPr/>
              </p:nvSpPr>
              <p:spPr>
                <a:xfrm>
                  <a:off x="0" y="110273"/>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497" name="Shape 497"/>
                <p:cNvSpPr/>
                <p:nvPr/>
              </p:nvSpPr>
              <p:spPr>
                <a:xfrm>
                  <a:off x="0" y="330821"/>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498" name="Shape 498"/>
                <p:cNvSpPr/>
                <p:nvPr/>
              </p:nvSpPr>
              <p:spPr>
                <a:xfrm>
                  <a:off x="0" y="275684"/>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499" name="Shape 499"/>
                <p:cNvSpPr/>
                <p:nvPr/>
              </p:nvSpPr>
              <p:spPr>
                <a:xfrm>
                  <a:off x="0" y="385958"/>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500" name="Shape 500"/>
                <p:cNvSpPr/>
                <p:nvPr/>
              </p:nvSpPr>
              <p:spPr>
                <a:xfrm>
                  <a:off x="0" y="165410"/>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501" name="Shape 501"/>
                <p:cNvSpPr/>
                <p:nvPr/>
              </p:nvSpPr>
              <p:spPr>
                <a:xfrm>
                  <a:off x="0" y="55136"/>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grpSp>
        </p:grpSp>
        <p:sp>
          <p:nvSpPr>
            <p:cNvPr id="504" name="Shape 504"/>
            <p:cNvSpPr/>
            <p:nvPr/>
          </p:nvSpPr>
          <p:spPr>
            <a:xfrm>
              <a:off x="3175" y="3905"/>
              <a:ext cx="444500" cy="444501"/>
            </a:xfrm>
            <a:prstGeom prst="rect">
              <a:avLst/>
            </a:prstGeom>
            <a:noFill/>
            <a:ln w="6350" cap="flat">
              <a:solidFill>
                <a:srgbClr val="000000"/>
              </a:solidFill>
              <a:prstDash val="solid"/>
              <a:miter lim="400000"/>
            </a:ln>
            <a:effectLst/>
          </p:spPr>
          <p:txBody>
            <a:bodyPr wrap="square" lIns="0" tIns="0" rIns="0" bIns="0" numCol="1" anchor="ctr">
              <a:noAutofit/>
            </a:bodyPr>
            <a:lstStyle/>
            <a:p>
              <a:pPr lvl="0">
                <a:defRPr sz="2600">
                  <a:solidFill>
                    <a:srgbClr val="FFFFFF"/>
                  </a:solidFill>
                </a:defRPr>
              </a:pPr>
              <a:endParaRPr/>
            </a:p>
          </p:txBody>
        </p:sp>
      </p:grpSp>
      <p:grpSp>
        <p:nvGrpSpPr>
          <p:cNvPr id="529" name="Group 529"/>
          <p:cNvGrpSpPr/>
          <p:nvPr/>
        </p:nvGrpSpPr>
        <p:grpSpPr>
          <a:xfrm>
            <a:off x="6251327" y="7592604"/>
            <a:ext cx="447696" cy="448873"/>
            <a:chOff x="0" y="0"/>
            <a:chExt cx="447694" cy="448871"/>
          </a:xfrm>
        </p:grpSpPr>
        <p:sp>
          <p:nvSpPr>
            <p:cNvPr id="506" name="Shape 506"/>
            <p:cNvSpPr/>
            <p:nvPr/>
          </p:nvSpPr>
          <p:spPr>
            <a:xfrm>
              <a:off x="2501" y="2185"/>
              <a:ext cx="444501" cy="444501"/>
            </a:xfrm>
            <a:prstGeom prst="rect">
              <a:avLst/>
            </a:prstGeom>
            <a:solidFill>
              <a:srgbClr val="FFFFFF"/>
            </a:solidFill>
            <a:ln w="12700" cap="flat">
              <a:noFill/>
              <a:miter lim="400000"/>
            </a:ln>
            <a:effectLst/>
          </p:spPr>
          <p:txBody>
            <a:bodyPr wrap="square" lIns="0" tIns="0" rIns="0" bIns="0" numCol="1" anchor="ctr">
              <a:noAutofit/>
            </a:bodyPr>
            <a:lstStyle/>
            <a:p>
              <a:pPr lvl="0">
                <a:defRPr sz="2600">
                  <a:solidFill>
                    <a:srgbClr val="FFFFFF"/>
                  </a:solidFill>
                </a:defRPr>
              </a:pPr>
              <a:endParaRPr/>
            </a:p>
          </p:txBody>
        </p:sp>
        <p:grpSp>
          <p:nvGrpSpPr>
            <p:cNvPr id="526" name="Group 526"/>
            <p:cNvGrpSpPr/>
            <p:nvPr/>
          </p:nvGrpSpPr>
          <p:grpSpPr>
            <a:xfrm>
              <a:off x="0" y="0"/>
              <a:ext cx="447695" cy="448872"/>
              <a:chOff x="0" y="0"/>
              <a:chExt cx="447694" cy="448871"/>
            </a:xfrm>
          </p:grpSpPr>
          <p:sp>
            <p:nvSpPr>
              <p:cNvPr id="507" name="Shape 507"/>
              <p:cNvSpPr/>
              <p:nvPr/>
            </p:nvSpPr>
            <p:spPr>
              <a:xfrm>
                <a:off x="0" y="220547"/>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508" name="Shape 508"/>
              <p:cNvSpPr/>
              <p:nvPr/>
            </p:nvSpPr>
            <p:spPr>
              <a:xfrm>
                <a:off x="0" y="0"/>
                <a:ext cx="447695" cy="0"/>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509" name="Shape 509"/>
              <p:cNvSpPr/>
              <p:nvPr/>
            </p:nvSpPr>
            <p:spPr>
              <a:xfrm>
                <a:off x="0" y="441095"/>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510" name="Shape 510"/>
              <p:cNvSpPr/>
              <p:nvPr/>
            </p:nvSpPr>
            <p:spPr>
              <a:xfrm>
                <a:off x="0" y="110273"/>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511" name="Shape 511"/>
              <p:cNvSpPr/>
              <p:nvPr/>
            </p:nvSpPr>
            <p:spPr>
              <a:xfrm>
                <a:off x="0" y="330821"/>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512" name="Shape 512"/>
              <p:cNvSpPr/>
              <p:nvPr/>
            </p:nvSpPr>
            <p:spPr>
              <a:xfrm>
                <a:off x="0" y="275684"/>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513" name="Shape 513"/>
              <p:cNvSpPr/>
              <p:nvPr/>
            </p:nvSpPr>
            <p:spPr>
              <a:xfrm>
                <a:off x="0" y="385958"/>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514" name="Shape 514"/>
              <p:cNvSpPr/>
              <p:nvPr/>
            </p:nvSpPr>
            <p:spPr>
              <a:xfrm>
                <a:off x="0" y="165410"/>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515" name="Shape 515"/>
              <p:cNvSpPr/>
              <p:nvPr/>
            </p:nvSpPr>
            <p:spPr>
              <a:xfrm>
                <a:off x="0" y="55136"/>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grpSp>
            <p:nvGrpSpPr>
              <p:cNvPr id="525" name="Group 525"/>
              <p:cNvGrpSpPr/>
              <p:nvPr/>
            </p:nvGrpSpPr>
            <p:grpSpPr>
              <a:xfrm rot="16200000">
                <a:off x="1256" y="4476"/>
                <a:ext cx="447696" cy="441096"/>
                <a:chOff x="0" y="0"/>
                <a:chExt cx="447694" cy="441095"/>
              </a:xfrm>
            </p:grpSpPr>
            <p:sp>
              <p:nvSpPr>
                <p:cNvPr id="516" name="Shape 516"/>
                <p:cNvSpPr/>
                <p:nvPr/>
              </p:nvSpPr>
              <p:spPr>
                <a:xfrm>
                  <a:off x="0" y="220547"/>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517" name="Shape 517"/>
                <p:cNvSpPr/>
                <p:nvPr/>
              </p:nvSpPr>
              <p:spPr>
                <a:xfrm>
                  <a:off x="0" y="0"/>
                  <a:ext cx="447695" cy="0"/>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518" name="Shape 518"/>
                <p:cNvSpPr/>
                <p:nvPr/>
              </p:nvSpPr>
              <p:spPr>
                <a:xfrm>
                  <a:off x="0" y="441095"/>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519" name="Shape 519"/>
                <p:cNvSpPr/>
                <p:nvPr/>
              </p:nvSpPr>
              <p:spPr>
                <a:xfrm>
                  <a:off x="0" y="110273"/>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520" name="Shape 520"/>
                <p:cNvSpPr/>
                <p:nvPr/>
              </p:nvSpPr>
              <p:spPr>
                <a:xfrm>
                  <a:off x="0" y="330821"/>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521" name="Shape 521"/>
                <p:cNvSpPr/>
                <p:nvPr/>
              </p:nvSpPr>
              <p:spPr>
                <a:xfrm>
                  <a:off x="0" y="275684"/>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522" name="Shape 522"/>
                <p:cNvSpPr/>
                <p:nvPr/>
              </p:nvSpPr>
              <p:spPr>
                <a:xfrm>
                  <a:off x="0" y="385958"/>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523" name="Shape 523"/>
                <p:cNvSpPr/>
                <p:nvPr/>
              </p:nvSpPr>
              <p:spPr>
                <a:xfrm>
                  <a:off x="0" y="165410"/>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524" name="Shape 524"/>
                <p:cNvSpPr/>
                <p:nvPr/>
              </p:nvSpPr>
              <p:spPr>
                <a:xfrm>
                  <a:off x="0" y="55136"/>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grpSp>
        </p:grpSp>
        <p:sp>
          <p:nvSpPr>
            <p:cNvPr id="527" name="Shape 527"/>
            <p:cNvSpPr/>
            <p:nvPr/>
          </p:nvSpPr>
          <p:spPr>
            <a:xfrm>
              <a:off x="3175" y="3905"/>
              <a:ext cx="444500" cy="444501"/>
            </a:xfrm>
            <a:prstGeom prst="rect">
              <a:avLst/>
            </a:prstGeom>
            <a:noFill/>
            <a:ln w="6350" cap="flat">
              <a:solidFill>
                <a:srgbClr val="000000"/>
              </a:solidFill>
              <a:prstDash val="solid"/>
              <a:miter lim="400000"/>
            </a:ln>
            <a:effectLst/>
          </p:spPr>
          <p:txBody>
            <a:bodyPr wrap="square" lIns="0" tIns="0" rIns="0" bIns="0" numCol="1" anchor="ctr">
              <a:noAutofit/>
            </a:bodyPr>
            <a:lstStyle/>
            <a:p>
              <a:pPr lvl="0">
                <a:defRPr sz="2600">
                  <a:solidFill>
                    <a:srgbClr val="FFFFFF"/>
                  </a:solidFill>
                </a:defRPr>
              </a:pPr>
              <a:endParaRPr/>
            </a:p>
          </p:txBody>
        </p:sp>
        <p:sp>
          <p:nvSpPr>
            <p:cNvPr id="528" name="Shape 528"/>
            <p:cNvSpPr/>
            <p:nvPr/>
          </p:nvSpPr>
          <p:spPr>
            <a:xfrm>
              <a:off x="2667" y="87922"/>
              <a:ext cx="444185" cy="27562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04" y="20087"/>
                  </a:lnTo>
                  <a:lnTo>
                    <a:pt x="3587" y="18508"/>
                  </a:lnTo>
                  <a:lnTo>
                    <a:pt x="4599" y="16206"/>
                  </a:lnTo>
                  <a:cubicBezTo>
                    <a:pt x="4736" y="15881"/>
                    <a:pt x="4874" y="15555"/>
                    <a:pt x="5011" y="15230"/>
                  </a:cubicBezTo>
                  <a:cubicBezTo>
                    <a:pt x="5148" y="14905"/>
                    <a:pt x="5286" y="14579"/>
                    <a:pt x="5423" y="14254"/>
                  </a:cubicBezTo>
                  <a:cubicBezTo>
                    <a:pt x="5593" y="14819"/>
                    <a:pt x="5762" y="15384"/>
                    <a:pt x="5932" y="15948"/>
                  </a:cubicBezTo>
                  <a:cubicBezTo>
                    <a:pt x="6102" y="16513"/>
                    <a:pt x="6272" y="17078"/>
                    <a:pt x="6442" y="17643"/>
                  </a:cubicBezTo>
                  <a:lnTo>
                    <a:pt x="8078" y="16008"/>
                  </a:lnTo>
                  <a:lnTo>
                    <a:pt x="9272" y="13609"/>
                  </a:lnTo>
                  <a:lnTo>
                    <a:pt x="10499" y="9377"/>
                  </a:lnTo>
                  <a:lnTo>
                    <a:pt x="12208" y="11732"/>
                  </a:lnTo>
                  <a:lnTo>
                    <a:pt x="13281" y="8587"/>
                  </a:lnTo>
                  <a:lnTo>
                    <a:pt x="14507" y="4200"/>
                  </a:lnTo>
                  <a:lnTo>
                    <a:pt x="15513" y="0"/>
                  </a:lnTo>
                  <a:lnTo>
                    <a:pt x="16848" y="4930"/>
                  </a:lnTo>
                  <a:lnTo>
                    <a:pt x="18336" y="3993"/>
                  </a:lnTo>
                  <a:lnTo>
                    <a:pt x="19783" y="9080"/>
                  </a:lnTo>
                  <a:lnTo>
                    <a:pt x="21600" y="13583"/>
                  </a:lnTo>
                </a:path>
              </a:pathLst>
            </a:custGeom>
            <a:noFill/>
            <a:ln w="12700" cap="flat">
              <a:solidFill>
                <a:srgbClr val="000000"/>
              </a:solidFill>
              <a:prstDash val="solid"/>
              <a:miter lim="400000"/>
            </a:ln>
            <a:effectLst/>
          </p:spPr>
          <p:txBody>
            <a:bodyPr wrap="square" lIns="0" tIns="0" rIns="0" bIns="0" numCol="1" anchor="ctr">
              <a:noAutofit/>
            </a:bodyPr>
            <a:lstStyle/>
            <a:p>
              <a:pPr lvl="0">
                <a:defRPr sz="2600"/>
              </a:pPr>
              <a:endParaRPr/>
            </a:p>
          </p:txBody>
        </p:sp>
      </p:grpSp>
      <p:graphicFrame>
        <p:nvGraphicFramePr>
          <p:cNvPr id="530" name="Table 530"/>
          <p:cNvGraphicFramePr/>
          <p:nvPr/>
        </p:nvGraphicFramePr>
        <p:xfrm>
          <a:off x="5495129" y="8416260"/>
          <a:ext cx="3058218" cy="990600"/>
        </p:xfrm>
        <a:graphic>
          <a:graphicData uri="http://schemas.openxmlformats.org/drawingml/2006/table">
            <a:tbl>
              <a:tblPr bandRow="1">
                <a:tableStyleId>{4C3C2611-4C71-4FC5-86AE-919BDF0F9419}</a:tableStyleId>
              </a:tblPr>
              <a:tblGrid>
                <a:gridCol w="1144233">
                  <a:extLst>
                    <a:ext uri="{9D8B030D-6E8A-4147-A177-3AD203B41FA5}">
                      <a16:colId xmlns:a16="http://schemas.microsoft.com/office/drawing/2014/main" xmlns="" val="20000"/>
                    </a:ext>
                  </a:extLst>
                </a:gridCol>
                <a:gridCol w="1913985">
                  <a:extLst>
                    <a:ext uri="{9D8B030D-6E8A-4147-A177-3AD203B41FA5}">
                      <a16:colId xmlns:a16="http://schemas.microsoft.com/office/drawing/2014/main" xmlns="" val="20001"/>
                    </a:ext>
                  </a:extLst>
                </a:gridCol>
              </a:tblGrid>
              <a:tr h="190500">
                <a:tc>
                  <a:txBody>
                    <a:bodyPr/>
                    <a:lstStyle/>
                    <a:p>
                      <a:pPr lvl="0" algn="l" defTabSz="914400"/>
                      <a:r>
                        <a:rPr sz="1000">
                          <a:latin typeface="Source Sans Pro"/>
                          <a:ea typeface="Source Sans Pro"/>
                          <a:cs typeface="Source Sans Pro"/>
                          <a:sym typeface="Source Sans Pro"/>
                        </a:rPr>
                        <a:t>expect_equal()</a:t>
                      </a:r>
                    </a:p>
                  </a:txBody>
                  <a:tcPr marL="0" marR="0" marT="0" marB="0" horzOverflow="overflow">
                    <a:lnL w="12700">
                      <a:solidFill>
                        <a:srgbClr val="DCDEE0"/>
                      </a:solidFill>
                      <a:miter lim="400000"/>
                    </a:lnL>
                    <a:lnR w="12700">
                      <a:solidFill>
                        <a:srgbClr val="DCDEE0"/>
                      </a:solidFill>
                      <a:miter lim="400000"/>
                    </a:lnR>
                    <a:lnT w="12700">
                      <a:solidFill>
                        <a:srgbClr val="DCDEE0"/>
                      </a:solidFill>
                      <a:miter lim="400000"/>
                    </a:lnT>
                    <a:lnB w="12700">
                      <a:solidFill>
                        <a:srgbClr val="DCDEE0"/>
                      </a:solidFill>
                      <a:miter lim="400000"/>
                    </a:lnB>
                  </a:tcPr>
                </a:tc>
                <a:tc>
                  <a:txBody>
                    <a:bodyPr/>
                    <a:lstStyle/>
                    <a:p>
                      <a:pPr lvl="0" algn="l" defTabSz="914400"/>
                      <a:r>
                        <a:rPr sz="1000">
                          <a:latin typeface="Source Sans Pro"/>
                          <a:ea typeface="Source Sans Pro"/>
                          <a:cs typeface="Source Sans Pro"/>
                          <a:sym typeface="Source Sans Pro"/>
                        </a:rPr>
                        <a:t>is equal within small numerical tolerance?</a:t>
                      </a:r>
                    </a:p>
                  </a:txBody>
                  <a:tcPr marL="0" marR="0" marT="0" marB="0" horzOverflow="overflow">
                    <a:lnL w="12700">
                      <a:solidFill>
                        <a:srgbClr val="DCDEE0"/>
                      </a:solidFill>
                      <a:miter lim="400000"/>
                    </a:lnL>
                    <a:lnR w="12700">
                      <a:solidFill>
                        <a:srgbClr val="DCDEE0"/>
                      </a:solidFill>
                      <a:miter lim="400000"/>
                    </a:lnR>
                    <a:lnT w="12700">
                      <a:solidFill>
                        <a:srgbClr val="DCDEE0"/>
                      </a:solidFill>
                      <a:miter lim="400000"/>
                    </a:lnT>
                    <a:lnB w="12700">
                      <a:solidFill>
                        <a:srgbClr val="DCDEE0"/>
                      </a:solidFill>
                      <a:miter lim="400000"/>
                    </a:lnB>
                  </a:tcPr>
                </a:tc>
                <a:extLst>
                  <a:ext uri="{0D108BD9-81ED-4DB2-BD59-A6C34878D82A}">
                    <a16:rowId xmlns:a16="http://schemas.microsoft.com/office/drawing/2014/main" xmlns="" val="10000"/>
                  </a:ext>
                </a:extLst>
              </a:tr>
              <a:tr h="190500">
                <a:tc>
                  <a:txBody>
                    <a:bodyPr/>
                    <a:lstStyle/>
                    <a:p>
                      <a:pPr lvl="0" algn="l" defTabSz="914400"/>
                      <a:r>
                        <a:rPr sz="1000">
                          <a:latin typeface="Source Sans Pro"/>
                          <a:ea typeface="Source Sans Pro"/>
                          <a:cs typeface="Source Sans Pro"/>
                          <a:sym typeface="Source Sans Pro"/>
                        </a:rPr>
                        <a:t>expect_identical()</a:t>
                      </a:r>
                    </a:p>
                  </a:txBody>
                  <a:tcPr marL="0" marR="0" marT="0" marB="0" horzOverflow="overflow">
                    <a:lnL w="12700">
                      <a:solidFill>
                        <a:srgbClr val="DCDEE0"/>
                      </a:solidFill>
                      <a:miter lim="400000"/>
                    </a:lnL>
                    <a:lnR w="12700">
                      <a:solidFill>
                        <a:srgbClr val="DCDEE0"/>
                      </a:solidFill>
                      <a:miter lim="400000"/>
                    </a:lnR>
                    <a:lnT w="12700">
                      <a:solidFill>
                        <a:srgbClr val="DCDEE0"/>
                      </a:solidFill>
                      <a:miter lim="400000"/>
                    </a:lnT>
                    <a:lnB w="12700">
                      <a:solidFill>
                        <a:srgbClr val="DCDEE0"/>
                      </a:solidFill>
                      <a:miter lim="400000"/>
                    </a:lnB>
                  </a:tcPr>
                </a:tc>
                <a:tc>
                  <a:txBody>
                    <a:bodyPr/>
                    <a:lstStyle/>
                    <a:p>
                      <a:pPr lvl="0" algn="l" defTabSz="914400"/>
                      <a:r>
                        <a:rPr sz="1000">
                          <a:latin typeface="Source Sans Pro"/>
                          <a:ea typeface="Source Sans Pro"/>
                          <a:cs typeface="Source Sans Pro"/>
                          <a:sym typeface="Source Sans Pro"/>
                        </a:rPr>
                        <a:t>is exactly equal?</a:t>
                      </a:r>
                    </a:p>
                  </a:txBody>
                  <a:tcPr marL="0" marR="0" marT="0" marB="0" horzOverflow="overflow">
                    <a:lnL w="12700">
                      <a:solidFill>
                        <a:srgbClr val="DCDEE0"/>
                      </a:solidFill>
                      <a:miter lim="400000"/>
                    </a:lnL>
                    <a:lnR w="12700">
                      <a:solidFill>
                        <a:srgbClr val="DCDEE0"/>
                      </a:solidFill>
                      <a:miter lim="400000"/>
                    </a:lnR>
                    <a:lnT w="12700">
                      <a:solidFill>
                        <a:srgbClr val="DCDEE0"/>
                      </a:solidFill>
                      <a:miter lim="400000"/>
                    </a:lnT>
                    <a:lnB w="12700">
                      <a:solidFill>
                        <a:srgbClr val="DCDEE0"/>
                      </a:solidFill>
                      <a:miter lim="400000"/>
                    </a:lnB>
                  </a:tcPr>
                </a:tc>
                <a:extLst>
                  <a:ext uri="{0D108BD9-81ED-4DB2-BD59-A6C34878D82A}">
                    <a16:rowId xmlns:a16="http://schemas.microsoft.com/office/drawing/2014/main" xmlns="" val="10001"/>
                  </a:ext>
                </a:extLst>
              </a:tr>
              <a:tr h="190500">
                <a:tc>
                  <a:txBody>
                    <a:bodyPr/>
                    <a:lstStyle/>
                    <a:p>
                      <a:pPr lvl="0" algn="l" defTabSz="914400"/>
                      <a:r>
                        <a:rPr sz="1000">
                          <a:latin typeface="Source Sans Pro"/>
                          <a:ea typeface="Source Sans Pro"/>
                          <a:cs typeface="Source Sans Pro"/>
                          <a:sym typeface="Source Sans Pro"/>
                        </a:rPr>
                        <a:t>expect_match()</a:t>
                      </a:r>
                    </a:p>
                  </a:txBody>
                  <a:tcPr marL="0" marR="0" marT="0" marB="0" horzOverflow="overflow">
                    <a:lnL w="12700">
                      <a:solidFill>
                        <a:srgbClr val="DCDEE0"/>
                      </a:solidFill>
                      <a:miter lim="400000"/>
                    </a:lnL>
                    <a:lnR w="12700">
                      <a:solidFill>
                        <a:srgbClr val="DCDEE0"/>
                      </a:solidFill>
                      <a:miter lim="400000"/>
                    </a:lnR>
                    <a:lnT w="12700">
                      <a:solidFill>
                        <a:srgbClr val="DCDEE0"/>
                      </a:solidFill>
                      <a:miter lim="400000"/>
                    </a:lnT>
                    <a:lnB w="12700">
                      <a:solidFill>
                        <a:srgbClr val="DCDEE0"/>
                      </a:solidFill>
                      <a:miter lim="400000"/>
                    </a:lnB>
                  </a:tcPr>
                </a:tc>
                <a:tc>
                  <a:txBody>
                    <a:bodyPr/>
                    <a:lstStyle/>
                    <a:p>
                      <a:pPr lvl="0" algn="l" defTabSz="914400"/>
                      <a:r>
                        <a:rPr sz="1000">
                          <a:latin typeface="Source Sans Pro"/>
                          <a:ea typeface="Source Sans Pro"/>
                          <a:cs typeface="Source Sans Pro"/>
                          <a:sym typeface="Source Sans Pro"/>
                        </a:rPr>
                        <a:t>matches specified string or regular expression?</a:t>
                      </a:r>
                    </a:p>
                  </a:txBody>
                  <a:tcPr marL="0" marR="0" marT="0" marB="0" horzOverflow="overflow">
                    <a:lnL w="12700">
                      <a:solidFill>
                        <a:srgbClr val="DCDEE0"/>
                      </a:solidFill>
                      <a:miter lim="400000"/>
                    </a:lnL>
                    <a:lnR w="12700">
                      <a:solidFill>
                        <a:srgbClr val="DCDEE0"/>
                      </a:solidFill>
                      <a:miter lim="400000"/>
                    </a:lnR>
                    <a:lnT w="12700">
                      <a:solidFill>
                        <a:srgbClr val="DCDEE0"/>
                      </a:solidFill>
                      <a:miter lim="400000"/>
                    </a:lnT>
                    <a:lnB w="12700">
                      <a:solidFill>
                        <a:srgbClr val="DCDEE0"/>
                      </a:solidFill>
                      <a:miter lim="400000"/>
                    </a:lnB>
                  </a:tcPr>
                </a:tc>
                <a:extLst>
                  <a:ext uri="{0D108BD9-81ED-4DB2-BD59-A6C34878D82A}">
                    <a16:rowId xmlns:a16="http://schemas.microsoft.com/office/drawing/2014/main" xmlns="" val="10002"/>
                  </a:ext>
                </a:extLst>
              </a:tr>
              <a:tr h="190500">
                <a:tc>
                  <a:txBody>
                    <a:bodyPr/>
                    <a:lstStyle/>
                    <a:p>
                      <a:pPr lvl="0" algn="l" defTabSz="914400"/>
                      <a:r>
                        <a:rPr sz="1000">
                          <a:latin typeface="Source Sans Pro"/>
                          <a:ea typeface="Source Sans Pro"/>
                          <a:cs typeface="Source Sans Pro"/>
                          <a:sym typeface="Source Sans Pro"/>
                        </a:rPr>
                        <a:t>expect_output()</a:t>
                      </a:r>
                    </a:p>
                  </a:txBody>
                  <a:tcPr marL="0" marR="0" marT="0" marB="0" horzOverflow="overflow">
                    <a:lnL w="12700">
                      <a:solidFill>
                        <a:srgbClr val="DCDEE0"/>
                      </a:solidFill>
                      <a:miter lim="400000"/>
                    </a:lnL>
                    <a:lnR w="12700">
                      <a:solidFill>
                        <a:srgbClr val="DCDEE0"/>
                      </a:solidFill>
                      <a:miter lim="400000"/>
                    </a:lnR>
                    <a:lnT w="12700">
                      <a:solidFill>
                        <a:srgbClr val="DCDEE0"/>
                      </a:solidFill>
                      <a:miter lim="400000"/>
                    </a:lnT>
                    <a:lnB w="12700">
                      <a:solidFill>
                        <a:srgbClr val="DCDEE0"/>
                      </a:solidFill>
                      <a:miter lim="400000"/>
                    </a:lnB>
                  </a:tcPr>
                </a:tc>
                <a:tc>
                  <a:txBody>
                    <a:bodyPr/>
                    <a:lstStyle/>
                    <a:p>
                      <a:pPr lvl="0" algn="l" defTabSz="914400"/>
                      <a:r>
                        <a:rPr sz="1000">
                          <a:latin typeface="Source Sans Pro"/>
                          <a:ea typeface="Source Sans Pro"/>
                          <a:cs typeface="Source Sans Pro"/>
                          <a:sym typeface="Source Sans Pro"/>
                        </a:rPr>
                        <a:t>prints specified output?</a:t>
                      </a:r>
                    </a:p>
                  </a:txBody>
                  <a:tcPr marL="0" marR="0" marT="0" marB="0" horzOverflow="overflow">
                    <a:lnL w="12700">
                      <a:solidFill>
                        <a:srgbClr val="DCDEE0"/>
                      </a:solidFill>
                      <a:miter lim="400000"/>
                    </a:lnL>
                    <a:lnR w="12700">
                      <a:solidFill>
                        <a:srgbClr val="DCDEE0"/>
                      </a:solidFill>
                      <a:miter lim="400000"/>
                    </a:lnR>
                    <a:lnT w="12700">
                      <a:solidFill>
                        <a:srgbClr val="DCDEE0"/>
                      </a:solidFill>
                      <a:miter lim="400000"/>
                    </a:lnT>
                    <a:lnB w="12700">
                      <a:solidFill>
                        <a:srgbClr val="DCDEE0"/>
                      </a:solidFill>
                      <a:miter lim="400000"/>
                    </a:lnB>
                  </a:tcPr>
                </a:tc>
                <a:extLst>
                  <a:ext uri="{0D108BD9-81ED-4DB2-BD59-A6C34878D82A}">
                    <a16:rowId xmlns:a16="http://schemas.microsoft.com/office/drawing/2014/main" xmlns="" val="10003"/>
                  </a:ext>
                </a:extLst>
              </a:tr>
            </a:tbl>
          </a:graphicData>
        </a:graphic>
      </p:graphicFrame>
      <p:sp>
        <p:nvSpPr>
          <p:cNvPr id="531" name="Shape 531"/>
          <p:cNvSpPr/>
          <p:nvPr/>
        </p:nvSpPr>
        <p:spPr>
          <a:xfrm>
            <a:off x="4764949" y="2013588"/>
            <a:ext cx="3238041" cy="286942"/>
          </a:xfrm>
          <a:prstGeom prst="rect">
            <a:avLst/>
          </a:prstGeom>
          <a:ln w="12700">
            <a:miter lim="400000"/>
          </a:ln>
          <a:extLst>
            <a:ext uri="{C572A759-6A51-4108-AA02-DFA0A04FC94B}">
              <ma14:wrappingTextBoxFlag xmlns:ma14="http://schemas.microsoft.com/office/mac/drawingml/2011/main" xmlns="" val="1"/>
            </a:ext>
          </a:extLst>
        </p:spPr>
        <p:txBody>
          <a:bodyPr lIns="54570" tIns="54570" rIns="54570" bIns="54570" anchor="ctr">
            <a:spAutoFit/>
          </a:bodyPr>
          <a:lstStyle>
            <a:lvl1pPr>
              <a:defRPr sz="1200" b="1">
                <a:solidFill>
                  <a:srgbClr val="A6AAA9"/>
                </a:solidFill>
                <a:latin typeface="Helvetica"/>
                <a:ea typeface="Helvetica"/>
                <a:cs typeface="Helvetica"/>
                <a:sym typeface="Helvetica"/>
              </a:defRPr>
            </a:lvl1pPr>
          </a:lstStyle>
          <a:p>
            <a:pPr lvl="0">
              <a:defRPr sz="1800" b="0">
                <a:solidFill>
                  <a:srgbClr val="000000"/>
                </a:solidFill>
              </a:defRPr>
            </a:pPr>
            <a:r>
              <a:rPr sz="1200" b="1">
                <a:solidFill>
                  <a:srgbClr val="A6AAA9"/>
                </a:solidFill>
              </a:rPr>
              <a:t>Example code</a:t>
            </a:r>
          </a:p>
        </p:txBody>
      </p:sp>
      <p:sp>
        <p:nvSpPr>
          <p:cNvPr id="532" name="Shape 532"/>
          <p:cNvSpPr/>
          <p:nvPr/>
        </p:nvSpPr>
        <p:spPr>
          <a:xfrm>
            <a:off x="5733022" y="2487712"/>
            <a:ext cx="2391663" cy="1125829"/>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normAutofit/>
          </a:bodyPr>
          <a:lstStyle/>
          <a:p>
            <a:pPr lvl="0" algn="l">
              <a:lnSpc>
                <a:spcPct val="90000"/>
              </a:lnSpc>
              <a:spcBef>
                <a:spcPts val="300"/>
              </a:spcBef>
              <a:defRPr sz="1800"/>
            </a:pPr>
            <a:r>
              <a:rPr sz="1400">
                <a:solidFill>
                  <a:srgbClr val="F39019"/>
                </a:solidFill>
                <a:latin typeface="Source Sans Pro"/>
                <a:ea typeface="Source Sans Pro"/>
                <a:cs typeface="Source Sans Pro"/>
                <a:sym typeface="Source Sans Pro"/>
              </a:rPr>
              <a:t>dplyr::</a:t>
            </a:r>
            <a:r>
              <a:rPr sz="1400">
                <a:latin typeface="Source Sans Pro Semibold"/>
                <a:ea typeface="Source Sans Pro Semibold"/>
                <a:cs typeface="Source Sans Pro Semibold"/>
                <a:sym typeface="Source Sans Pro Semibold"/>
              </a:rPr>
              <a:t>lead</a:t>
            </a:r>
            <a:endParaRPr sz="1400">
              <a:latin typeface="Source Sans Pro"/>
              <a:ea typeface="Source Sans Pro"/>
              <a:cs typeface="Source Sans Pro"/>
              <a:sym typeface="Source Sans Pro"/>
            </a:endParaRPr>
          </a:p>
          <a:p>
            <a:pPr lvl="0" algn="l">
              <a:lnSpc>
                <a:spcPct val="90000"/>
              </a:lnSpc>
              <a:spcBef>
                <a:spcPts val="300"/>
              </a:spcBef>
              <a:defRPr sz="1800"/>
            </a:pPr>
            <a:r>
              <a:rPr sz="1400">
                <a:latin typeface="Source Sans Pro Light"/>
                <a:ea typeface="Source Sans Pro Light"/>
                <a:cs typeface="Source Sans Pro Light"/>
                <a:sym typeface="Source Sans Pro Light"/>
              </a:rPr>
              <a:t>Copy with values shifted by 1.</a:t>
            </a:r>
          </a:p>
          <a:p>
            <a:pPr lvl="0" algn="l">
              <a:lnSpc>
                <a:spcPct val="90000"/>
              </a:lnSpc>
              <a:spcBef>
                <a:spcPts val="300"/>
              </a:spcBef>
              <a:defRPr sz="1800"/>
            </a:pPr>
            <a:r>
              <a:rPr sz="1400">
                <a:solidFill>
                  <a:srgbClr val="F39019"/>
                </a:solidFill>
                <a:latin typeface="Source Sans Pro"/>
                <a:ea typeface="Source Sans Pro"/>
                <a:cs typeface="Source Sans Pro"/>
                <a:sym typeface="Source Sans Pro"/>
              </a:rPr>
              <a:t>dplyr::</a:t>
            </a:r>
            <a:r>
              <a:rPr sz="1400">
                <a:latin typeface="Source Sans Pro Semibold"/>
                <a:ea typeface="Source Sans Pro Semibold"/>
                <a:cs typeface="Source Sans Pro Semibold"/>
                <a:sym typeface="Source Sans Pro Semibold"/>
              </a:rPr>
              <a:t>lag</a:t>
            </a:r>
            <a:endParaRPr sz="1400">
              <a:latin typeface="Source Sans Pro"/>
              <a:ea typeface="Source Sans Pro"/>
              <a:cs typeface="Source Sans Pro"/>
              <a:sym typeface="Source Sans Pro"/>
            </a:endParaRPr>
          </a:p>
          <a:p>
            <a:pPr lvl="0" algn="l">
              <a:lnSpc>
                <a:spcPct val="90000"/>
              </a:lnSpc>
              <a:spcBef>
                <a:spcPts val="300"/>
              </a:spcBef>
              <a:defRPr sz="1800"/>
            </a:pPr>
            <a:r>
              <a:rPr sz="1400">
                <a:latin typeface="Source Sans Pro Light"/>
                <a:ea typeface="Source Sans Pro Light"/>
                <a:cs typeface="Source Sans Pro Light"/>
                <a:sym typeface="Source Sans Pro Light"/>
              </a:rPr>
              <a:t>Copy with values lagged by 1.</a:t>
            </a:r>
          </a:p>
        </p:txBody>
      </p:sp>
      <p:sp>
        <p:nvSpPr>
          <p:cNvPr id="533" name="Shape 533"/>
          <p:cNvSpPr/>
          <p:nvPr/>
        </p:nvSpPr>
        <p:spPr>
          <a:xfrm>
            <a:off x="5009591" y="3574600"/>
            <a:ext cx="3025059" cy="1188641"/>
          </a:xfrm>
          <a:prstGeom prst="rect">
            <a:avLst/>
          </a:prstGeom>
          <a:solidFill>
            <a:srgbClr val="FFFFFF"/>
          </a:solidFill>
          <a:ln w="12700">
            <a:solidFill>
              <a:srgbClr val="A6AAA9"/>
            </a:solidFill>
            <a:miter lim="400000"/>
          </a:ln>
          <a:extLst>
            <a:ext uri="{C572A759-6A51-4108-AA02-DFA0A04FC94B}">
              <ma14:wrappingTextBoxFlag xmlns:ma14="http://schemas.microsoft.com/office/mac/drawingml/2011/main" xmlns="" val="1"/>
            </a:ext>
          </a:extLst>
        </p:spPr>
        <p:txBody>
          <a:bodyPr lIns="0" tIns="0" rIns="0" bIns="0" anchor="ctr">
            <a:spAutoFit/>
          </a:bodyPr>
          <a:lstStyle/>
          <a:p>
            <a:pPr lvl="0" algn="l">
              <a:defRPr sz="1800"/>
            </a:pPr>
            <a:r>
              <a:rPr sz="1200">
                <a:latin typeface="Menlo"/>
                <a:ea typeface="Menlo"/>
                <a:cs typeface="Menlo"/>
                <a:sym typeface="Menlo"/>
              </a:rPr>
              <a:t>ggplot(mpg, aes(hwy, cty)) +</a:t>
            </a:r>
          </a:p>
          <a:p>
            <a:pPr lvl="0" algn="l">
              <a:defRPr sz="1800"/>
            </a:pPr>
            <a:r>
              <a:rPr sz="1200">
                <a:latin typeface="Menlo"/>
                <a:ea typeface="Menlo"/>
                <a:cs typeface="Menlo"/>
                <a:sym typeface="Menlo"/>
              </a:rPr>
              <a:t> geom_point(aes(color = cyl)) +</a:t>
            </a:r>
          </a:p>
          <a:p>
            <a:pPr lvl="0" algn="l">
              <a:defRPr sz="1800"/>
            </a:pPr>
            <a:r>
              <a:rPr sz="1200">
                <a:latin typeface="Menlo"/>
                <a:ea typeface="Menlo"/>
                <a:cs typeface="Menlo"/>
                <a:sym typeface="Menlo"/>
              </a:rPr>
              <a:t> geom_smooth(method ="lm") +</a:t>
            </a:r>
          </a:p>
          <a:p>
            <a:pPr lvl="0" algn="l">
              <a:defRPr sz="1800"/>
            </a:pPr>
            <a:r>
              <a:rPr sz="1200">
                <a:latin typeface="Menlo"/>
                <a:ea typeface="Menlo"/>
                <a:cs typeface="Menlo"/>
                <a:sym typeface="Menlo"/>
              </a:rPr>
              <a:t> coord_cartesian() +</a:t>
            </a:r>
          </a:p>
          <a:p>
            <a:pPr lvl="0" algn="l">
              <a:defRPr sz="1800"/>
            </a:pPr>
            <a:r>
              <a:rPr sz="1200">
                <a:latin typeface="Menlo"/>
                <a:ea typeface="Menlo"/>
                <a:cs typeface="Menlo"/>
                <a:sym typeface="Menlo"/>
              </a:rPr>
              <a:t> scale_color_gradient() +</a:t>
            </a:r>
          </a:p>
          <a:p>
            <a:pPr lvl="0" algn="l">
              <a:defRPr sz="1800"/>
            </a:pPr>
            <a:r>
              <a:rPr sz="1200">
                <a:latin typeface="Menlo"/>
                <a:ea typeface="Menlo"/>
                <a:cs typeface="Menlo"/>
                <a:sym typeface="Menlo"/>
              </a:rPr>
              <a:t> theme_bw()</a:t>
            </a:r>
          </a:p>
        </p:txBody>
      </p:sp>
      <p:sp>
        <p:nvSpPr>
          <p:cNvPr id="534" name="Shape 534"/>
          <p:cNvSpPr/>
          <p:nvPr/>
        </p:nvSpPr>
        <p:spPr>
          <a:xfrm>
            <a:off x="7929456" y="4305699"/>
            <a:ext cx="1067991" cy="448867"/>
          </a:xfrm>
          <a:custGeom>
            <a:avLst/>
            <a:gdLst/>
            <a:ahLst/>
            <a:cxnLst>
              <a:cxn ang="0">
                <a:pos x="wd2" y="hd2"/>
              </a:cxn>
              <a:cxn ang="5400000">
                <a:pos x="wd2" y="hd2"/>
              </a:cxn>
              <a:cxn ang="10800000">
                <a:pos x="wd2" y="hd2"/>
              </a:cxn>
              <a:cxn ang="16200000">
                <a:pos x="wd2" y="hd2"/>
              </a:cxn>
            </a:cxnLst>
            <a:rect l="0" t="0" r="r" b="b"/>
            <a:pathLst>
              <a:path w="21600" h="21600" extrusionOk="0">
                <a:moveTo>
                  <a:pt x="5314" y="0"/>
                </a:moveTo>
                <a:cubicBezTo>
                  <a:pt x="4482" y="0"/>
                  <a:pt x="3805" y="1612"/>
                  <a:pt x="3805" y="3590"/>
                </a:cubicBezTo>
                <a:lnTo>
                  <a:pt x="3805" y="8651"/>
                </a:lnTo>
                <a:lnTo>
                  <a:pt x="0" y="11192"/>
                </a:lnTo>
                <a:lnTo>
                  <a:pt x="3805" y="13464"/>
                </a:lnTo>
                <a:lnTo>
                  <a:pt x="3805" y="18010"/>
                </a:lnTo>
                <a:cubicBezTo>
                  <a:pt x="3805" y="19988"/>
                  <a:pt x="4482" y="21600"/>
                  <a:pt x="5314" y="21600"/>
                </a:cubicBezTo>
                <a:lnTo>
                  <a:pt x="20099" y="21600"/>
                </a:lnTo>
                <a:cubicBezTo>
                  <a:pt x="20931" y="21600"/>
                  <a:pt x="21600" y="19988"/>
                  <a:pt x="21600" y="18010"/>
                </a:cubicBezTo>
                <a:lnTo>
                  <a:pt x="21600" y="3590"/>
                </a:lnTo>
                <a:cubicBezTo>
                  <a:pt x="21600" y="1612"/>
                  <a:pt x="20931" y="0"/>
                  <a:pt x="20099" y="0"/>
                </a:cubicBezTo>
                <a:lnTo>
                  <a:pt x="5314" y="0"/>
                </a:lnTo>
                <a:close/>
              </a:path>
            </a:pathLst>
          </a:custGeom>
          <a:solidFill>
            <a:srgbClr val="A6AAA9"/>
          </a:solidFill>
          <a:ln w="12700">
            <a:miter lim="400000"/>
          </a:ln>
          <a:extLst>
            <a:ext uri="{C572A759-6A51-4108-AA02-DFA0A04FC94B}">
              <ma14:wrappingTextBoxFlag xmlns:ma14="http://schemas.microsoft.com/office/mac/drawingml/2011/main" xmlns="" val="1"/>
            </a:ext>
          </a:extLst>
        </p:spPr>
        <p:txBody>
          <a:bodyPr lIns="0" tIns="0" rIns="0" bIns="0" anchor="ctr"/>
          <a:lstStyle>
            <a:lvl1pPr>
              <a:lnSpc>
                <a:spcPct val="80000"/>
              </a:lnSpc>
              <a:spcBef>
                <a:spcPts val="300"/>
              </a:spcBef>
              <a:buClr>
                <a:srgbClr val="F39019"/>
              </a:buClr>
              <a:defRPr sz="1200">
                <a:solidFill>
                  <a:srgbClr val="FFFFFF"/>
                </a:solidFill>
                <a:latin typeface="Source Sans Pro Semibold"/>
                <a:ea typeface="Source Sans Pro Semibold"/>
                <a:cs typeface="Source Sans Pro Semibold"/>
                <a:sym typeface="Source Sans Pro Semibold"/>
              </a:defRPr>
            </a:lvl1pPr>
          </a:lstStyle>
          <a:p>
            <a:pPr lvl="0">
              <a:defRPr sz="1800">
                <a:solidFill>
                  <a:srgbClr val="000000"/>
                </a:solidFill>
              </a:defRPr>
            </a:pPr>
            <a:r>
              <a:rPr sz="1200">
                <a:solidFill>
                  <a:srgbClr val="FFFFFF"/>
                </a:solidFill>
              </a:rPr>
              <a:t>explaining code</a:t>
            </a:r>
          </a:p>
        </p:txBody>
      </p:sp>
      <p:sp>
        <p:nvSpPr>
          <p:cNvPr id="535" name="Shape 535"/>
          <p:cNvSpPr/>
          <p:nvPr/>
        </p:nvSpPr>
        <p:spPr>
          <a:xfrm>
            <a:off x="7955253" y="3821853"/>
            <a:ext cx="1042194" cy="448866"/>
          </a:xfrm>
          <a:custGeom>
            <a:avLst/>
            <a:gdLst/>
            <a:ahLst/>
            <a:cxnLst>
              <a:cxn ang="0">
                <a:pos x="wd2" y="hd2"/>
              </a:cxn>
              <a:cxn ang="5400000">
                <a:pos x="wd2" y="hd2"/>
              </a:cxn>
              <a:cxn ang="10800000">
                <a:pos x="wd2" y="hd2"/>
              </a:cxn>
              <a:cxn ang="16200000">
                <a:pos x="wd2" y="hd2"/>
              </a:cxn>
            </a:cxnLst>
            <a:rect l="0" t="0" r="r" b="b"/>
            <a:pathLst>
              <a:path w="21600" h="21600" extrusionOk="0">
                <a:moveTo>
                  <a:pt x="4911" y="0"/>
                </a:moveTo>
                <a:cubicBezTo>
                  <a:pt x="4058" y="0"/>
                  <a:pt x="3364" y="1612"/>
                  <a:pt x="3364" y="3590"/>
                </a:cubicBezTo>
                <a:lnTo>
                  <a:pt x="3364" y="9454"/>
                </a:lnTo>
                <a:lnTo>
                  <a:pt x="0" y="12299"/>
                </a:lnTo>
                <a:lnTo>
                  <a:pt x="3364" y="14266"/>
                </a:lnTo>
                <a:lnTo>
                  <a:pt x="3364" y="18010"/>
                </a:lnTo>
                <a:cubicBezTo>
                  <a:pt x="3364" y="19988"/>
                  <a:pt x="4058" y="21600"/>
                  <a:pt x="4911" y="21600"/>
                </a:cubicBezTo>
                <a:lnTo>
                  <a:pt x="20062" y="21600"/>
                </a:lnTo>
                <a:cubicBezTo>
                  <a:pt x="20914" y="21600"/>
                  <a:pt x="21600" y="19988"/>
                  <a:pt x="21600" y="18010"/>
                </a:cubicBezTo>
                <a:lnTo>
                  <a:pt x="21600" y="3590"/>
                </a:lnTo>
                <a:cubicBezTo>
                  <a:pt x="21600" y="1612"/>
                  <a:pt x="20914" y="0"/>
                  <a:pt x="20062" y="0"/>
                </a:cubicBezTo>
                <a:lnTo>
                  <a:pt x="4911" y="0"/>
                </a:lnTo>
                <a:close/>
              </a:path>
            </a:pathLst>
          </a:custGeom>
          <a:solidFill>
            <a:srgbClr val="A6AAA9"/>
          </a:solidFill>
          <a:ln w="12700">
            <a:miter lim="400000"/>
          </a:ln>
          <a:extLst>
            <a:ext uri="{C572A759-6A51-4108-AA02-DFA0A04FC94B}">
              <ma14:wrappingTextBoxFlag xmlns:ma14="http://schemas.microsoft.com/office/mac/drawingml/2011/main" xmlns="" val="1"/>
            </a:ext>
          </a:extLst>
        </p:spPr>
        <p:txBody>
          <a:bodyPr lIns="0" tIns="0" rIns="0" bIns="0" anchor="ctr"/>
          <a:lstStyle/>
          <a:p>
            <a:pPr lvl="0">
              <a:lnSpc>
                <a:spcPct val="80000"/>
              </a:lnSpc>
              <a:buClr>
                <a:srgbClr val="F39019"/>
              </a:buClr>
              <a:defRPr sz="1800"/>
            </a:pPr>
            <a:r>
              <a:rPr sz="1200">
                <a:solidFill>
                  <a:srgbClr val="FFFFFF"/>
                </a:solidFill>
                <a:latin typeface="Source Sans Pro Semibold"/>
                <a:ea typeface="Source Sans Pro Semibold"/>
                <a:cs typeface="Source Sans Pro Semibold"/>
                <a:sym typeface="Source Sans Pro Semibold"/>
              </a:rPr>
              <a:t>can be </a:t>
            </a:r>
          </a:p>
          <a:p>
            <a:pPr lvl="0">
              <a:lnSpc>
                <a:spcPct val="80000"/>
              </a:lnSpc>
              <a:spcBef>
                <a:spcPts val="300"/>
              </a:spcBef>
              <a:buClr>
                <a:srgbClr val="F39019"/>
              </a:buClr>
              <a:defRPr sz="1800"/>
            </a:pPr>
            <a:r>
              <a:rPr sz="1200">
                <a:solidFill>
                  <a:srgbClr val="FFFFFF"/>
                </a:solidFill>
                <a:latin typeface="Source Sans Pro Semibold"/>
                <a:ea typeface="Source Sans Pro Semibold"/>
                <a:cs typeface="Source Sans Pro Semibold"/>
                <a:sym typeface="Source Sans Pro Semibold"/>
              </a:rPr>
              <a:t>useful for</a:t>
            </a:r>
          </a:p>
        </p:txBody>
      </p:sp>
      <p:sp>
        <p:nvSpPr>
          <p:cNvPr id="536" name="Shape 536"/>
          <p:cNvSpPr/>
          <p:nvPr/>
        </p:nvSpPr>
        <p:spPr>
          <a:xfrm>
            <a:off x="7935009" y="3338014"/>
            <a:ext cx="1056482" cy="483395"/>
          </a:xfrm>
          <a:custGeom>
            <a:avLst/>
            <a:gdLst/>
            <a:ahLst/>
            <a:cxnLst>
              <a:cxn ang="0">
                <a:pos x="wd2" y="hd2"/>
              </a:cxn>
              <a:cxn ang="5400000">
                <a:pos x="wd2" y="hd2"/>
              </a:cxn>
              <a:cxn ang="10800000">
                <a:pos x="wd2" y="hd2"/>
              </a:cxn>
              <a:cxn ang="16200000">
                <a:pos x="wd2" y="hd2"/>
              </a:cxn>
            </a:cxnLst>
            <a:rect l="0" t="0" r="r" b="b"/>
            <a:pathLst>
              <a:path w="21600" h="21600" extrusionOk="0">
                <a:moveTo>
                  <a:pt x="5136" y="0"/>
                </a:moveTo>
                <a:cubicBezTo>
                  <a:pt x="4296" y="0"/>
                  <a:pt x="3611" y="1497"/>
                  <a:pt x="3611" y="3334"/>
                </a:cubicBezTo>
                <a:lnTo>
                  <a:pt x="3611" y="15677"/>
                </a:lnTo>
                <a:lnTo>
                  <a:pt x="0" y="21600"/>
                </a:lnTo>
                <a:lnTo>
                  <a:pt x="4909" y="19951"/>
                </a:lnTo>
                <a:cubicBezTo>
                  <a:pt x="4986" y="19977"/>
                  <a:pt x="5056" y="20057"/>
                  <a:pt x="5136" y="20057"/>
                </a:cubicBezTo>
                <a:lnTo>
                  <a:pt x="20083" y="20057"/>
                </a:lnTo>
                <a:cubicBezTo>
                  <a:pt x="20923" y="20057"/>
                  <a:pt x="21600" y="18560"/>
                  <a:pt x="21600" y="16723"/>
                </a:cubicBezTo>
                <a:lnTo>
                  <a:pt x="21600" y="3334"/>
                </a:lnTo>
                <a:cubicBezTo>
                  <a:pt x="21600" y="1497"/>
                  <a:pt x="20923" y="0"/>
                  <a:pt x="20083" y="0"/>
                </a:cubicBezTo>
                <a:lnTo>
                  <a:pt x="5136" y="0"/>
                </a:lnTo>
                <a:close/>
              </a:path>
            </a:pathLst>
          </a:custGeom>
          <a:solidFill>
            <a:srgbClr val="A6AAA9"/>
          </a:solidFill>
          <a:ln w="12700">
            <a:miter lim="400000"/>
          </a:ln>
          <a:extLst>
            <a:ext uri="{C572A759-6A51-4108-AA02-DFA0A04FC94B}">
              <ma14:wrappingTextBoxFlag xmlns:ma14="http://schemas.microsoft.com/office/mac/drawingml/2011/main" xmlns="" val="1"/>
            </a:ext>
          </a:extLst>
        </p:spPr>
        <p:txBody>
          <a:bodyPr lIns="0" tIns="0" rIns="0" bIns="0" anchor="ctr"/>
          <a:lstStyle>
            <a:lvl1pPr>
              <a:lnSpc>
                <a:spcPct val="80000"/>
              </a:lnSpc>
              <a:spcBef>
                <a:spcPts val="300"/>
              </a:spcBef>
              <a:buClr>
                <a:srgbClr val="F39019"/>
              </a:buClr>
              <a:defRPr sz="1200">
                <a:solidFill>
                  <a:srgbClr val="FFFFFF"/>
                </a:solidFill>
                <a:latin typeface="Source Sans Pro Semibold"/>
                <a:ea typeface="Source Sans Pro Semibold"/>
                <a:cs typeface="Source Sans Pro Semibold"/>
                <a:sym typeface="Source Sans Pro Semibold"/>
              </a:defRPr>
            </a:lvl1pPr>
          </a:lstStyle>
          <a:p>
            <a:pPr lvl="0">
              <a:defRPr sz="1800">
                <a:solidFill>
                  <a:srgbClr val="000000"/>
                </a:solidFill>
              </a:defRPr>
            </a:pPr>
            <a:r>
              <a:rPr sz="1200">
                <a:solidFill>
                  <a:srgbClr val="FFFFFF"/>
                </a:solidFill>
              </a:rPr>
              <a:t>Word balloons</a:t>
            </a:r>
          </a:p>
        </p:txBody>
      </p:sp>
      <p:sp>
        <p:nvSpPr>
          <p:cNvPr id="537" name="Shape 537"/>
          <p:cNvSpPr/>
          <p:nvPr/>
        </p:nvSpPr>
        <p:spPr>
          <a:xfrm>
            <a:off x="5415255" y="2288793"/>
            <a:ext cx="3135956" cy="299642"/>
          </a:xfrm>
          <a:prstGeom prst="rect">
            <a:avLst/>
          </a:prstGeom>
          <a:ln w="12700">
            <a:miter lim="400000"/>
          </a:ln>
          <a:extLst>
            <a:ext uri="{C572A759-6A51-4108-AA02-DFA0A04FC94B}">
              <ma14:wrappingTextBoxFlag xmlns:ma14="http://schemas.microsoft.com/office/mac/drawingml/2011/main" xmlns="" val="1"/>
            </a:ext>
          </a:extLst>
        </p:spPr>
        <p:txBody>
          <a:bodyPr lIns="54570" tIns="54570" rIns="54570" bIns="54570" anchor="ctr">
            <a:spAutoFit/>
          </a:bodyPr>
          <a:lstStyle/>
          <a:p>
            <a:pPr lvl="0" algn="l">
              <a:lnSpc>
                <a:spcPct val="90000"/>
              </a:lnSpc>
              <a:spcBef>
                <a:spcPts val="300"/>
              </a:spcBef>
              <a:buClr>
                <a:srgbClr val="F39019"/>
              </a:buClr>
              <a:defRPr sz="1800"/>
            </a:pPr>
            <a:r>
              <a:rPr sz="1200">
                <a:latin typeface="Source Sans Pro Light"/>
                <a:ea typeface="Source Sans Pro Light"/>
                <a:cs typeface="Source Sans Pro Light"/>
                <a:sym typeface="Source Sans Pro Light"/>
              </a:rPr>
              <a:t>Where possible, use </a:t>
            </a:r>
            <a:r>
              <a:rPr sz="1200">
                <a:latin typeface="Source Sans Pro Semibold"/>
                <a:ea typeface="Source Sans Pro Semibold"/>
                <a:cs typeface="Source Sans Pro Semibold"/>
                <a:sym typeface="Source Sans Pro Semibold"/>
              </a:rPr>
              <a:t>code that works</a:t>
            </a:r>
            <a:r>
              <a:rPr sz="1200">
                <a:latin typeface="Source Sans Pro Light"/>
                <a:ea typeface="Source Sans Pro Light"/>
                <a:cs typeface="Source Sans Pro Light"/>
                <a:sym typeface="Source Sans Pro Light"/>
              </a:rPr>
              <a:t> when run.</a:t>
            </a:r>
          </a:p>
        </p:txBody>
      </p:sp>
      <p:sp>
        <p:nvSpPr>
          <p:cNvPr id="538" name="Shape 538"/>
          <p:cNvSpPr/>
          <p:nvPr/>
        </p:nvSpPr>
        <p:spPr>
          <a:xfrm>
            <a:off x="9298591" y="2288793"/>
            <a:ext cx="4390791" cy="286942"/>
          </a:xfrm>
          <a:prstGeom prst="rect">
            <a:avLst/>
          </a:prstGeom>
          <a:ln w="12700">
            <a:miter lim="400000"/>
          </a:ln>
          <a:extLst>
            <a:ext uri="{C572A759-6A51-4108-AA02-DFA0A04FC94B}">
              <ma14:wrappingTextBoxFlag xmlns:ma14="http://schemas.microsoft.com/office/mac/drawingml/2011/main" xmlns="" val="1"/>
            </a:ext>
          </a:extLst>
        </p:spPr>
        <p:txBody>
          <a:bodyPr lIns="54570" tIns="54570" rIns="54570" bIns="54570" anchor="ctr">
            <a:spAutoFit/>
          </a:bodyPr>
          <a:lstStyle>
            <a:lvl1pPr>
              <a:defRPr sz="1200" b="1">
                <a:solidFill>
                  <a:srgbClr val="A6AAA9"/>
                </a:solidFill>
                <a:latin typeface="Helvetica"/>
                <a:ea typeface="Helvetica"/>
                <a:cs typeface="Helvetica"/>
                <a:sym typeface="Helvetica"/>
              </a:defRPr>
            </a:lvl1pPr>
          </a:lstStyle>
          <a:p>
            <a:pPr lvl="0">
              <a:defRPr sz="1800" b="0">
                <a:solidFill>
                  <a:srgbClr val="000000"/>
                </a:solidFill>
              </a:defRPr>
            </a:pPr>
            <a:r>
              <a:rPr sz="1200" b="1">
                <a:solidFill>
                  <a:srgbClr val="A6AAA9"/>
                </a:solidFill>
              </a:rPr>
              <a:t>Color Scheme</a:t>
            </a:r>
          </a:p>
        </p:txBody>
      </p:sp>
      <p:sp>
        <p:nvSpPr>
          <p:cNvPr id="539" name="Shape 539"/>
          <p:cNvSpPr/>
          <p:nvPr/>
        </p:nvSpPr>
        <p:spPr>
          <a:xfrm>
            <a:off x="9403467" y="3177159"/>
            <a:ext cx="837368" cy="203201"/>
          </a:xfrm>
          <a:prstGeom prst="rect">
            <a:avLst/>
          </a:prstGeom>
          <a:solidFill>
            <a:srgbClr val="53585F"/>
          </a:solidFill>
          <a:ln w="12700">
            <a:miter lim="400000"/>
          </a:ln>
        </p:spPr>
        <p:txBody>
          <a:bodyPr lIns="0" tIns="0" rIns="0" bIns="0" anchor="ctr"/>
          <a:lstStyle/>
          <a:p>
            <a:pPr lvl="0">
              <a:defRPr sz="1900">
                <a:solidFill>
                  <a:srgbClr val="FFFFFF"/>
                </a:solidFill>
                <a:latin typeface="Source Sans Pro Semibold"/>
                <a:ea typeface="Source Sans Pro Semibold"/>
                <a:cs typeface="Source Sans Pro Semibold"/>
                <a:sym typeface="Source Sans Pro Semibold"/>
              </a:defRPr>
            </a:pPr>
            <a:endParaRPr/>
          </a:p>
        </p:txBody>
      </p:sp>
      <p:sp>
        <p:nvSpPr>
          <p:cNvPr id="540" name="Shape 540"/>
          <p:cNvSpPr/>
          <p:nvPr/>
        </p:nvSpPr>
        <p:spPr>
          <a:xfrm>
            <a:off x="9403467" y="3403912"/>
            <a:ext cx="837368" cy="203201"/>
          </a:xfrm>
          <a:prstGeom prst="rect">
            <a:avLst/>
          </a:prstGeom>
          <a:solidFill>
            <a:srgbClr val="797BAA"/>
          </a:solidFill>
          <a:ln w="12700">
            <a:miter lim="400000"/>
          </a:ln>
        </p:spPr>
        <p:txBody>
          <a:bodyPr lIns="0" tIns="0" rIns="0" bIns="0" anchor="ctr"/>
          <a:lstStyle/>
          <a:p>
            <a:pPr lvl="0">
              <a:defRPr sz="1900">
                <a:solidFill>
                  <a:srgbClr val="FFFFFF"/>
                </a:solidFill>
                <a:latin typeface="Source Sans Pro Semibold"/>
                <a:ea typeface="Source Sans Pro Semibold"/>
                <a:cs typeface="Source Sans Pro Semibold"/>
                <a:sym typeface="Source Sans Pro Semibold"/>
              </a:defRPr>
            </a:pPr>
            <a:endParaRPr/>
          </a:p>
        </p:txBody>
      </p:sp>
      <p:sp>
        <p:nvSpPr>
          <p:cNvPr id="541" name="Shape 541"/>
          <p:cNvSpPr/>
          <p:nvPr/>
        </p:nvSpPr>
        <p:spPr>
          <a:xfrm>
            <a:off x="9403467" y="3630665"/>
            <a:ext cx="837368" cy="203201"/>
          </a:xfrm>
          <a:prstGeom prst="rect">
            <a:avLst/>
          </a:prstGeom>
          <a:solidFill>
            <a:srgbClr val="407AAA"/>
          </a:solidFill>
          <a:ln w="12700">
            <a:miter lim="400000"/>
          </a:ln>
        </p:spPr>
        <p:txBody>
          <a:bodyPr lIns="0" tIns="0" rIns="0" bIns="0" anchor="ctr"/>
          <a:lstStyle/>
          <a:p>
            <a:pPr lvl="0">
              <a:defRPr sz="1900">
                <a:solidFill>
                  <a:srgbClr val="FFFFFF"/>
                </a:solidFill>
                <a:latin typeface="Source Sans Pro Semibold"/>
                <a:ea typeface="Source Sans Pro Semibold"/>
                <a:cs typeface="Source Sans Pro Semibold"/>
                <a:sym typeface="Source Sans Pro Semibold"/>
              </a:defRPr>
            </a:pPr>
            <a:endParaRPr/>
          </a:p>
        </p:txBody>
      </p:sp>
      <p:sp>
        <p:nvSpPr>
          <p:cNvPr id="542" name="Shape 542"/>
          <p:cNvSpPr/>
          <p:nvPr/>
        </p:nvSpPr>
        <p:spPr>
          <a:xfrm>
            <a:off x="9403467" y="3857418"/>
            <a:ext cx="837368" cy="203201"/>
          </a:xfrm>
          <a:prstGeom prst="rect">
            <a:avLst/>
          </a:prstGeom>
          <a:solidFill>
            <a:srgbClr val="78A779"/>
          </a:solidFill>
          <a:ln w="12700">
            <a:miter lim="400000"/>
          </a:ln>
        </p:spPr>
        <p:txBody>
          <a:bodyPr lIns="0" tIns="0" rIns="0" bIns="0" anchor="ctr"/>
          <a:lstStyle/>
          <a:p>
            <a:pPr lvl="0">
              <a:defRPr sz="1900">
                <a:solidFill>
                  <a:srgbClr val="FFFFFF"/>
                </a:solidFill>
                <a:latin typeface="Source Sans Pro Semibold"/>
                <a:ea typeface="Source Sans Pro Semibold"/>
                <a:cs typeface="Source Sans Pro Semibold"/>
                <a:sym typeface="Source Sans Pro Semibold"/>
              </a:defRPr>
            </a:pPr>
            <a:endParaRPr/>
          </a:p>
        </p:txBody>
      </p:sp>
      <p:sp>
        <p:nvSpPr>
          <p:cNvPr id="543" name="Shape 543"/>
          <p:cNvSpPr/>
          <p:nvPr/>
        </p:nvSpPr>
        <p:spPr>
          <a:xfrm>
            <a:off x="9403467" y="4084172"/>
            <a:ext cx="837368" cy="203201"/>
          </a:xfrm>
          <a:prstGeom prst="rect">
            <a:avLst/>
          </a:prstGeom>
          <a:solidFill>
            <a:srgbClr val="FFFC79"/>
          </a:solidFill>
          <a:ln w="12700">
            <a:miter lim="400000"/>
          </a:ln>
        </p:spPr>
        <p:txBody>
          <a:bodyPr lIns="0" tIns="0" rIns="0" bIns="0" anchor="ctr"/>
          <a:lstStyle/>
          <a:p>
            <a:pPr lvl="0">
              <a:defRPr sz="1900">
                <a:solidFill>
                  <a:srgbClr val="FFFFFF"/>
                </a:solidFill>
                <a:latin typeface="Source Sans Pro Semibold"/>
                <a:ea typeface="Source Sans Pro Semibold"/>
                <a:cs typeface="Source Sans Pro Semibold"/>
                <a:sym typeface="Source Sans Pro Semibold"/>
              </a:defRPr>
            </a:pPr>
            <a:endParaRPr/>
          </a:p>
        </p:txBody>
      </p:sp>
      <p:sp>
        <p:nvSpPr>
          <p:cNvPr id="544" name="Shape 544"/>
          <p:cNvSpPr/>
          <p:nvPr/>
        </p:nvSpPr>
        <p:spPr>
          <a:xfrm>
            <a:off x="9403467" y="4310924"/>
            <a:ext cx="837368" cy="203201"/>
          </a:xfrm>
          <a:prstGeom prst="rect">
            <a:avLst/>
          </a:prstGeom>
          <a:solidFill>
            <a:srgbClr val="FFD479"/>
          </a:solidFill>
          <a:ln w="12700">
            <a:miter lim="400000"/>
          </a:ln>
        </p:spPr>
        <p:txBody>
          <a:bodyPr lIns="0" tIns="0" rIns="0" bIns="0" anchor="ctr"/>
          <a:lstStyle/>
          <a:p>
            <a:pPr lvl="0">
              <a:defRPr sz="1900">
                <a:solidFill>
                  <a:srgbClr val="FFFFFF"/>
                </a:solidFill>
                <a:latin typeface="Source Sans Pro Semibold"/>
                <a:ea typeface="Source Sans Pro Semibold"/>
                <a:cs typeface="Source Sans Pro Semibold"/>
                <a:sym typeface="Source Sans Pro Semibold"/>
              </a:defRPr>
            </a:pPr>
            <a:endParaRPr/>
          </a:p>
        </p:txBody>
      </p:sp>
      <p:sp>
        <p:nvSpPr>
          <p:cNvPr id="545" name="Shape 545"/>
          <p:cNvSpPr/>
          <p:nvPr/>
        </p:nvSpPr>
        <p:spPr>
          <a:xfrm>
            <a:off x="9403467" y="4537678"/>
            <a:ext cx="837368" cy="203201"/>
          </a:xfrm>
          <a:prstGeom prst="rect">
            <a:avLst/>
          </a:prstGeom>
          <a:solidFill>
            <a:srgbClr val="FF7E79"/>
          </a:solidFill>
          <a:ln w="12700">
            <a:miter lim="400000"/>
          </a:ln>
        </p:spPr>
        <p:txBody>
          <a:bodyPr lIns="0" tIns="0" rIns="0" bIns="0" anchor="ctr"/>
          <a:lstStyle/>
          <a:p>
            <a:pPr lvl="0">
              <a:defRPr sz="1900">
                <a:solidFill>
                  <a:srgbClr val="FFFFFF"/>
                </a:solidFill>
                <a:latin typeface="Source Sans Pro Semibold"/>
                <a:ea typeface="Source Sans Pro Semibold"/>
                <a:cs typeface="Source Sans Pro Semibold"/>
                <a:sym typeface="Source Sans Pro Semibold"/>
              </a:defRPr>
            </a:pPr>
            <a:endParaRPr/>
          </a:p>
        </p:txBody>
      </p:sp>
      <p:sp>
        <p:nvSpPr>
          <p:cNvPr id="546" name="Shape 546"/>
          <p:cNvSpPr/>
          <p:nvPr/>
        </p:nvSpPr>
        <p:spPr>
          <a:xfrm>
            <a:off x="9324609" y="2481963"/>
            <a:ext cx="4386487" cy="642542"/>
          </a:xfrm>
          <a:prstGeom prst="rect">
            <a:avLst/>
          </a:prstGeom>
          <a:ln w="12700">
            <a:miter lim="400000"/>
          </a:ln>
          <a:extLst>
            <a:ext uri="{C572A759-6A51-4108-AA02-DFA0A04FC94B}">
              <ma14:wrappingTextBoxFlag xmlns:ma14="http://schemas.microsoft.com/office/mac/drawingml/2011/main" xmlns="" val="1"/>
            </a:ext>
          </a:extLst>
        </p:spPr>
        <p:txBody>
          <a:bodyPr lIns="54570" tIns="54570" rIns="54570" bIns="54570" anchor="ctr">
            <a:spAutoFit/>
          </a:bodyPr>
          <a:lstStyle/>
          <a:p>
            <a:pPr lvl="0" algn="l">
              <a:lnSpc>
                <a:spcPct val="90000"/>
              </a:lnSpc>
              <a:spcBef>
                <a:spcPts val="300"/>
              </a:spcBef>
              <a:buClr>
                <a:srgbClr val="F39019"/>
              </a:buClr>
              <a:defRPr sz="1800"/>
            </a:pPr>
            <a:r>
              <a:rPr sz="1200">
                <a:latin typeface="Source Sans Pro Light"/>
                <a:ea typeface="Source Sans Pro Light"/>
                <a:cs typeface="Source Sans Pro Light"/>
                <a:sym typeface="Source Sans Pro Light"/>
              </a:rPr>
              <a:t>Please use the following </a:t>
            </a:r>
            <a:r>
              <a:rPr sz="1200">
                <a:latin typeface="Source Sans Pro Semibold"/>
                <a:ea typeface="Source Sans Pro Semibold"/>
                <a:cs typeface="Source Sans Pro Semibold"/>
                <a:sym typeface="Source Sans Pro Semibold"/>
              </a:rPr>
              <a:t>color scheme </a:t>
            </a:r>
            <a:r>
              <a:rPr sz="1200">
                <a:latin typeface="Source Sans Pro Light"/>
                <a:ea typeface="Source Sans Pro Light"/>
                <a:cs typeface="Source Sans Pro Light"/>
                <a:sym typeface="Source Sans Pro Light"/>
              </a:rPr>
              <a:t>when designing new cheatsheets to be distributed through </a:t>
            </a:r>
            <a:r>
              <a:rPr sz="1200" u="sng">
                <a:latin typeface="Source Sans Pro Light"/>
                <a:ea typeface="Source Sans Pro Light"/>
                <a:cs typeface="Source Sans Pro Light"/>
                <a:sym typeface="Source Sans Pro Light"/>
                <a:hlinkClick r:id="rId9"/>
              </a:rPr>
              <a:t>http://www.rstudio.com/resources/cheatsheets/</a:t>
            </a:r>
          </a:p>
        </p:txBody>
      </p:sp>
      <p:sp>
        <p:nvSpPr>
          <p:cNvPr id="547" name="Shape 547"/>
          <p:cNvSpPr/>
          <p:nvPr/>
        </p:nvSpPr>
        <p:spPr>
          <a:xfrm>
            <a:off x="10321421" y="3120009"/>
            <a:ext cx="3394330" cy="299641"/>
          </a:xfrm>
          <a:prstGeom prst="rect">
            <a:avLst/>
          </a:prstGeom>
          <a:ln w="12700">
            <a:miter lim="400000"/>
          </a:ln>
          <a:extLst>
            <a:ext uri="{C572A759-6A51-4108-AA02-DFA0A04FC94B}">
              <ma14:wrappingTextBoxFlag xmlns:ma14="http://schemas.microsoft.com/office/mac/drawingml/2011/main" xmlns="" val="1"/>
            </a:ext>
          </a:extLst>
        </p:spPr>
        <p:txBody>
          <a:bodyPr lIns="54570" tIns="54570" rIns="54570" bIns="54570" anchor="ctr">
            <a:spAutoFit/>
          </a:bodyPr>
          <a:lstStyle/>
          <a:p>
            <a:pPr lvl="0" algn="l">
              <a:lnSpc>
                <a:spcPct val="90000"/>
              </a:lnSpc>
              <a:spcBef>
                <a:spcPts val="300"/>
              </a:spcBef>
              <a:buClr>
                <a:srgbClr val="F39019"/>
              </a:buClr>
              <a:defRPr sz="1800"/>
            </a:pPr>
            <a:r>
              <a:rPr sz="1200">
                <a:latin typeface="Source Sans Pro Semibold"/>
                <a:ea typeface="Source Sans Pro Semibold"/>
                <a:cs typeface="Source Sans Pro Semibold"/>
                <a:sym typeface="Source Sans Pro Semibold"/>
              </a:rPr>
              <a:t>Greys</a:t>
            </a:r>
            <a:r>
              <a:rPr sz="1200">
                <a:latin typeface="Source Sans Pro Light"/>
                <a:ea typeface="Source Sans Pro Light"/>
                <a:cs typeface="Source Sans Pro Light"/>
                <a:sym typeface="Source Sans Pro Light"/>
              </a:rPr>
              <a:t> - Programming topics</a:t>
            </a:r>
          </a:p>
        </p:txBody>
      </p:sp>
      <p:sp>
        <p:nvSpPr>
          <p:cNvPr id="548" name="Shape 548"/>
          <p:cNvSpPr/>
          <p:nvPr/>
        </p:nvSpPr>
        <p:spPr>
          <a:xfrm>
            <a:off x="10321421" y="3352331"/>
            <a:ext cx="3394330" cy="299642"/>
          </a:xfrm>
          <a:prstGeom prst="rect">
            <a:avLst/>
          </a:prstGeom>
          <a:ln w="12700">
            <a:miter lim="400000"/>
          </a:ln>
          <a:extLst>
            <a:ext uri="{C572A759-6A51-4108-AA02-DFA0A04FC94B}">
              <ma14:wrappingTextBoxFlag xmlns:ma14="http://schemas.microsoft.com/office/mac/drawingml/2011/main" xmlns="" val="1"/>
            </a:ext>
          </a:extLst>
        </p:spPr>
        <p:txBody>
          <a:bodyPr lIns="54570" tIns="54570" rIns="54570" bIns="54570" anchor="ctr">
            <a:spAutoFit/>
          </a:bodyPr>
          <a:lstStyle/>
          <a:p>
            <a:pPr lvl="0" algn="l">
              <a:lnSpc>
                <a:spcPct val="90000"/>
              </a:lnSpc>
              <a:buClr>
                <a:srgbClr val="F39019"/>
              </a:buClr>
              <a:defRPr sz="1800"/>
            </a:pPr>
            <a:r>
              <a:rPr sz="1200">
                <a:latin typeface="Source Sans Pro Semibold"/>
                <a:ea typeface="Source Sans Pro Semibold"/>
                <a:cs typeface="Source Sans Pro Semibold"/>
                <a:sym typeface="Source Sans Pro Semibold"/>
              </a:rPr>
              <a:t>Purples</a:t>
            </a:r>
            <a:r>
              <a:rPr sz="1200">
                <a:latin typeface="Source Sans Pro Light"/>
                <a:ea typeface="Source Sans Pro Light"/>
                <a:cs typeface="Source Sans Pro Light"/>
                <a:sym typeface="Source Sans Pro Light"/>
              </a:rPr>
              <a:t> - Reporting topics (knitr, R Markdown, etc.)</a:t>
            </a:r>
          </a:p>
        </p:txBody>
      </p:sp>
      <p:sp>
        <p:nvSpPr>
          <p:cNvPr id="549" name="Shape 549"/>
          <p:cNvSpPr/>
          <p:nvPr/>
        </p:nvSpPr>
        <p:spPr>
          <a:xfrm>
            <a:off x="10321421" y="3585435"/>
            <a:ext cx="3394330" cy="299641"/>
          </a:xfrm>
          <a:prstGeom prst="rect">
            <a:avLst/>
          </a:prstGeom>
          <a:ln w="12700">
            <a:miter lim="400000"/>
          </a:ln>
          <a:extLst>
            <a:ext uri="{C572A759-6A51-4108-AA02-DFA0A04FC94B}">
              <ma14:wrappingTextBoxFlag xmlns:ma14="http://schemas.microsoft.com/office/mac/drawingml/2011/main" xmlns="" val="1"/>
            </a:ext>
          </a:extLst>
        </p:spPr>
        <p:txBody>
          <a:bodyPr lIns="54570" tIns="54570" rIns="54570" bIns="54570" anchor="ctr">
            <a:spAutoFit/>
          </a:bodyPr>
          <a:lstStyle/>
          <a:p>
            <a:pPr lvl="0" algn="l">
              <a:lnSpc>
                <a:spcPct val="90000"/>
              </a:lnSpc>
              <a:buClr>
                <a:srgbClr val="F39019"/>
              </a:buClr>
              <a:defRPr sz="1800"/>
            </a:pPr>
            <a:r>
              <a:rPr sz="1200">
                <a:latin typeface="Source Sans Pro Semibold"/>
                <a:ea typeface="Source Sans Pro Semibold"/>
                <a:cs typeface="Source Sans Pro Semibold"/>
                <a:sym typeface="Source Sans Pro Semibold"/>
              </a:rPr>
              <a:t>Blues</a:t>
            </a:r>
            <a:r>
              <a:rPr sz="1200">
                <a:latin typeface="Source Sans Pro Light"/>
                <a:ea typeface="Source Sans Pro Light"/>
                <a:cs typeface="Source Sans Pro Light"/>
                <a:sym typeface="Source Sans Pro Light"/>
              </a:rPr>
              <a:t> - Shiny or RStudio related</a:t>
            </a:r>
          </a:p>
        </p:txBody>
      </p:sp>
      <p:sp>
        <p:nvSpPr>
          <p:cNvPr id="550" name="Shape 550"/>
          <p:cNvSpPr/>
          <p:nvPr/>
        </p:nvSpPr>
        <p:spPr>
          <a:xfrm>
            <a:off x="10321421" y="3798998"/>
            <a:ext cx="3394330" cy="299642"/>
          </a:xfrm>
          <a:prstGeom prst="rect">
            <a:avLst/>
          </a:prstGeom>
          <a:ln w="12700">
            <a:miter lim="400000"/>
          </a:ln>
          <a:extLst>
            <a:ext uri="{C572A759-6A51-4108-AA02-DFA0A04FC94B}">
              <ma14:wrappingTextBoxFlag xmlns:ma14="http://schemas.microsoft.com/office/mac/drawingml/2011/main" xmlns="" val="1"/>
            </a:ext>
          </a:extLst>
        </p:spPr>
        <p:txBody>
          <a:bodyPr lIns="54570" tIns="54570" rIns="54570" bIns="54570" anchor="ctr">
            <a:spAutoFit/>
          </a:bodyPr>
          <a:lstStyle/>
          <a:p>
            <a:pPr lvl="0" algn="l">
              <a:lnSpc>
                <a:spcPct val="90000"/>
              </a:lnSpc>
              <a:buClr>
                <a:srgbClr val="F39019"/>
              </a:buClr>
              <a:defRPr sz="1800"/>
            </a:pPr>
            <a:r>
              <a:rPr sz="1200">
                <a:latin typeface="Source Sans Pro Semibold"/>
                <a:ea typeface="Source Sans Pro Semibold"/>
                <a:cs typeface="Source Sans Pro Semibold"/>
                <a:sym typeface="Source Sans Pro Semibold"/>
              </a:rPr>
              <a:t>Greens</a:t>
            </a:r>
            <a:r>
              <a:rPr sz="1200">
                <a:latin typeface="Source Sans Pro Light"/>
                <a:ea typeface="Source Sans Pro Light"/>
                <a:cs typeface="Source Sans Pro Light"/>
                <a:sym typeface="Source Sans Pro Light"/>
              </a:rPr>
              <a:t> - Data Visualization</a:t>
            </a:r>
          </a:p>
        </p:txBody>
      </p:sp>
      <p:sp>
        <p:nvSpPr>
          <p:cNvPr id="551" name="Shape 551"/>
          <p:cNvSpPr/>
          <p:nvPr/>
        </p:nvSpPr>
        <p:spPr>
          <a:xfrm>
            <a:off x="10321421" y="4032247"/>
            <a:ext cx="2781601" cy="471091"/>
          </a:xfrm>
          <a:prstGeom prst="rect">
            <a:avLst/>
          </a:prstGeom>
          <a:ln w="12700">
            <a:miter lim="400000"/>
          </a:ln>
          <a:extLst>
            <a:ext uri="{C572A759-6A51-4108-AA02-DFA0A04FC94B}">
              <ma14:wrappingTextBoxFlag xmlns:ma14="http://schemas.microsoft.com/office/mac/drawingml/2011/main" xmlns="" val="1"/>
            </a:ext>
          </a:extLst>
        </p:spPr>
        <p:txBody>
          <a:bodyPr lIns="54570" tIns="54570" rIns="54570" bIns="54570" anchor="ctr">
            <a:spAutoFit/>
          </a:bodyPr>
          <a:lstStyle/>
          <a:p>
            <a:pPr lvl="0" algn="l">
              <a:lnSpc>
                <a:spcPct val="90000"/>
              </a:lnSpc>
              <a:buClr>
                <a:srgbClr val="F39019"/>
              </a:buClr>
              <a:defRPr sz="1800"/>
            </a:pPr>
            <a:r>
              <a:rPr sz="1200">
                <a:latin typeface="Source Sans Pro Semibold"/>
                <a:ea typeface="Source Sans Pro Semibold"/>
                <a:cs typeface="Source Sans Pro Semibold"/>
                <a:sym typeface="Source Sans Pro Semibold"/>
              </a:rPr>
              <a:t>Warm Colors</a:t>
            </a:r>
            <a:r>
              <a:rPr sz="1200">
                <a:latin typeface="Source Sans Pro Light"/>
                <a:ea typeface="Source Sans Pro Light"/>
                <a:cs typeface="Source Sans Pro Light"/>
                <a:sym typeface="Source Sans Pro Light"/>
              </a:rPr>
              <a:t> - Data Manipulation and modeling topics</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 name="Shape 300"/>
          <p:cNvSpPr/>
          <p:nvPr/>
        </p:nvSpPr>
        <p:spPr>
          <a:xfrm>
            <a:off x="263086" y="1901745"/>
            <a:ext cx="4386486" cy="8467049"/>
          </a:xfrm>
          <a:prstGeom prst="roundRect">
            <a:avLst>
              <a:gd name="adj" fmla="val 1444"/>
            </a:avLst>
          </a:prstGeom>
          <a:solidFill>
            <a:srgbClr val="A6AAA9">
              <a:alpha val="20000"/>
            </a:srgbClr>
          </a:solidFill>
          <a:ln w="12700">
            <a:miter lim="400000"/>
          </a:ln>
        </p:spPr>
        <p:txBody>
          <a:bodyPr lIns="0" tIns="0" rIns="0" bIns="0" anchor="ctr"/>
          <a:lstStyle/>
          <a:p>
            <a:pPr lvl="0" algn="l">
              <a:defRPr sz="1000">
                <a:latin typeface="Menlo"/>
                <a:ea typeface="Menlo"/>
                <a:cs typeface="Menlo"/>
                <a:sym typeface="Menlo"/>
              </a:defRPr>
            </a:pPr>
            <a:endParaRPr/>
          </a:p>
        </p:txBody>
      </p:sp>
      <p:sp>
        <p:nvSpPr>
          <p:cNvPr id="301" name="Shape 301"/>
          <p:cNvSpPr/>
          <p:nvPr/>
        </p:nvSpPr>
        <p:spPr>
          <a:xfrm>
            <a:off x="260934" y="1901745"/>
            <a:ext cx="4390791" cy="387049"/>
          </a:xfrm>
          <a:prstGeom prst="roundRect">
            <a:avLst>
              <a:gd name="adj" fmla="val 16636"/>
            </a:avLst>
          </a:prstGeom>
          <a:solidFill>
            <a:srgbClr val="A6AAA9"/>
          </a:solidFill>
          <a:ln w="12700">
            <a:miter lim="400000"/>
          </a:ln>
          <a:extLst>
            <a:ext uri="{C572A759-6A51-4108-AA02-DFA0A04FC94B}">
              <ma14:wrappingTextBoxFlag xmlns:ma14="http://schemas.microsoft.com/office/mac/drawingml/2011/main" xmlns="" val="1"/>
            </a:ext>
          </a:extLst>
        </p:spPr>
        <p:txBody>
          <a:bodyPr lIns="0" tIns="0" rIns="0" bIns="0" anchor="ctr"/>
          <a:lstStyle/>
          <a:p>
            <a:pPr lvl="1" indent="0">
              <a:defRPr sz="1800"/>
            </a:pPr>
            <a:r>
              <a:rPr sz="2300">
                <a:solidFill>
                  <a:srgbClr val="FFFFFF"/>
                </a:solidFill>
                <a:latin typeface="Source Sans Pro"/>
                <a:ea typeface="Source Sans Pro"/>
                <a:cs typeface="Source Sans Pro"/>
                <a:sym typeface="Source Sans Pro"/>
              </a:rPr>
              <a:t>Basics</a:t>
            </a:r>
          </a:p>
        </p:txBody>
      </p:sp>
      <p:sp>
        <p:nvSpPr>
          <p:cNvPr id="302" name="Shape 302"/>
          <p:cNvSpPr>
            <a:spLocks noGrp="1"/>
          </p:cNvSpPr>
          <p:nvPr>
            <p:ph type="title"/>
          </p:nvPr>
        </p:nvSpPr>
        <p:spPr>
          <a:xfrm>
            <a:off x="277225" y="273049"/>
            <a:ext cx="4390791" cy="1168079"/>
          </a:xfrm>
          <a:prstGeom prst="rect">
            <a:avLst/>
          </a:prstGeom>
        </p:spPr>
        <p:txBody>
          <a:bodyPr/>
          <a:lstStyle/>
          <a:p>
            <a:pPr lvl="0" defTabSz="280415">
              <a:lnSpc>
                <a:spcPct val="80000"/>
              </a:lnSpc>
              <a:defRPr sz="1800"/>
            </a:pPr>
            <a:r>
              <a:rPr sz="3167">
                <a:solidFill>
                  <a:srgbClr val="53585F"/>
                </a:solidFill>
                <a:latin typeface="Source Sans Pro"/>
                <a:ea typeface="Source Sans Pro"/>
                <a:cs typeface="Source Sans Pro"/>
                <a:sym typeface="Source Sans Pro"/>
              </a:rPr>
              <a:t>Three Column</a:t>
            </a:r>
            <a:endParaRPr sz="4224">
              <a:solidFill>
                <a:srgbClr val="53585F"/>
              </a:solidFill>
              <a:latin typeface="Source Sans Pro"/>
              <a:ea typeface="Source Sans Pro"/>
              <a:cs typeface="Source Sans Pro"/>
              <a:sym typeface="Source Sans Pro"/>
            </a:endParaRPr>
          </a:p>
          <a:p>
            <a:pPr lvl="0" defTabSz="280415">
              <a:lnSpc>
                <a:spcPct val="90000"/>
              </a:lnSpc>
              <a:defRPr sz="1800"/>
            </a:pPr>
            <a:r>
              <a:rPr sz="2304">
                <a:solidFill>
                  <a:srgbClr val="53585F"/>
                </a:solidFill>
                <a:latin typeface="Source Sans Pro Semibold"/>
                <a:ea typeface="Source Sans Pro Semibold"/>
                <a:cs typeface="Source Sans Pro Semibold"/>
                <a:sym typeface="Source Sans Pro Semibold"/>
              </a:rPr>
              <a:t>layout </a:t>
            </a:r>
          </a:p>
          <a:p>
            <a:pPr lvl="0" defTabSz="280415">
              <a:lnSpc>
                <a:spcPct val="90000"/>
              </a:lnSpc>
              <a:defRPr sz="1800"/>
            </a:pPr>
            <a:r>
              <a:rPr sz="1968">
                <a:solidFill>
                  <a:srgbClr val="53585F"/>
                </a:solidFill>
                <a:latin typeface="Source Sans Pro Light"/>
                <a:ea typeface="Source Sans Pro Light"/>
                <a:cs typeface="Source Sans Pro Light"/>
                <a:sym typeface="Source Sans Pro Light"/>
              </a:rPr>
              <a:t>Cheat Sheet </a:t>
            </a:r>
          </a:p>
        </p:txBody>
      </p:sp>
      <p:sp>
        <p:nvSpPr>
          <p:cNvPr id="303" name="Shape 303"/>
          <p:cNvSpPr/>
          <p:nvPr/>
        </p:nvSpPr>
        <p:spPr>
          <a:xfrm>
            <a:off x="1826816" y="1377023"/>
            <a:ext cx="1291608" cy="487312"/>
          </a:xfrm>
          <a:prstGeom prst="roundRect">
            <a:avLst>
              <a:gd name="adj" fmla="val 39092"/>
            </a:avLst>
          </a:prstGeom>
          <a:solidFill>
            <a:srgbClr val="A6AAA9"/>
          </a:solidFill>
          <a:ln w="12700">
            <a:miter lim="400000"/>
          </a:ln>
          <a:extLst>
            <a:ext uri="{C572A759-6A51-4108-AA02-DFA0A04FC94B}">
              <ma14:wrappingTextBoxFlag xmlns:ma14="http://schemas.microsoft.com/office/mac/drawingml/2011/main" xmlns="" val="1"/>
            </a:ext>
          </a:extLst>
        </p:spPr>
        <p:txBody>
          <a:bodyPr lIns="0" tIns="0" rIns="0" bIns="0" anchor="ctr"/>
          <a:lstStyle/>
          <a:p>
            <a:pPr lvl="0">
              <a:lnSpc>
                <a:spcPct val="70000"/>
              </a:lnSpc>
              <a:defRPr sz="1800"/>
            </a:pPr>
            <a:r>
              <a:rPr sz="1600" b="1">
                <a:solidFill>
                  <a:srgbClr val="FFFFFF"/>
                </a:solidFill>
                <a:latin typeface="Helvetica Neue"/>
                <a:ea typeface="Helvetica Neue"/>
                <a:cs typeface="Helvetica Neue"/>
                <a:sym typeface="Helvetica Neue"/>
              </a:rPr>
              <a:t>Your</a:t>
            </a:r>
            <a:r>
              <a:rPr sz="1200" b="1">
                <a:solidFill>
                  <a:srgbClr val="FFFFFF"/>
                </a:solidFill>
                <a:latin typeface="Helvetica Neue"/>
                <a:ea typeface="Helvetica Neue"/>
                <a:cs typeface="Helvetica Neue"/>
                <a:sym typeface="Helvetica Neue"/>
              </a:rPr>
              <a:t> </a:t>
            </a:r>
          </a:p>
          <a:p>
            <a:pPr lvl="0">
              <a:lnSpc>
                <a:spcPct val="70000"/>
              </a:lnSpc>
              <a:defRPr sz="1800"/>
            </a:pPr>
            <a:r>
              <a:rPr sz="2000" b="1">
                <a:solidFill>
                  <a:srgbClr val="FFFFFF"/>
                </a:solidFill>
                <a:latin typeface="Helvetica Neue"/>
                <a:ea typeface="Helvetica Neue"/>
                <a:cs typeface="Helvetica Neue"/>
                <a:sym typeface="Helvetica Neue"/>
              </a:rPr>
              <a:t>LOGO</a:t>
            </a:r>
          </a:p>
        </p:txBody>
      </p:sp>
      <p:sp>
        <p:nvSpPr>
          <p:cNvPr id="304" name="Shape 304"/>
          <p:cNvSpPr/>
          <p:nvPr/>
        </p:nvSpPr>
        <p:spPr>
          <a:xfrm>
            <a:off x="232450" y="10340910"/>
            <a:ext cx="6261703" cy="248842"/>
          </a:xfrm>
          <a:prstGeom prst="rect">
            <a:avLst/>
          </a:prstGeom>
          <a:ln w="12700">
            <a:miter lim="400000"/>
          </a:ln>
          <a:extLst>
            <a:ext uri="{C572A759-6A51-4108-AA02-DFA0A04FC94B}">
              <ma14:wrappingTextBoxFlag xmlns:ma14="http://schemas.microsoft.com/office/mac/drawingml/2011/main" xmlns="" val="1"/>
            </a:ext>
          </a:extLst>
        </p:spPr>
        <p:txBody>
          <a:bodyPr lIns="54570" tIns="54570" rIns="54570" bIns="54570" anchor="ctr">
            <a:spAutoFit/>
          </a:bodyPr>
          <a:lstStyle/>
          <a:p>
            <a:pPr lvl="0" algn="l">
              <a:lnSpc>
                <a:spcPct val="90000"/>
              </a:lnSpc>
              <a:defRPr sz="1800"/>
            </a:pPr>
            <a:r>
              <a:rPr sz="900">
                <a:latin typeface="Source Sans Pro Light"/>
                <a:ea typeface="Source Sans Pro Light"/>
                <a:cs typeface="Source Sans Pro Light"/>
                <a:sym typeface="Source Sans Pro Light"/>
              </a:rPr>
              <a:t>RStudio® is a trademark of RStudio, Inc.  •  </a:t>
            </a:r>
            <a:r>
              <a:rPr sz="900">
                <a:solidFill>
                  <a:srgbClr val="0365C0"/>
                </a:solidFill>
                <a:latin typeface="Source Sans Pro Light"/>
                <a:ea typeface="Source Sans Pro Light"/>
                <a:cs typeface="Source Sans Pro Light"/>
                <a:sym typeface="Source Sans Pro Light"/>
                <a:hlinkClick r:id="rId2"/>
              </a:rPr>
              <a:t>CC BY </a:t>
            </a:r>
            <a:r>
              <a:rPr sz="900">
                <a:latin typeface="Source Sans Pro Light"/>
                <a:ea typeface="Source Sans Pro Light"/>
                <a:cs typeface="Source Sans Pro Light"/>
                <a:sym typeface="Source Sans Pro Light"/>
              </a:rPr>
              <a:t>Your Name •  Your@email.com  •  844-448-1212 • </a:t>
            </a:r>
            <a:r>
              <a:rPr sz="900" u="sng">
                <a:latin typeface="Source Sans Pro Light"/>
                <a:ea typeface="Source Sans Pro Light"/>
                <a:cs typeface="Source Sans Pro Light"/>
                <a:sym typeface="Source Sans Pro Light"/>
                <a:hlinkClick r:id="rId3"/>
              </a:rPr>
              <a:t>rstudio.com</a:t>
            </a:r>
            <a:r>
              <a:rPr sz="900">
                <a:latin typeface="Source Sans Pro Light"/>
                <a:ea typeface="Source Sans Pro Light"/>
                <a:cs typeface="Source Sans Pro Light"/>
                <a:sym typeface="Source Sans Pro Light"/>
              </a:rPr>
              <a:t> </a:t>
            </a:r>
          </a:p>
        </p:txBody>
      </p:sp>
      <p:sp>
        <p:nvSpPr>
          <p:cNvPr id="305" name="Shape 305"/>
          <p:cNvSpPr/>
          <p:nvPr/>
        </p:nvSpPr>
        <p:spPr>
          <a:xfrm>
            <a:off x="8723072" y="10340910"/>
            <a:ext cx="5041410" cy="248842"/>
          </a:xfrm>
          <a:prstGeom prst="rect">
            <a:avLst/>
          </a:prstGeom>
          <a:ln w="12700">
            <a:miter lim="400000"/>
          </a:ln>
          <a:extLst>
            <a:ext uri="{C572A759-6A51-4108-AA02-DFA0A04FC94B}">
              <ma14:wrappingTextBoxFlag xmlns:ma14="http://schemas.microsoft.com/office/mac/drawingml/2011/main" xmlns="" val="1"/>
            </a:ext>
          </a:extLst>
        </p:spPr>
        <p:txBody>
          <a:bodyPr lIns="54570" tIns="54570" rIns="54570" bIns="54570" anchor="ctr">
            <a:spAutoFit/>
          </a:bodyPr>
          <a:lstStyle/>
          <a:p>
            <a:pPr lvl="0" algn="r">
              <a:lnSpc>
                <a:spcPct val="90000"/>
              </a:lnSpc>
              <a:defRPr sz="1800"/>
            </a:pPr>
            <a:r>
              <a:rPr sz="900">
                <a:latin typeface="Source Sans Pro Light"/>
                <a:ea typeface="Source Sans Pro Light"/>
                <a:cs typeface="Source Sans Pro Light"/>
                <a:sym typeface="Source Sans Pro Light"/>
              </a:rPr>
              <a:t>Learn more at </a:t>
            </a:r>
            <a:r>
              <a:rPr sz="900">
                <a:latin typeface="Source Sans Pro"/>
                <a:ea typeface="Source Sans Pro"/>
                <a:cs typeface="Source Sans Pro"/>
                <a:sym typeface="Source Sans Pro"/>
              </a:rPr>
              <a:t>web page or vignette  </a:t>
            </a:r>
            <a:r>
              <a:rPr sz="900">
                <a:latin typeface="Source Sans Pro Light"/>
                <a:ea typeface="Source Sans Pro Light"/>
                <a:cs typeface="Source Sans Pro Light"/>
                <a:sym typeface="Source Sans Pro Light"/>
              </a:rPr>
              <a:t>•  package  version  •  Updated: 3/15</a:t>
            </a:r>
          </a:p>
        </p:txBody>
      </p:sp>
      <p:sp>
        <p:nvSpPr>
          <p:cNvPr id="306" name="Shape 306"/>
          <p:cNvSpPr/>
          <p:nvPr/>
        </p:nvSpPr>
        <p:spPr>
          <a:xfrm>
            <a:off x="4790962" y="1901745"/>
            <a:ext cx="8915401" cy="2949848"/>
          </a:xfrm>
          <a:prstGeom prst="roundRect">
            <a:avLst>
              <a:gd name="adj" fmla="val 2147"/>
            </a:avLst>
          </a:prstGeom>
          <a:solidFill>
            <a:srgbClr val="A6AAA9">
              <a:alpha val="20000"/>
            </a:srgbClr>
          </a:solidFill>
          <a:ln w="12700">
            <a:miter lim="400000"/>
          </a:ln>
        </p:spPr>
        <p:txBody>
          <a:bodyPr lIns="0" tIns="0" rIns="0" bIns="0" anchor="ctr"/>
          <a:lstStyle/>
          <a:p>
            <a:pPr lvl="0" algn="l">
              <a:defRPr sz="1000">
                <a:latin typeface="Menlo"/>
                <a:ea typeface="Menlo"/>
                <a:cs typeface="Menlo"/>
                <a:sym typeface="Menlo"/>
              </a:defRPr>
            </a:pPr>
            <a:endParaRPr/>
          </a:p>
        </p:txBody>
      </p:sp>
      <p:sp>
        <p:nvSpPr>
          <p:cNvPr id="307" name="Shape 307"/>
          <p:cNvSpPr/>
          <p:nvPr/>
        </p:nvSpPr>
        <p:spPr>
          <a:xfrm>
            <a:off x="4791666" y="1901745"/>
            <a:ext cx="8915401" cy="387049"/>
          </a:xfrm>
          <a:prstGeom prst="roundRect">
            <a:avLst>
              <a:gd name="adj" fmla="val 16636"/>
            </a:avLst>
          </a:prstGeom>
          <a:solidFill>
            <a:srgbClr val="A6AAA9"/>
          </a:solidFill>
          <a:ln w="12700">
            <a:miter lim="400000"/>
          </a:ln>
          <a:extLst>
            <a:ext uri="{C572A759-6A51-4108-AA02-DFA0A04FC94B}">
              <ma14:wrappingTextBoxFlag xmlns:ma14="http://schemas.microsoft.com/office/mac/drawingml/2011/main" xmlns="" val="1"/>
            </a:ext>
          </a:extLst>
        </p:spPr>
        <p:txBody>
          <a:bodyPr lIns="0" tIns="0" rIns="0" bIns="0" anchor="ctr"/>
          <a:lstStyle/>
          <a:p>
            <a:pPr lvl="1" indent="0">
              <a:defRPr sz="1800"/>
            </a:pPr>
            <a:r>
              <a:rPr sz="2300">
                <a:solidFill>
                  <a:srgbClr val="FFFFFF"/>
                </a:solidFill>
                <a:latin typeface="Source Sans Pro"/>
                <a:ea typeface="Source Sans Pro"/>
                <a:cs typeface="Source Sans Pro"/>
                <a:sym typeface="Source Sans Pro"/>
              </a:rPr>
              <a:t>Code and Color</a:t>
            </a:r>
          </a:p>
        </p:txBody>
      </p:sp>
      <p:sp>
        <p:nvSpPr>
          <p:cNvPr id="308" name="Shape 308"/>
          <p:cNvSpPr/>
          <p:nvPr/>
        </p:nvSpPr>
        <p:spPr>
          <a:xfrm>
            <a:off x="4797133" y="4962676"/>
            <a:ext cx="4388434" cy="387049"/>
          </a:xfrm>
          <a:prstGeom prst="roundRect">
            <a:avLst>
              <a:gd name="adj" fmla="val 16636"/>
            </a:avLst>
          </a:prstGeom>
          <a:solidFill>
            <a:srgbClr val="A6AAA9"/>
          </a:solidFill>
          <a:ln w="12700">
            <a:miter lim="400000"/>
          </a:ln>
          <a:extLst>
            <a:ext uri="{C572A759-6A51-4108-AA02-DFA0A04FC94B}">
              <ma14:wrappingTextBoxFlag xmlns:ma14="http://schemas.microsoft.com/office/mac/drawingml/2011/main" xmlns="" val="1"/>
            </a:ext>
          </a:extLst>
        </p:spPr>
        <p:txBody>
          <a:bodyPr lIns="0" tIns="0" rIns="0" bIns="0" anchor="ctr"/>
          <a:lstStyle/>
          <a:p>
            <a:pPr lvl="1" indent="0">
              <a:defRPr sz="1800"/>
            </a:pPr>
            <a:r>
              <a:rPr sz="2300">
                <a:solidFill>
                  <a:srgbClr val="FFFFFF"/>
                </a:solidFill>
                <a:latin typeface="Source Sans Pro"/>
                <a:ea typeface="Source Sans Pro"/>
                <a:cs typeface="Source Sans Pro"/>
                <a:sym typeface="Source Sans Pro"/>
              </a:rPr>
              <a:t>Useful Elements</a:t>
            </a:r>
          </a:p>
        </p:txBody>
      </p:sp>
      <p:sp>
        <p:nvSpPr>
          <p:cNvPr id="309" name="Shape 309"/>
          <p:cNvSpPr/>
          <p:nvPr/>
        </p:nvSpPr>
        <p:spPr>
          <a:xfrm>
            <a:off x="9307324" y="4962676"/>
            <a:ext cx="4394201" cy="387049"/>
          </a:xfrm>
          <a:prstGeom prst="roundRect">
            <a:avLst>
              <a:gd name="adj" fmla="val 16636"/>
            </a:avLst>
          </a:prstGeom>
          <a:solidFill>
            <a:srgbClr val="A6AAA9"/>
          </a:solidFill>
          <a:ln w="12700">
            <a:miter lim="400000"/>
          </a:ln>
          <a:extLst>
            <a:ext uri="{C572A759-6A51-4108-AA02-DFA0A04FC94B}">
              <ma14:wrappingTextBoxFlag xmlns:ma14="http://schemas.microsoft.com/office/mac/drawingml/2011/main" xmlns="" val="1"/>
            </a:ext>
          </a:extLst>
        </p:spPr>
        <p:txBody>
          <a:bodyPr lIns="0" tIns="0" rIns="0" bIns="0" anchor="ctr"/>
          <a:lstStyle/>
          <a:p>
            <a:pPr lvl="1" indent="0">
              <a:defRPr sz="1800"/>
            </a:pPr>
            <a:r>
              <a:rPr sz="2300">
                <a:solidFill>
                  <a:srgbClr val="FFFFFF"/>
                </a:solidFill>
                <a:latin typeface="Source Sans Pro"/>
                <a:ea typeface="Source Sans Pro"/>
                <a:cs typeface="Source Sans Pro"/>
                <a:sym typeface="Source Sans Pro"/>
              </a:rPr>
              <a:t>Logistics</a:t>
            </a:r>
          </a:p>
        </p:txBody>
      </p:sp>
      <p:sp>
        <p:nvSpPr>
          <p:cNvPr id="310" name="Shape 310"/>
          <p:cNvSpPr/>
          <p:nvPr/>
        </p:nvSpPr>
        <p:spPr>
          <a:xfrm>
            <a:off x="4791666" y="247047"/>
            <a:ext cx="8915401" cy="387049"/>
          </a:xfrm>
          <a:prstGeom prst="roundRect">
            <a:avLst>
              <a:gd name="adj" fmla="val 16636"/>
            </a:avLst>
          </a:prstGeom>
          <a:solidFill>
            <a:srgbClr val="A6AAA9"/>
          </a:solidFill>
          <a:ln w="12700">
            <a:miter lim="400000"/>
          </a:ln>
          <a:extLst>
            <a:ext uri="{C572A759-6A51-4108-AA02-DFA0A04FC94B}">
              <ma14:wrappingTextBoxFlag xmlns:ma14="http://schemas.microsoft.com/office/mac/drawingml/2011/main" xmlns="" val="1"/>
            </a:ext>
          </a:extLst>
        </p:spPr>
        <p:txBody>
          <a:bodyPr lIns="0" tIns="0" rIns="0" bIns="0" anchor="ctr"/>
          <a:lstStyle/>
          <a:p>
            <a:pPr lvl="1" indent="0">
              <a:defRPr sz="1800"/>
            </a:pPr>
            <a:r>
              <a:rPr sz="2300">
                <a:solidFill>
                  <a:srgbClr val="FFFFFF"/>
                </a:solidFill>
                <a:latin typeface="Source Sans Pro"/>
                <a:ea typeface="Source Sans Pro"/>
                <a:cs typeface="Source Sans Pro"/>
                <a:sym typeface="Source Sans Pro"/>
              </a:rPr>
              <a:t>Layout Suggestions</a:t>
            </a:r>
          </a:p>
        </p:txBody>
      </p:sp>
      <p:sp>
        <p:nvSpPr>
          <p:cNvPr id="311" name="Shape 311"/>
          <p:cNvSpPr/>
          <p:nvPr/>
        </p:nvSpPr>
        <p:spPr>
          <a:xfrm>
            <a:off x="305537" y="2276510"/>
            <a:ext cx="4301585" cy="6325792"/>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p>
            <a:pPr lvl="0" algn="l">
              <a:lnSpc>
                <a:spcPct val="90000"/>
              </a:lnSpc>
              <a:spcBef>
                <a:spcPts val="1000"/>
              </a:spcBef>
              <a:buClr>
                <a:srgbClr val="F39019"/>
              </a:buClr>
              <a:defRPr sz="1800"/>
            </a:pPr>
            <a:r>
              <a:rPr sz="1200">
                <a:latin typeface="Source Sans Pro Semibold"/>
                <a:ea typeface="Source Sans Pro Semibold"/>
                <a:cs typeface="Source Sans Pro Semibold"/>
                <a:sym typeface="Source Sans Pro Semibold"/>
              </a:rPr>
              <a:t>Thank you</a:t>
            </a:r>
            <a:r>
              <a:rPr sz="1200">
                <a:latin typeface="Source Sans Pro Light"/>
                <a:ea typeface="Source Sans Pro Light"/>
                <a:cs typeface="Source Sans Pro Light"/>
                <a:sym typeface="Source Sans Pro Light"/>
              </a:rPr>
              <a:t> for making a new cheatsheet for R! These cheatsheets have an important job: </a:t>
            </a:r>
          </a:p>
          <a:p>
            <a:pPr lvl="0">
              <a:lnSpc>
                <a:spcPct val="90000"/>
              </a:lnSpc>
              <a:buClr>
                <a:srgbClr val="F39019"/>
              </a:buClr>
              <a:defRPr sz="1800"/>
            </a:pPr>
            <a:r>
              <a:rPr sz="1200">
                <a:latin typeface="Source Sans Pro Semibold"/>
                <a:ea typeface="Source Sans Pro Semibold"/>
                <a:cs typeface="Source Sans Pro Semibold"/>
                <a:sym typeface="Source Sans Pro Semibold"/>
              </a:rPr>
              <a:t>Cheatsheets make it easy for R users </a:t>
            </a:r>
          </a:p>
          <a:p>
            <a:pPr lvl="0">
              <a:lnSpc>
                <a:spcPct val="90000"/>
              </a:lnSpc>
              <a:spcBef>
                <a:spcPts val="1000"/>
              </a:spcBef>
              <a:buClr>
                <a:srgbClr val="F39019"/>
              </a:buClr>
              <a:defRPr sz="1800"/>
            </a:pPr>
            <a:r>
              <a:rPr sz="1200">
                <a:latin typeface="Source Sans Pro Semibold"/>
                <a:ea typeface="Source Sans Pro Semibold"/>
                <a:cs typeface="Source Sans Pro Semibold"/>
                <a:sym typeface="Source Sans Pro Semibold"/>
              </a:rPr>
              <a:t>to look up useful information.</a:t>
            </a:r>
          </a:p>
          <a:p>
            <a:pPr lvl="0" algn="l">
              <a:lnSpc>
                <a:spcPct val="90000"/>
              </a:lnSpc>
              <a:spcBef>
                <a:spcPts val="300"/>
              </a:spcBef>
              <a:buClr>
                <a:srgbClr val="F39019"/>
              </a:buClr>
              <a:defRPr sz="1800"/>
            </a:pPr>
            <a:r>
              <a:rPr sz="1200">
                <a:latin typeface="Source Sans Pro Light"/>
                <a:ea typeface="Source Sans Pro Light"/>
                <a:cs typeface="Source Sans Pro Light"/>
                <a:sym typeface="Source Sans Pro Light"/>
              </a:rPr>
              <a:t>Remember that the best cheatsheets are </a:t>
            </a:r>
            <a:r>
              <a:rPr sz="1200">
                <a:latin typeface="Source Sans Pro Semibold"/>
                <a:ea typeface="Source Sans Pro Semibold"/>
                <a:cs typeface="Source Sans Pro Semibold"/>
                <a:sym typeface="Source Sans Pro Semibold"/>
              </a:rPr>
              <a:t>visual</a:t>
            </a:r>
            <a:r>
              <a:rPr sz="1200">
                <a:latin typeface="Source Sans Pro Light"/>
                <a:ea typeface="Source Sans Pro Light"/>
                <a:cs typeface="Source Sans Pro Light"/>
                <a:sym typeface="Source Sans Pro Light"/>
              </a:rPr>
              <a:t>—not written—documents. Whenever possible use visual elements to make it easier for readers to find the information they need.</a:t>
            </a:r>
          </a:p>
          <a:p>
            <a:pPr lvl="0" algn="l">
              <a:lnSpc>
                <a:spcPct val="90000"/>
              </a:lnSpc>
              <a:spcBef>
                <a:spcPts val="300"/>
              </a:spcBef>
              <a:buClr>
                <a:srgbClr val="F39019"/>
              </a:buClr>
              <a:defRPr sz="1800"/>
            </a:pPr>
            <a:endParaRPr sz="1200">
              <a:latin typeface="Source Sans Pro Light"/>
              <a:ea typeface="Source Sans Pro Light"/>
              <a:cs typeface="Source Sans Pro Light"/>
              <a:sym typeface="Source Sans Pro Light"/>
            </a:endParaRPr>
          </a:p>
          <a:p>
            <a:pPr marL="114300" lvl="0" indent="-114300" algn="l">
              <a:lnSpc>
                <a:spcPct val="90000"/>
              </a:lnSpc>
              <a:spcBef>
                <a:spcPts val="300"/>
              </a:spcBef>
              <a:buSzPct val="100000"/>
              <a:buAutoNum type="arabicPeriod"/>
              <a:defRPr sz="1800"/>
            </a:pPr>
            <a:r>
              <a:rPr sz="1200">
                <a:latin typeface="Source Sans Pro Light"/>
                <a:ea typeface="Source Sans Pro Light"/>
                <a:cs typeface="Source Sans Pro Light"/>
                <a:sym typeface="Source Sans Pro Light"/>
              </a:rPr>
              <a:t>Use a</a:t>
            </a:r>
            <a:r>
              <a:rPr sz="1200">
                <a:latin typeface="Source Sans Pro Semibold"/>
                <a:ea typeface="Source Sans Pro Semibold"/>
                <a:cs typeface="Source Sans Pro Semibold"/>
                <a:sym typeface="Source Sans Pro Semibold"/>
              </a:rPr>
              <a:t> layout</a:t>
            </a:r>
            <a:r>
              <a:rPr sz="1200">
                <a:latin typeface="Source Sans Pro Light"/>
                <a:ea typeface="Source Sans Pro Light"/>
                <a:cs typeface="Source Sans Pro Light"/>
                <a:sym typeface="Source Sans Pro Light"/>
              </a:rPr>
              <a:t> that flows and makes it easy to zero in on specific topics.</a:t>
            </a:r>
          </a:p>
          <a:p>
            <a:pPr lvl="0" algn="l">
              <a:lnSpc>
                <a:spcPct val="90000"/>
              </a:lnSpc>
              <a:spcBef>
                <a:spcPts val="300"/>
              </a:spcBef>
              <a:defRPr sz="1800"/>
            </a:pPr>
            <a:endParaRPr sz="1200">
              <a:latin typeface="Source Sans Pro Light"/>
              <a:ea typeface="Source Sans Pro Light"/>
              <a:cs typeface="Source Sans Pro Light"/>
              <a:sym typeface="Source Sans Pro Light"/>
            </a:endParaRPr>
          </a:p>
          <a:p>
            <a:pPr lvl="0" algn="l">
              <a:lnSpc>
                <a:spcPct val="90000"/>
              </a:lnSpc>
              <a:spcBef>
                <a:spcPts val="300"/>
              </a:spcBef>
              <a:defRPr sz="1800"/>
            </a:pPr>
            <a:endParaRPr sz="1200">
              <a:latin typeface="Source Sans Pro Light"/>
              <a:ea typeface="Source Sans Pro Light"/>
              <a:cs typeface="Source Sans Pro Light"/>
              <a:sym typeface="Source Sans Pro Light"/>
            </a:endParaRPr>
          </a:p>
          <a:p>
            <a:pPr marL="114300" lvl="0" indent="-114300" algn="l">
              <a:lnSpc>
                <a:spcPct val="90000"/>
              </a:lnSpc>
              <a:spcBef>
                <a:spcPts val="300"/>
              </a:spcBef>
              <a:buSzPct val="100000"/>
              <a:buAutoNum type="arabicPeriod" startAt="2"/>
              <a:defRPr sz="1800"/>
            </a:pPr>
            <a:endParaRPr sz="1200">
              <a:latin typeface="Source Sans Pro Light"/>
              <a:ea typeface="Source Sans Pro Light"/>
              <a:cs typeface="Source Sans Pro Light"/>
              <a:sym typeface="Source Sans Pro Light"/>
            </a:endParaRPr>
          </a:p>
          <a:p>
            <a:pPr marL="114300" lvl="0" indent="-114300" algn="l">
              <a:lnSpc>
                <a:spcPct val="90000"/>
              </a:lnSpc>
              <a:spcBef>
                <a:spcPts val="300"/>
              </a:spcBef>
              <a:buSzPct val="100000"/>
              <a:buAutoNum type="arabicPeriod" startAt="2"/>
              <a:defRPr sz="1800"/>
            </a:pPr>
            <a:endParaRPr sz="1200">
              <a:latin typeface="Source Sans Pro Light"/>
              <a:ea typeface="Source Sans Pro Light"/>
              <a:cs typeface="Source Sans Pro Light"/>
              <a:sym typeface="Source Sans Pro Light"/>
            </a:endParaRPr>
          </a:p>
          <a:p>
            <a:pPr lvl="0" algn="l">
              <a:lnSpc>
                <a:spcPct val="90000"/>
              </a:lnSpc>
              <a:spcBef>
                <a:spcPts val="300"/>
              </a:spcBef>
              <a:defRPr sz="1800"/>
            </a:pPr>
            <a:endParaRPr sz="1200">
              <a:latin typeface="Source Sans Pro Light"/>
              <a:ea typeface="Source Sans Pro Light"/>
              <a:cs typeface="Source Sans Pro Light"/>
              <a:sym typeface="Source Sans Pro Light"/>
            </a:endParaRPr>
          </a:p>
          <a:p>
            <a:pPr lvl="0" algn="l">
              <a:lnSpc>
                <a:spcPct val="90000"/>
              </a:lnSpc>
              <a:spcBef>
                <a:spcPts val="300"/>
              </a:spcBef>
              <a:defRPr sz="1800"/>
            </a:pPr>
            <a:endParaRPr sz="1200">
              <a:latin typeface="Source Sans Pro Light"/>
              <a:ea typeface="Source Sans Pro Light"/>
              <a:cs typeface="Source Sans Pro Light"/>
              <a:sym typeface="Source Sans Pro Light"/>
            </a:endParaRPr>
          </a:p>
          <a:p>
            <a:pPr marL="114300" lvl="0" indent="-114300" algn="l">
              <a:lnSpc>
                <a:spcPct val="90000"/>
              </a:lnSpc>
              <a:spcBef>
                <a:spcPts val="300"/>
              </a:spcBef>
              <a:buSzPct val="100000"/>
              <a:buAutoNum type="arabicPeriod" startAt="2"/>
              <a:defRPr sz="1800"/>
            </a:pPr>
            <a:r>
              <a:rPr sz="1200">
                <a:latin typeface="Source Sans Pro Light"/>
                <a:ea typeface="Source Sans Pro Light"/>
                <a:cs typeface="Source Sans Pro Light"/>
                <a:sym typeface="Source Sans Pro Light"/>
              </a:rPr>
              <a:t>Use </a:t>
            </a:r>
            <a:r>
              <a:rPr sz="1200">
                <a:latin typeface="Source Sans Pro Semibold"/>
                <a:ea typeface="Source Sans Pro Semibold"/>
                <a:cs typeface="Source Sans Pro Semibold"/>
                <a:sym typeface="Source Sans Pro Semibold"/>
              </a:rPr>
              <a:t>visualizations</a:t>
            </a:r>
            <a:r>
              <a:rPr sz="1200">
                <a:latin typeface="Source Sans Pro Light"/>
                <a:ea typeface="Source Sans Pro Light"/>
                <a:cs typeface="Source Sans Pro Light"/>
                <a:sym typeface="Source Sans Pro Light"/>
              </a:rPr>
              <a:t> to explain concepts quickly and concisely.</a:t>
            </a:r>
          </a:p>
          <a:p>
            <a:pPr lvl="0" algn="l">
              <a:lnSpc>
                <a:spcPct val="90000"/>
              </a:lnSpc>
              <a:spcBef>
                <a:spcPts val="300"/>
              </a:spcBef>
              <a:defRPr sz="1800"/>
            </a:pPr>
            <a:endParaRPr sz="1200">
              <a:latin typeface="Source Sans Pro Light"/>
              <a:ea typeface="Source Sans Pro Light"/>
              <a:cs typeface="Source Sans Pro Light"/>
              <a:sym typeface="Source Sans Pro Light"/>
            </a:endParaRPr>
          </a:p>
          <a:p>
            <a:pPr marL="114300" lvl="0" indent="-114300" algn="l">
              <a:lnSpc>
                <a:spcPct val="90000"/>
              </a:lnSpc>
              <a:spcBef>
                <a:spcPts val="300"/>
              </a:spcBef>
              <a:buSzPct val="100000"/>
              <a:buAutoNum type="arabicPeriod" startAt="3"/>
              <a:defRPr sz="1800"/>
            </a:pPr>
            <a:endParaRPr sz="1200">
              <a:latin typeface="Source Sans Pro Light"/>
              <a:ea typeface="Source Sans Pro Light"/>
              <a:cs typeface="Source Sans Pro Light"/>
              <a:sym typeface="Source Sans Pro Light"/>
            </a:endParaRPr>
          </a:p>
          <a:p>
            <a:pPr marL="114300" lvl="0" indent="-114300" algn="l">
              <a:lnSpc>
                <a:spcPct val="90000"/>
              </a:lnSpc>
              <a:spcBef>
                <a:spcPts val="300"/>
              </a:spcBef>
              <a:buSzPct val="100000"/>
              <a:buAutoNum type="arabicPeriod" startAt="3"/>
              <a:defRPr sz="1800"/>
            </a:pPr>
            <a:endParaRPr sz="1200">
              <a:latin typeface="Source Sans Pro Light"/>
              <a:ea typeface="Source Sans Pro Light"/>
              <a:cs typeface="Source Sans Pro Light"/>
              <a:sym typeface="Source Sans Pro Light"/>
            </a:endParaRPr>
          </a:p>
          <a:p>
            <a:pPr lvl="0" algn="l">
              <a:lnSpc>
                <a:spcPct val="90000"/>
              </a:lnSpc>
              <a:spcBef>
                <a:spcPts val="300"/>
              </a:spcBef>
              <a:defRPr sz="1800"/>
            </a:pPr>
            <a:endParaRPr sz="1200">
              <a:latin typeface="Source Sans Pro Light"/>
              <a:ea typeface="Source Sans Pro Light"/>
              <a:cs typeface="Source Sans Pro Light"/>
              <a:sym typeface="Source Sans Pro Light"/>
            </a:endParaRPr>
          </a:p>
          <a:p>
            <a:pPr marL="114300" lvl="0" indent="-114300" algn="l">
              <a:lnSpc>
                <a:spcPct val="90000"/>
              </a:lnSpc>
              <a:spcBef>
                <a:spcPts val="300"/>
              </a:spcBef>
              <a:buSzPct val="100000"/>
              <a:buAutoNum type="arabicPeriod" startAt="3"/>
              <a:defRPr sz="1800"/>
            </a:pPr>
            <a:r>
              <a:rPr sz="1200">
                <a:latin typeface="Source Sans Pro Light"/>
                <a:ea typeface="Source Sans Pro Light"/>
                <a:cs typeface="Source Sans Pro Light"/>
                <a:sym typeface="Source Sans Pro Light"/>
              </a:rPr>
              <a:t>Use visual elements to make the sheet </a:t>
            </a:r>
            <a:r>
              <a:rPr sz="1200">
                <a:latin typeface="Source Sans Pro Semibold"/>
                <a:ea typeface="Source Sans Pro Semibold"/>
                <a:cs typeface="Source Sans Pro Semibold"/>
                <a:sym typeface="Source Sans Pro Semibold"/>
              </a:rPr>
              <a:t>scannable</a:t>
            </a:r>
            <a:r>
              <a:rPr sz="1200">
                <a:latin typeface="Source Sans Pro Light"/>
                <a:ea typeface="Source Sans Pro Light"/>
                <a:cs typeface="Source Sans Pro Light"/>
                <a:sym typeface="Source Sans Pro Light"/>
              </a:rPr>
              <a:t>.</a:t>
            </a:r>
          </a:p>
          <a:p>
            <a:pPr lvl="0" algn="l">
              <a:lnSpc>
                <a:spcPct val="90000"/>
              </a:lnSpc>
              <a:spcBef>
                <a:spcPts val="300"/>
              </a:spcBef>
              <a:defRPr sz="1800"/>
            </a:pPr>
            <a:endParaRPr sz="1200">
              <a:latin typeface="Source Sans Pro Light"/>
              <a:ea typeface="Source Sans Pro Light"/>
              <a:cs typeface="Source Sans Pro Light"/>
              <a:sym typeface="Source Sans Pro Light"/>
            </a:endParaRPr>
          </a:p>
          <a:p>
            <a:pPr marL="114300" lvl="0" indent="-114300" algn="l">
              <a:lnSpc>
                <a:spcPct val="90000"/>
              </a:lnSpc>
              <a:spcBef>
                <a:spcPts val="300"/>
              </a:spcBef>
              <a:buSzPct val="100000"/>
              <a:buAutoNum type="arabicPeriod" startAt="4"/>
              <a:defRPr sz="1800"/>
            </a:pPr>
            <a:endParaRPr sz="1200">
              <a:latin typeface="Source Sans Pro Light"/>
              <a:ea typeface="Source Sans Pro Light"/>
              <a:cs typeface="Source Sans Pro Light"/>
              <a:sym typeface="Source Sans Pro Light"/>
            </a:endParaRPr>
          </a:p>
          <a:p>
            <a:pPr marL="114300" lvl="0" indent="-114300" algn="l">
              <a:lnSpc>
                <a:spcPct val="90000"/>
              </a:lnSpc>
              <a:spcBef>
                <a:spcPts val="300"/>
              </a:spcBef>
              <a:buSzPct val="100000"/>
              <a:buAutoNum type="arabicPeriod" startAt="4"/>
              <a:defRPr sz="1800"/>
            </a:pPr>
            <a:endParaRPr sz="1200">
              <a:latin typeface="Source Sans Pro Light"/>
              <a:ea typeface="Source Sans Pro Light"/>
              <a:cs typeface="Source Sans Pro Light"/>
              <a:sym typeface="Source Sans Pro Light"/>
            </a:endParaRPr>
          </a:p>
          <a:p>
            <a:pPr marL="114300" lvl="0" indent="-114300" algn="l">
              <a:lnSpc>
                <a:spcPct val="90000"/>
              </a:lnSpc>
              <a:spcBef>
                <a:spcPts val="300"/>
              </a:spcBef>
              <a:buSzPct val="100000"/>
              <a:buAutoNum type="arabicPeriod" startAt="4"/>
              <a:defRPr sz="1800"/>
            </a:pPr>
            <a:endParaRPr sz="1200">
              <a:latin typeface="Source Sans Pro Light"/>
              <a:ea typeface="Source Sans Pro Light"/>
              <a:cs typeface="Source Sans Pro Light"/>
              <a:sym typeface="Source Sans Pro Light"/>
            </a:endParaRPr>
          </a:p>
          <a:p>
            <a:pPr marL="114300" lvl="0" indent="-114300" algn="l">
              <a:lnSpc>
                <a:spcPct val="90000"/>
              </a:lnSpc>
              <a:spcBef>
                <a:spcPts val="300"/>
              </a:spcBef>
              <a:buSzPct val="100000"/>
              <a:buAutoNum type="arabicPeriod" startAt="4"/>
              <a:defRPr sz="1800"/>
            </a:pPr>
            <a:endParaRPr sz="1200">
              <a:latin typeface="Source Sans Pro Light"/>
              <a:ea typeface="Source Sans Pro Light"/>
              <a:cs typeface="Source Sans Pro Light"/>
              <a:sym typeface="Source Sans Pro Light"/>
            </a:endParaRPr>
          </a:p>
          <a:p>
            <a:pPr lvl="0" algn="l">
              <a:lnSpc>
                <a:spcPct val="90000"/>
              </a:lnSpc>
              <a:spcBef>
                <a:spcPts val="300"/>
              </a:spcBef>
              <a:defRPr sz="1800"/>
            </a:pPr>
            <a:endParaRPr sz="1200">
              <a:latin typeface="Source Sans Pro Light"/>
              <a:ea typeface="Source Sans Pro Light"/>
              <a:cs typeface="Source Sans Pro Light"/>
              <a:sym typeface="Source Sans Pro Light"/>
            </a:endParaRPr>
          </a:p>
          <a:p>
            <a:pPr marL="114300" lvl="0" indent="-114300" algn="l">
              <a:lnSpc>
                <a:spcPct val="90000"/>
              </a:lnSpc>
              <a:spcBef>
                <a:spcPts val="300"/>
              </a:spcBef>
              <a:buSzPct val="100000"/>
              <a:buAutoNum type="arabicPeriod" startAt="4"/>
              <a:defRPr sz="1800"/>
            </a:pPr>
            <a:r>
              <a:rPr sz="1200">
                <a:latin typeface="Source Sans Pro Light"/>
                <a:ea typeface="Source Sans Pro Light"/>
                <a:cs typeface="Source Sans Pro Light"/>
                <a:sym typeface="Source Sans Pro Light"/>
              </a:rPr>
              <a:t>Use visual </a:t>
            </a:r>
            <a:r>
              <a:rPr sz="1200">
                <a:latin typeface="Source Sans Pro Semibold"/>
                <a:ea typeface="Source Sans Pro Semibold"/>
                <a:cs typeface="Source Sans Pro Semibold"/>
                <a:sym typeface="Source Sans Pro Semibold"/>
              </a:rPr>
              <a:t>emphasis</a:t>
            </a:r>
            <a:r>
              <a:rPr sz="1200">
                <a:latin typeface="Source Sans Pro Light"/>
                <a:ea typeface="Source Sans Pro Light"/>
                <a:cs typeface="Source Sans Pro Light"/>
                <a:sym typeface="Source Sans Pro Light"/>
              </a:rPr>
              <a:t> (like color, size, and font weight) to make important information easy to find.</a:t>
            </a:r>
          </a:p>
        </p:txBody>
      </p:sp>
      <p:sp>
        <p:nvSpPr>
          <p:cNvPr id="312" name="Shape 312"/>
          <p:cNvSpPr/>
          <p:nvPr/>
        </p:nvSpPr>
        <p:spPr>
          <a:xfrm rot="5400000">
            <a:off x="2186931" y="5403305"/>
            <a:ext cx="566804" cy="1805035"/>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gradFill>
            <a:gsLst>
              <a:gs pos="10020">
                <a:srgbClr val="0365C0"/>
              </a:gs>
              <a:gs pos="54709">
                <a:srgbClr val="6C9DCB"/>
              </a:gs>
              <a:gs pos="100000">
                <a:srgbClr val="D6D6D6"/>
              </a:gs>
            </a:gsLst>
            <a:path>
              <a:fillToRect l="50000" t="22662" r="50000" b="77337"/>
            </a:path>
          </a:gradFill>
          <a:ln w="12700">
            <a:miter lim="400000"/>
          </a:ln>
        </p:spPr>
        <p:txBody>
          <a:bodyPr lIns="0" tIns="0" rIns="0" bIns="0" anchor="ctr"/>
          <a:lstStyle/>
          <a:p>
            <a:pPr lvl="0">
              <a:defRPr sz="2600">
                <a:solidFill>
                  <a:srgbClr val="FFFFFF"/>
                </a:solidFill>
              </a:defRPr>
            </a:pPr>
            <a:endParaRPr/>
          </a:p>
        </p:txBody>
      </p:sp>
      <p:graphicFrame>
        <p:nvGraphicFramePr>
          <p:cNvPr id="313" name="Table 313"/>
          <p:cNvGraphicFramePr/>
          <p:nvPr/>
        </p:nvGraphicFramePr>
        <p:xfrm>
          <a:off x="1302189" y="6020072"/>
          <a:ext cx="181337" cy="3251200"/>
        </p:xfrm>
        <a:graphic>
          <a:graphicData uri="http://schemas.openxmlformats.org/drawingml/2006/table">
            <a:tbl>
              <a:tblPr>
                <a:tableStyleId>{33BA23B1-9221-436E-865A-0063620EA4FD}</a:tableStyleId>
              </a:tblPr>
              <a:tblGrid>
                <a:gridCol w="181337">
                  <a:extLst>
                    <a:ext uri="{9D8B030D-6E8A-4147-A177-3AD203B41FA5}">
                      <a16:colId xmlns:a16="http://schemas.microsoft.com/office/drawing/2014/main" xmlns="" val="20000"/>
                    </a:ext>
                  </a:extLst>
                </a:gridCol>
              </a:tblGrid>
              <a:tr h="0">
                <a:tc>
                  <a:txBody>
                    <a:bodyPr/>
                    <a:lstStyle/>
                    <a:p>
                      <a:pPr lvl="0" defTabSz="914400">
                        <a:defRPr sz="3600">
                          <a:latin typeface="Helvetica"/>
                          <a:ea typeface="Helvetica"/>
                          <a:cs typeface="Helvetica"/>
                          <a:sym typeface="Helvetica"/>
                        </a:defRPr>
                      </a:pPr>
                      <a:endParaRP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xmlns="" val="10000"/>
                  </a:ext>
                </a:extLst>
              </a:tr>
              <a:tr h="0">
                <a:tc>
                  <a:txBody>
                    <a:bodyPr/>
                    <a:lstStyle/>
                    <a:p>
                      <a:pPr lvl="0" defTabSz="914400">
                        <a:defRPr sz="3600">
                          <a:latin typeface="Helvetica"/>
                          <a:ea typeface="Helvetica"/>
                          <a:cs typeface="Helvetica"/>
                          <a:sym typeface="Helvetica"/>
                        </a:defRPr>
                      </a:pPr>
                      <a:endParaRP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xmlns="" val="10001"/>
                  </a:ext>
                </a:extLst>
              </a:tr>
              <a:tr h="0">
                <a:tc>
                  <a:txBody>
                    <a:bodyPr/>
                    <a:lstStyle/>
                    <a:p>
                      <a:pPr lvl="0" defTabSz="914400">
                        <a:defRPr sz="3600">
                          <a:latin typeface="Helvetica"/>
                          <a:ea typeface="Helvetica"/>
                          <a:cs typeface="Helvetica"/>
                          <a:sym typeface="Helvetica"/>
                        </a:defRPr>
                      </a:pPr>
                      <a:endParaRP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xmlns="" val="10002"/>
                  </a:ext>
                </a:extLst>
              </a:tr>
              <a:tr h="0">
                <a:tc>
                  <a:txBody>
                    <a:bodyPr/>
                    <a:lstStyle/>
                    <a:p>
                      <a:pPr lvl="0" defTabSz="914400">
                        <a:defRPr sz="3600">
                          <a:latin typeface="Helvetica"/>
                          <a:ea typeface="Helvetica"/>
                          <a:cs typeface="Helvetica"/>
                          <a:sym typeface="Helvetica"/>
                        </a:defRPr>
                      </a:pPr>
                      <a:endParaRP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xmlns="" val="10003"/>
                  </a:ext>
                </a:extLst>
              </a:tr>
              <a:tr h="0">
                <a:tc>
                  <a:txBody>
                    <a:bodyPr/>
                    <a:lstStyle/>
                    <a:p>
                      <a:pPr lvl="0" defTabSz="914400">
                        <a:defRPr sz="3600">
                          <a:latin typeface="Helvetica"/>
                          <a:ea typeface="Helvetica"/>
                          <a:cs typeface="Helvetica"/>
                          <a:sym typeface="Helvetica"/>
                        </a:defRPr>
                      </a:pPr>
                      <a:endParaRP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xmlns="" val="10004"/>
                  </a:ext>
                </a:extLst>
              </a:tr>
            </a:tbl>
          </a:graphicData>
        </a:graphic>
      </p:graphicFrame>
      <p:graphicFrame>
        <p:nvGraphicFramePr>
          <p:cNvPr id="314" name="Table 314"/>
          <p:cNvGraphicFramePr/>
          <p:nvPr/>
        </p:nvGraphicFramePr>
        <p:xfrm>
          <a:off x="3465251" y="6248672"/>
          <a:ext cx="181337" cy="650240"/>
        </p:xfrm>
        <a:graphic>
          <a:graphicData uri="http://schemas.openxmlformats.org/drawingml/2006/table">
            <a:tbl>
              <a:tblPr>
                <a:tableStyleId>{33BA23B1-9221-436E-865A-0063620EA4FD}</a:tableStyleId>
              </a:tblPr>
              <a:tblGrid>
                <a:gridCol w="181337">
                  <a:extLst>
                    <a:ext uri="{9D8B030D-6E8A-4147-A177-3AD203B41FA5}">
                      <a16:colId xmlns:a16="http://schemas.microsoft.com/office/drawing/2014/main" xmlns="" val="20000"/>
                    </a:ext>
                  </a:extLst>
                </a:gridCol>
              </a:tblGrid>
              <a:tr h="0">
                <a:tc>
                  <a:txBody>
                    <a:bodyPr/>
                    <a:lstStyle/>
                    <a:p>
                      <a:pPr lvl="0" defTabSz="914400">
                        <a:defRPr sz="3600">
                          <a:latin typeface="Helvetica"/>
                          <a:ea typeface="Helvetica"/>
                          <a:cs typeface="Helvetica"/>
                          <a:sym typeface="Helvetica"/>
                        </a:defRPr>
                      </a:pPr>
                      <a:endParaRPr/>
                    </a:p>
                  </a:txBody>
                  <a:tcPr marL="50800" marR="50800" marT="50800" marB="50800" anchor="ctr" horzOverflow="overflow">
                    <a:lnL w="12700">
                      <a:miter lim="400000"/>
                    </a:lnL>
                    <a:lnR w="12700">
                      <a:miter lim="400000"/>
                    </a:lnR>
                    <a:lnT w="12700">
                      <a:miter lim="400000"/>
                    </a:lnT>
                    <a:lnB w="12700">
                      <a:miter lim="400000"/>
                    </a:lnB>
                    <a:solidFill>
                      <a:srgbClr val="78AAD6"/>
                    </a:solidFill>
                  </a:tcPr>
                </a:tc>
                <a:extLst>
                  <a:ext uri="{0D108BD9-81ED-4DB2-BD59-A6C34878D82A}">
                    <a16:rowId xmlns:a16="http://schemas.microsoft.com/office/drawing/2014/main" xmlns="" val="10000"/>
                  </a:ext>
                </a:extLst>
              </a:tr>
            </a:tbl>
          </a:graphicData>
        </a:graphic>
      </p:graphicFrame>
      <p:grpSp>
        <p:nvGrpSpPr>
          <p:cNvPr id="317" name="Group 317"/>
          <p:cNvGrpSpPr/>
          <p:nvPr/>
        </p:nvGrpSpPr>
        <p:grpSpPr>
          <a:xfrm>
            <a:off x="1606016" y="6027581"/>
            <a:ext cx="1759557" cy="513001"/>
            <a:chOff x="329227" y="32908"/>
            <a:chExt cx="1759555" cy="513000"/>
          </a:xfrm>
        </p:grpSpPr>
        <p:sp>
          <p:nvSpPr>
            <p:cNvPr id="315" name="Shape 315"/>
            <p:cNvSpPr/>
            <p:nvPr/>
          </p:nvSpPr>
          <p:spPr>
            <a:xfrm rot="5400000">
              <a:off x="1818624" y="166581"/>
              <a:ext cx="251183" cy="28913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rgbClr val="0365C0"/>
            </a:solidFill>
            <a:ln w="12700" cap="flat">
              <a:noFill/>
              <a:miter lim="400000"/>
            </a:ln>
            <a:effectLst/>
          </p:spPr>
          <p:txBody>
            <a:bodyPr wrap="square" lIns="0" tIns="0" rIns="0" bIns="0" numCol="1" anchor="ctr">
              <a:noAutofit/>
            </a:bodyPr>
            <a:lstStyle/>
            <a:p>
              <a:pPr lvl="0">
                <a:defRPr sz="2600">
                  <a:solidFill>
                    <a:srgbClr val="FFFFFF"/>
                  </a:solidFill>
                </a:defRPr>
              </a:pPr>
              <a:endParaRPr/>
            </a:p>
          </p:txBody>
        </p:sp>
        <p:sp>
          <p:nvSpPr>
            <p:cNvPr id="316" name="Shape 316"/>
            <p:cNvSpPr/>
            <p:nvPr/>
          </p:nvSpPr>
          <p:spPr>
            <a:xfrm>
              <a:off x="329227" y="32908"/>
              <a:ext cx="883004" cy="51300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4570" tIns="54570" rIns="54570" bIns="54570" numCol="1" anchor="ctr">
              <a:spAutoFit/>
            </a:bodyPr>
            <a:lstStyle/>
            <a:p>
              <a:pPr lvl="0">
                <a:lnSpc>
                  <a:spcPct val="60000"/>
                </a:lnSpc>
                <a:spcBef>
                  <a:spcPts val="300"/>
                </a:spcBef>
                <a:defRPr sz="1800"/>
              </a:pPr>
              <a:r>
                <a:rPr sz="1400">
                  <a:solidFill>
                    <a:srgbClr val="FFFFFF"/>
                  </a:solidFill>
                  <a:latin typeface="Source Sans Pro Semibold"/>
                  <a:ea typeface="Source Sans Pro Semibold"/>
                  <a:cs typeface="Source Sans Pro Semibold"/>
                  <a:sym typeface="Source Sans Pro Semibold"/>
                </a:rPr>
                <a:t>summary</a:t>
              </a:r>
            </a:p>
            <a:p>
              <a:pPr lvl="0">
                <a:lnSpc>
                  <a:spcPct val="60000"/>
                </a:lnSpc>
                <a:spcBef>
                  <a:spcPts val="300"/>
                </a:spcBef>
                <a:defRPr sz="1800"/>
              </a:pPr>
              <a:r>
                <a:rPr sz="1400">
                  <a:solidFill>
                    <a:srgbClr val="FFFFFF"/>
                  </a:solidFill>
                  <a:latin typeface="Source Sans Pro Semibold"/>
                  <a:ea typeface="Source Sans Pro Semibold"/>
                  <a:cs typeface="Source Sans Pro Semibold"/>
                  <a:sym typeface="Source Sans Pro Semibold"/>
                </a:rPr>
                <a:t>function</a:t>
              </a:r>
            </a:p>
          </p:txBody>
        </p:sp>
      </p:grpSp>
      <p:sp>
        <p:nvSpPr>
          <p:cNvPr id="318" name="Shape 318"/>
          <p:cNvSpPr/>
          <p:nvPr/>
        </p:nvSpPr>
        <p:spPr>
          <a:xfrm>
            <a:off x="1354021" y="8489661"/>
            <a:ext cx="2202787" cy="650107"/>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normAutofit/>
          </a:bodyPr>
          <a:lstStyle/>
          <a:p>
            <a:pPr lvl="0" algn="l">
              <a:lnSpc>
                <a:spcPct val="90000"/>
              </a:lnSpc>
              <a:spcBef>
                <a:spcPts val="300"/>
              </a:spcBef>
              <a:defRPr sz="1800"/>
            </a:pPr>
            <a:r>
              <a:rPr sz="1400">
                <a:solidFill>
                  <a:srgbClr val="F39019"/>
                </a:solidFill>
                <a:latin typeface="Source Sans Pro"/>
                <a:ea typeface="Source Sans Pro"/>
                <a:cs typeface="Source Sans Pro"/>
                <a:sym typeface="Source Sans Pro"/>
              </a:rPr>
              <a:t>dplyr::</a:t>
            </a:r>
            <a:r>
              <a:rPr sz="1400">
                <a:latin typeface="Source Sans Pro Semibold"/>
                <a:ea typeface="Source Sans Pro Semibold"/>
                <a:cs typeface="Source Sans Pro Semibold"/>
                <a:sym typeface="Source Sans Pro Semibold"/>
              </a:rPr>
              <a:t>bind_rows(y, z)</a:t>
            </a:r>
            <a:endParaRPr sz="1400">
              <a:latin typeface="Source Sans Pro"/>
              <a:ea typeface="Source Sans Pro"/>
              <a:cs typeface="Source Sans Pro"/>
              <a:sym typeface="Source Sans Pro"/>
            </a:endParaRPr>
          </a:p>
          <a:p>
            <a:pPr lvl="0" algn="l">
              <a:lnSpc>
                <a:spcPct val="90000"/>
              </a:lnSpc>
              <a:spcBef>
                <a:spcPts val="300"/>
              </a:spcBef>
              <a:defRPr sz="1800"/>
            </a:pPr>
            <a:r>
              <a:rPr sz="1400">
                <a:latin typeface="Source Sans Pro Light"/>
                <a:ea typeface="Source Sans Pro Light"/>
                <a:cs typeface="Source Sans Pro Light"/>
                <a:sym typeface="Source Sans Pro Light"/>
              </a:rPr>
              <a:t>Append z to y as new rows.</a:t>
            </a:r>
          </a:p>
        </p:txBody>
      </p:sp>
      <p:sp>
        <p:nvSpPr>
          <p:cNvPr id="319" name="Shape 319"/>
          <p:cNvSpPr/>
          <p:nvPr/>
        </p:nvSpPr>
        <p:spPr>
          <a:xfrm>
            <a:off x="1712645" y="7083478"/>
            <a:ext cx="2009809" cy="981707"/>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fontScale="92500"/>
          </a:bodyPr>
          <a:lstStyle/>
          <a:p>
            <a:pPr lvl="0" algn="l">
              <a:lnSpc>
                <a:spcPct val="80000"/>
              </a:lnSpc>
              <a:spcBef>
                <a:spcPts val="300"/>
              </a:spcBef>
              <a:defRPr sz="1800"/>
            </a:pPr>
            <a:r>
              <a:rPr sz="1200">
                <a:solidFill>
                  <a:srgbClr val="70BF41"/>
                </a:solidFill>
                <a:latin typeface="Source Sans Pro Semibold"/>
                <a:ea typeface="Source Sans Pro Semibold"/>
                <a:cs typeface="Source Sans Pro Semibold"/>
                <a:sym typeface="Source Sans Pro Semibold"/>
              </a:rPr>
              <a:t>j +</a:t>
            </a:r>
            <a:r>
              <a:rPr sz="1200">
                <a:solidFill>
                  <a:srgbClr val="F39019"/>
                </a:solidFill>
                <a:latin typeface="Source Sans Pro Semibold"/>
                <a:ea typeface="Source Sans Pro Semibold"/>
                <a:cs typeface="Source Sans Pro Semibold"/>
                <a:sym typeface="Source Sans Pro Semibold"/>
              </a:rPr>
              <a:t> </a:t>
            </a:r>
            <a:r>
              <a:rPr sz="1200">
                <a:latin typeface="Source Sans Pro Semibold"/>
                <a:ea typeface="Source Sans Pro Semibold"/>
                <a:cs typeface="Source Sans Pro Semibold"/>
                <a:sym typeface="Source Sans Pro Semibold"/>
              </a:rPr>
              <a:t>geom_area()</a:t>
            </a:r>
            <a:endParaRPr sz="1200">
              <a:latin typeface="Source Sans Pro"/>
              <a:ea typeface="Source Sans Pro"/>
              <a:cs typeface="Source Sans Pro"/>
              <a:sym typeface="Source Sans Pro"/>
            </a:endParaRPr>
          </a:p>
          <a:p>
            <a:pPr lvl="0" algn="l">
              <a:lnSpc>
                <a:spcPct val="80000"/>
              </a:lnSpc>
              <a:spcBef>
                <a:spcPts val="1300"/>
              </a:spcBef>
              <a:defRPr sz="1800"/>
            </a:pPr>
            <a:r>
              <a:rPr sz="1100">
                <a:latin typeface="Source Sans Pro Light"/>
                <a:ea typeface="Source Sans Pro Light"/>
                <a:cs typeface="Source Sans Pro Light"/>
                <a:sym typeface="Source Sans Pro Light"/>
              </a:rPr>
              <a:t>x, y, alpha, color, fill, linetype, size</a:t>
            </a:r>
          </a:p>
          <a:p>
            <a:pPr lvl="0" algn="l">
              <a:lnSpc>
                <a:spcPct val="80000"/>
              </a:lnSpc>
              <a:spcBef>
                <a:spcPts val="300"/>
              </a:spcBef>
              <a:defRPr sz="1800"/>
            </a:pPr>
            <a:r>
              <a:rPr sz="1200">
                <a:solidFill>
                  <a:srgbClr val="70BF41"/>
                </a:solidFill>
                <a:latin typeface="Source Sans Pro Semibold"/>
                <a:ea typeface="Source Sans Pro Semibold"/>
                <a:cs typeface="Source Sans Pro Semibold"/>
                <a:sym typeface="Source Sans Pro Semibold"/>
              </a:rPr>
              <a:t>j +</a:t>
            </a:r>
            <a:r>
              <a:rPr sz="1200">
                <a:solidFill>
                  <a:srgbClr val="F39019"/>
                </a:solidFill>
                <a:latin typeface="Source Sans Pro Semibold"/>
                <a:ea typeface="Source Sans Pro Semibold"/>
                <a:cs typeface="Source Sans Pro Semibold"/>
                <a:sym typeface="Source Sans Pro Semibold"/>
              </a:rPr>
              <a:t> </a:t>
            </a:r>
            <a:r>
              <a:rPr sz="1200">
                <a:latin typeface="Source Sans Pro Semibold"/>
                <a:ea typeface="Source Sans Pro Semibold"/>
                <a:cs typeface="Source Sans Pro Semibold"/>
                <a:sym typeface="Source Sans Pro Semibold"/>
              </a:rPr>
              <a:t>geom_line()</a:t>
            </a:r>
            <a:endParaRPr sz="1200">
              <a:latin typeface="Source Sans Pro"/>
              <a:ea typeface="Source Sans Pro"/>
              <a:cs typeface="Source Sans Pro"/>
              <a:sym typeface="Source Sans Pro"/>
            </a:endParaRPr>
          </a:p>
          <a:p>
            <a:pPr lvl="0" algn="l">
              <a:lnSpc>
                <a:spcPct val="80000"/>
              </a:lnSpc>
              <a:spcBef>
                <a:spcPts val="1400"/>
              </a:spcBef>
              <a:defRPr sz="1800"/>
            </a:pPr>
            <a:r>
              <a:rPr sz="1100">
                <a:latin typeface="Source Sans Pro Light"/>
                <a:ea typeface="Source Sans Pro Light"/>
                <a:cs typeface="Source Sans Pro Light"/>
                <a:sym typeface="Source Sans Pro Light"/>
              </a:rPr>
              <a:t>x, y, alpha, color, linetype, size</a:t>
            </a:r>
          </a:p>
        </p:txBody>
      </p:sp>
      <p:grpSp>
        <p:nvGrpSpPr>
          <p:cNvPr id="343" name="Group 343"/>
          <p:cNvGrpSpPr/>
          <p:nvPr/>
        </p:nvGrpSpPr>
        <p:grpSpPr>
          <a:xfrm>
            <a:off x="1188374" y="7079691"/>
            <a:ext cx="449505" cy="453669"/>
            <a:chOff x="0" y="0"/>
            <a:chExt cx="449503" cy="453667"/>
          </a:xfrm>
        </p:grpSpPr>
        <p:sp>
          <p:nvSpPr>
            <p:cNvPr id="320" name="Shape 320"/>
            <p:cNvSpPr/>
            <p:nvPr/>
          </p:nvSpPr>
          <p:spPr>
            <a:xfrm>
              <a:off x="1597" y="2185"/>
              <a:ext cx="444501" cy="444501"/>
            </a:xfrm>
            <a:prstGeom prst="rect">
              <a:avLst/>
            </a:prstGeom>
            <a:solidFill>
              <a:srgbClr val="FFFFFF"/>
            </a:solidFill>
            <a:ln w="12700" cap="flat">
              <a:noFill/>
              <a:miter lim="400000"/>
            </a:ln>
            <a:effectLst/>
          </p:spPr>
          <p:txBody>
            <a:bodyPr wrap="square" lIns="0" tIns="0" rIns="0" bIns="0" numCol="1" anchor="ctr">
              <a:noAutofit/>
            </a:bodyPr>
            <a:lstStyle/>
            <a:p>
              <a:pPr lvl="0">
                <a:defRPr sz="2600">
                  <a:solidFill>
                    <a:srgbClr val="FFFFFF"/>
                  </a:solidFill>
                </a:defRPr>
              </a:pPr>
              <a:endParaRPr/>
            </a:p>
          </p:txBody>
        </p:sp>
        <p:grpSp>
          <p:nvGrpSpPr>
            <p:cNvPr id="340" name="Group 340"/>
            <p:cNvGrpSpPr/>
            <p:nvPr/>
          </p:nvGrpSpPr>
          <p:grpSpPr>
            <a:xfrm>
              <a:off x="0" y="0"/>
              <a:ext cx="447695" cy="448872"/>
              <a:chOff x="0" y="0"/>
              <a:chExt cx="447694" cy="448871"/>
            </a:xfrm>
          </p:grpSpPr>
          <p:sp>
            <p:nvSpPr>
              <p:cNvPr id="321" name="Shape 321"/>
              <p:cNvSpPr/>
              <p:nvPr/>
            </p:nvSpPr>
            <p:spPr>
              <a:xfrm>
                <a:off x="0" y="220547"/>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322" name="Shape 322"/>
              <p:cNvSpPr/>
              <p:nvPr/>
            </p:nvSpPr>
            <p:spPr>
              <a:xfrm>
                <a:off x="0" y="0"/>
                <a:ext cx="447695" cy="0"/>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323" name="Shape 323"/>
              <p:cNvSpPr/>
              <p:nvPr/>
            </p:nvSpPr>
            <p:spPr>
              <a:xfrm>
                <a:off x="0" y="441095"/>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324" name="Shape 324"/>
              <p:cNvSpPr/>
              <p:nvPr/>
            </p:nvSpPr>
            <p:spPr>
              <a:xfrm>
                <a:off x="0" y="110273"/>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325" name="Shape 325"/>
              <p:cNvSpPr/>
              <p:nvPr/>
            </p:nvSpPr>
            <p:spPr>
              <a:xfrm>
                <a:off x="0" y="330821"/>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326" name="Shape 326"/>
              <p:cNvSpPr/>
              <p:nvPr/>
            </p:nvSpPr>
            <p:spPr>
              <a:xfrm>
                <a:off x="0" y="275684"/>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327" name="Shape 327"/>
              <p:cNvSpPr/>
              <p:nvPr/>
            </p:nvSpPr>
            <p:spPr>
              <a:xfrm>
                <a:off x="0" y="385958"/>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328" name="Shape 328"/>
              <p:cNvSpPr/>
              <p:nvPr/>
            </p:nvSpPr>
            <p:spPr>
              <a:xfrm>
                <a:off x="0" y="165410"/>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329" name="Shape 329"/>
              <p:cNvSpPr/>
              <p:nvPr/>
            </p:nvSpPr>
            <p:spPr>
              <a:xfrm>
                <a:off x="0" y="55136"/>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grpSp>
            <p:nvGrpSpPr>
              <p:cNvPr id="339" name="Group 339"/>
              <p:cNvGrpSpPr/>
              <p:nvPr/>
            </p:nvGrpSpPr>
            <p:grpSpPr>
              <a:xfrm rot="16200000">
                <a:off x="1256" y="4476"/>
                <a:ext cx="447696" cy="441096"/>
                <a:chOff x="0" y="0"/>
                <a:chExt cx="447694" cy="441095"/>
              </a:xfrm>
            </p:grpSpPr>
            <p:sp>
              <p:nvSpPr>
                <p:cNvPr id="330" name="Shape 330"/>
                <p:cNvSpPr/>
                <p:nvPr/>
              </p:nvSpPr>
              <p:spPr>
                <a:xfrm>
                  <a:off x="0" y="220547"/>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331" name="Shape 331"/>
                <p:cNvSpPr/>
                <p:nvPr/>
              </p:nvSpPr>
              <p:spPr>
                <a:xfrm>
                  <a:off x="0" y="0"/>
                  <a:ext cx="447695" cy="0"/>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332" name="Shape 332"/>
                <p:cNvSpPr/>
                <p:nvPr/>
              </p:nvSpPr>
              <p:spPr>
                <a:xfrm>
                  <a:off x="0" y="441095"/>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333" name="Shape 333"/>
                <p:cNvSpPr/>
                <p:nvPr/>
              </p:nvSpPr>
              <p:spPr>
                <a:xfrm>
                  <a:off x="0" y="110273"/>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334" name="Shape 334"/>
                <p:cNvSpPr/>
                <p:nvPr/>
              </p:nvSpPr>
              <p:spPr>
                <a:xfrm>
                  <a:off x="0" y="330821"/>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335" name="Shape 335"/>
                <p:cNvSpPr/>
                <p:nvPr/>
              </p:nvSpPr>
              <p:spPr>
                <a:xfrm>
                  <a:off x="0" y="275684"/>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336" name="Shape 336"/>
                <p:cNvSpPr/>
                <p:nvPr/>
              </p:nvSpPr>
              <p:spPr>
                <a:xfrm>
                  <a:off x="0" y="385958"/>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337" name="Shape 337"/>
                <p:cNvSpPr/>
                <p:nvPr/>
              </p:nvSpPr>
              <p:spPr>
                <a:xfrm>
                  <a:off x="0" y="165410"/>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338" name="Shape 338"/>
                <p:cNvSpPr/>
                <p:nvPr/>
              </p:nvSpPr>
              <p:spPr>
                <a:xfrm>
                  <a:off x="0" y="55136"/>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grpSp>
        </p:grpSp>
        <p:sp>
          <p:nvSpPr>
            <p:cNvPr id="341" name="Shape 341"/>
            <p:cNvSpPr/>
            <p:nvPr/>
          </p:nvSpPr>
          <p:spPr>
            <a:xfrm>
              <a:off x="315" y="92719"/>
              <a:ext cx="449189" cy="360949"/>
            </a:xfrm>
            <a:custGeom>
              <a:avLst/>
              <a:gdLst/>
              <a:ahLst/>
              <a:cxnLst>
                <a:cxn ang="0">
                  <a:pos x="wd2" y="hd2"/>
                </a:cxn>
                <a:cxn ang="5400000">
                  <a:pos x="wd2" y="hd2"/>
                </a:cxn>
                <a:cxn ang="10800000">
                  <a:pos x="wd2" y="hd2"/>
                </a:cxn>
                <a:cxn ang="16200000">
                  <a:pos x="wd2" y="hd2"/>
                </a:cxn>
              </a:cxnLst>
              <a:rect l="0" t="0" r="r" b="b"/>
              <a:pathLst>
                <a:path w="21600" h="21600" extrusionOk="0">
                  <a:moveTo>
                    <a:pt x="200" y="16494"/>
                  </a:moveTo>
                  <a:lnTo>
                    <a:pt x="2281" y="15338"/>
                  </a:lnTo>
                  <a:lnTo>
                    <a:pt x="3747" y="14133"/>
                  </a:lnTo>
                  <a:lnTo>
                    <a:pt x="4748" y="12375"/>
                  </a:lnTo>
                  <a:cubicBezTo>
                    <a:pt x="4884" y="12127"/>
                    <a:pt x="5019" y="11878"/>
                    <a:pt x="5155" y="11630"/>
                  </a:cubicBezTo>
                  <a:cubicBezTo>
                    <a:pt x="5291" y="11381"/>
                    <a:pt x="5427" y="11133"/>
                    <a:pt x="5563" y="10884"/>
                  </a:cubicBezTo>
                  <a:cubicBezTo>
                    <a:pt x="5730" y="11316"/>
                    <a:pt x="5898" y="11747"/>
                    <a:pt x="6066" y="12178"/>
                  </a:cubicBezTo>
                  <a:cubicBezTo>
                    <a:pt x="6234" y="12610"/>
                    <a:pt x="6402" y="13041"/>
                    <a:pt x="6570" y="13472"/>
                  </a:cubicBezTo>
                  <a:lnTo>
                    <a:pt x="8188" y="12224"/>
                  </a:lnTo>
                  <a:lnTo>
                    <a:pt x="9369" y="10392"/>
                  </a:lnTo>
                  <a:lnTo>
                    <a:pt x="10582" y="7160"/>
                  </a:lnTo>
                  <a:lnTo>
                    <a:pt x="12272" y="8959"/>
                  </a:lnTo>
                  <a:lnTo>
                    <a:pt x="13333" y="6557"/>
                  </a:lnTo>
                  <a:lnTo>
                    <a:pt x="14546" y="3207"/>
                  </a:lnTo>
                  <a:lnTo>
                    <a:pt x="15541" y="0"/>
                  </a:lnTo>
                  <a:lnTo>
                    <a:pt x="16860" y="3764"/>
                  </a:lnTo>
                  <a:lnTo>
                    <a:pt x="18332" y="3049"/>
                  </a:lnTo>
                  <a:lnTo>
                    <a:pt x="19763" y="6934"/>
                  </a:lnTo>
                  <a:lnTo>
                    <a:pt x="21600" y="10679"/>
                  </a:lnTo>
                  <a:lnTo>
                    <a:pt x="21459" y="21600"/>
                  </a:lnTo>
                  <a:lnTo>
                    <a:pt x="0" y="21508"/>
                  </a:lnTo>
                  <a:lnTo>
                    <a:pt x="200" y="16494"/>
                  </a:lnTo>
                  <a:close/>
                </a:path>
              </a:pathLst>
            </a:custGeom>
            <a:solidFill>
              <a:srgbClr val="53585F"/>
            </a:solidFill>
            <a:ln w="12700" cap="flat">
              <a:noFill/>
              <a:miter lim="400000"/>
            </a:ln>
            <a:effectLst/>
          </p:spPr>
          <p:txBody>
            <a:bodyPr wrap="square" lIns="0" tIns="0" rIns="0" bIns="0" numCol="1" anchor="ctr">
              <a:noAutofit/>
            </a:bodyPr>
            <a:lstStyle/>
            <a:p>
              <a:pPr lvl="0">
                <a:defRPr sz="2600"/>
              </a:pPr>
              <a:endParaRPr/>
            </a:p>
          </p:txBody>
        </p:sp>
        <p:sp>
          <p:nvSpPr>
            <p:cNvPr id="342" name="Shape 342"/>
            <p:cNvSpPr/>
            <p:nvPr/>
          </p:nvSpPr>
          <p:spPr>
            <a:xfrm>
              <a:off x="3175" y="4272"/>
              <a:ext cx="444500" cy="444501"/>
            </a:xfrm>
            <a:prstGeom prst="rect">
              <a:avLst/>
            </a:prstGeom>
            <a:noFill/>
            <a:ln w="6350" cap="flat">
              <a:solidFill>
                <a:srgbClr val="000000"/>
              </a:solidFill>
              <a:prstDash val="solid"/>
              <a:miter lim="400000"/>
            </a:ln>
            <a:effectLst/>
          </p:spPr>
          <p:txBody>
            <a:bodyPr wrap="square" lIns="0" tIns="0" rIns="0" bIns="0" numCol="1" anchor="ctr">
              <a:noAutofit/>
            </a:bodyPr>
            <a:lstStyle/>
            <a:p>
              <a:pPr lvl="0">
                <a:defRPr sz="2600">
                  <a:solidFill>
                    <a:srgbClr val="FFFFFF"/>
                  </a:solidFill>
                </a:defRPr>
              </a:pPr>
              <a:endParaRPr/>
            </a:p>
          </p:txBody>
        </p:sp>
      </p:grpSp>
      <p:grpSp>
        <p:nvGrpSpPr>
          <p:cNvPr id="367" name="Group 367"/>
          <p:cNvGrpSpPr/>
          <p:nvPr/>
        </p:nvGrpSpPr>
        <p:grpSpPr>
          <a:xfrm>
            <a:off x="1188374" y="7585674"/>
            <a:ext cx="447696" cy="448872"/>
            <a:chOff x="0" y="0"/>
            <a:chExt cx="447694" cy="448871"/>
          </a:xfrm>
        </p:grpSpPr>
        <p:sp>
          <p:nvSpPr>
            <p:cNvPr id="344" name="Shape 344"/>
            <p:cNvSpPr/>
            <p:nvPr/>
          </p:nvSpPr>
          <p:spPr>
            <a:xfrm>
              <a:off x="2501" y="2185"/>
              <a:ext cx="444501" cy="444501"/>
            </a:xfrm>
            <a:prstGeom prst="rect">
              <a:avLst/>
            </a:prstGeom>
            <a:solidFill>
              <a:srgbClr val="FFFFFF"/>
            </a:solidFill>
            <a:ln w="12700" cap="flat">
              <a:noFill/>
              <a:miter lim="400000"/>
            </a:ln>
            <a:effectLst/>
          </p:spPr>
          <p:txBody>
            <a:bodyPr wrap="square" lIns="0" tIns="0" rIns="0" bIns="0" numCol="1" anchor="ctr">
              <a:noAutofit/>
            </a:bodyPr>
            <a:lstStyle/>
            <a:p>
              <a:pPr lvl="0">
                <a:defRPr sz="2600">
                  <a:solidFill>
                    <a:srgbClr val="FFFFFF"/>
                  </a:solidFill>
                </a:defRPr>
              </a:pPr>
              <a:endParaRPr/>
            </a:p>
          </p:txBody>
        </p:sp>
        <p:grpSp>
          <p:nvGrpSpPr>
            <p:cNvPr id="364" name="Group 364"/>
            <p:cNvGrpSpPr/>
            <p:nvPr/>
          </p:nvGrpSpPr>
          <p:grpSpPr>
            <a:xfrm>
              <a:off x="0" y="0"/>
              <a:ext cx="447695" cy="448872"/>
              <a:chOff x="0" y="0"/>
              <a:chExt cx="447694" cy="448871"/>
            </a:xfrm>
          </p:grpSpPr>
          <p:sp>
            <p:nvSpPr>
              <p:cNvPr id="345" name="Shape 345"/>
              <p:cNvSpPr/>
              <p:nvPr/>
            </p:nvSpPr>
            <p:spPr>
              <a:xfrm>
                <a:off x="0" y="220547"/>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346" name="Shape 346"/>
              <p:cNvSpPr/>
              <p:nvPr/>
            </p:nvSpPr>
            <p:spPr>
              <a:xfrm>
                <a:off x="0" y="0"/>
                <a:ext cx="447695" cy="0"/>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347" name="Shape 347"/>
              <p:cNvSpPr/>
              <p:nvPr/>
            </p:nvSpPr>
            <p:spPr>
              <a:xfrm>
                <a:off x="0" y="441095"/>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348" name="Shape 348"/>
              <p:cNvSpPr/>
              <p:nvPr/>
            </p:nvSpPr>
            <p:spPr>
              <a:xfrm>
                <a:off x="0" y="110273"/>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349" name="Shape 349"/>
              <p:cNvSpPr/>
              <p:nvPr/>
            </p:nvSpPr>
            <p:spPr>
              <a:xfrm>
                <a:off x="0" y="330821"/>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350" name="Shape 350"/>
              <p:cNvSpPr/>
              <p:nvPr/>
            </p:nvSpPr>
            <p:spPr>
              <a:xfrm>
                <a:off x="0" y="275684"/>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351" name="Shape 351"/>
              <p:cNvSpPr/>
              <p:nvPr/>
            </p:nvSpPr>
            <p:spPr>
              <a:xfrm>
                <a:off x="0" y="385958"/>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352" name="Shape 352"/>
              <p:cNvSpPr/>
              <p:nvPr/>
            </p:nvSpPr>
            <p:spPr>
              <a:xfrm>
                <a:off x="0" y="165410"/>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353" name="Shape 353"/>
              <p:cNvSpPr/>
              <p:nvPr/>
            </p:nvSpPr>
            <p:spPr>
              <a:xfrm>
                <a:off x="0" y="55136"/>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grpSp>
            <p:nvGrpSpPr>
              <p:cNvPr id="363" name="Group 363"/>
              <p:cNvGrpSpPr/>
              <p:nvPr/>
            </p:nvGrpSpPr>
            <p:grpSpPr>
              <a:xfrm rot="16200000">
                <a:off x="1256" y="4476"/>
                <a:ext cx="447696" cy="441096"/>
                <a:chOff x="0" y="0"/>
                <a:chExt cx="447694" cy="441095"/>
              </a:xfrm>
            </p:grpSpPr>
            <p:sp>
              <p:nvSpPr>
                <p:cNvPr id="354" name="Shape 354"/>
                <p:cNvSpPr/>
                <p:nvPr/>
              </p:nvSpPr>
              <p:spPr>
                <a:xfrm>
                  <a:off x="0" y="220547"/>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355" name="Shape 355"/>
                <p:cNvSpPr/>
                <p:nvPr/>
              </p:nvSpPr>
              <p:spPr>
                <a:xfrm>
                  <a:off x="0" y="0"/>
                  <a:ext cx="447695" cy="0"/>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356" name="Shape 356"/>
                <p:cNvSpPr/>
                <p:nvPr/>
              </p:nvSpPr>
              <p:spPr>
                <a:xfrm>
                  <a:off x="0" y="441095"/>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357" name="Shape 357"/>
                <p:cNvSpPr/>
                <p:nvPr/>
              </p:nvSpPr>
              <p:spPr>
                <a:xfrm>
                  <a:off x="0" y="110273"/>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358" name="Shape 358"/>
                <p:cNvSpPr/>
                <p:nvPr/>
              </p:nvSpPr>
              <p:spPr>
                <a:xfrm>
                  <a:off x="0" y="330821"/>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359" name="Shape 359"/>
                <p:cNvSpPr/>
                <p:nvPr/>
              </p:nvSpPr>
              <p:spPr>
                <a:xfrm>
                  <a:off x="0" y="275684"/>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360" name="Shape 360"/>
                <p:cNvSpPr/>
                <p:nvPr/>
              </p:nvSpPr>
              <p:spPr>
                <a:xfrm>
                  <a:off x="0" y="385958"/>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361" name="Shape 361"/>
                <p:cNvSpPr/>
                <p:nvPr/>
              </p:nvSpPr>
              <p:spPr>
                <a:xfrm>
                  <a:off x="0" y="165410"/>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362" name="Shape 362"/>
                <p:cNvSpPr/>
                <p:nvPr/>
              </p:nvSpPr>
              <p:spPr>
                <a:xfrm>
                  <a:off x="0" y="55136"/>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grpSp>
        </p:grpSp>
        <p:sp>
          <p:nvSpPr>
            <p:cNvPr id="365" name="Shape 365"/>
            <p:cNvSpPr/>
            <p:nvPr/>
          </p:nvSpPr>
          <p:spPr>
            <a:xfrm>
              <a:off x="3175" y="3905"/>
              <a:ext cx="444500" cy="444501"/>
            </a:xfrm>
            <a:prstGeom prst="rect">
              <a:avLst/>
            </a:prstGeom>
            <a:noFill/>
            <a:ln w="6350" cap="flat">
              <a:solidFill>
                <a:srgbClr val="000000"/>
              </a:solidFill>
              <a:prstDash val="solid"/>
              <a:miter lim="400000"/>
            </a:ln>
            <a:effectLst/>
          </p:spPr>
          <p:txBody>
            <a:bodyPr wrap="square" lIns="0" tIns="0" rIns="0" bIns="0" numCol="1" anchor="ctr">
              <a:noAutofit/>
            </a:bodyPr>
            <a:lstStyle/>
            <a:p>
              <a:pPr lvl="0">
                <a:defRPr sz="2600">
                  <a:solidFill>
                    <a:srgbClr val="FFFFFF"/>
                  </a:solidFill>
                </a:defRPr>
              </a:pPr>
              <a:endParaRPr/>
            </a:p>
          </p:txBody>
        </p:sp>
        <p:sp>
          <p:nvSpPr>
            <p:cNvPr id="366" name="Shape 366"/>
            <p:cNvSpPr/>
            <p:nvPr/>
          </p:nvSpPr>
          <p:spPr>
            <a:xfrm>
              <a:off x="2667" y="87922"/>
              <a:ext cx="444185" cy="27562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04" y="20087"/>
                  </a:lnTo>
                  <a:lnTo>
                    <a:pt x="3587" y="18508"/>
                  </a:lnTo>
                  <a:lnTo>
                    <a:pt x="4599" y="16206"/>
                  </a:lnTo>
                  <a:cubicBezTo>
                    <a:pt x="4736" y="15881"/>
                    <a:pt x="4874" y="15555"/>
                    <a:pt x="5011" y="15230"/>
                  </a:cubicBezTo>
                  <a:cubicBezTo>
                    <a:pt x="5148" y="14905"/>
                    <a:pt x="5286" y="14579"/>
                    <a:pt x="5423" y="14254"/>
                  </a:cubicBezTo>
                  <a:cubicBezTo>
                    <a:pt x="5593" y="14819"/>
                    <a:pt x="5762" y="15384"/>
                    <a:pt x="5932" y="15948"/>
                  </a:cubicBezTo>
                  <a:cubicBezTo>
                    <a:pt x="6102" y="16513"/>
                    <a:pt x="6272" y="17078"/>
                    <a:pt x="6442" y="17643"/>
                  </a:cubicBezTo>
                  <a:lnTo>
                    <a:pt x="8078" y="16008"/>
                  </a:lnTo>
                  <a:lnTo>
                    <a:pt x="9272" y="13609"/>
                  </a:lnTo>
                  <a:lnTo>
                    <a:pt x="10499" y="9377"/>
                  </a:lnTo>
                  <a:lnTo>
                    <a:pt x="12208" y="11732"/>
                  </a:lnTo>
                  <a:lnTo>
                    <a:pt x="13281" y="8587"/>
                  </a:lnTo>
                  <a:lnTo>
                    <a:pt x="14507" y="4200"/>
                  </a:lnTo>
                  <a:lnTo>
                    <a:pt x="15513" y="0"/>
                  </a:lnTo>
                  <a:lnTo>
                    <a:pt x="16848" y="4930"/>
                  </a:lnTo>
                  <a:lnTo>
                    <a:pt x="18336" y="3993"/>
                  </a:lnTo>
                  <a:lnTo>
                    <a:pt x="19783" y="9080"/>
                  </a:lnTo>
                  <a:lnTo>
                    <a:pt x="21600" y="13583"/>
                  </a:lnTo>
                </a:path>
              </a:pathLst>
            </a:custGeom>
            <a:noFill/>
            <a:ln w="12700" cap="flat">
              <a:solidFill>
                <a:srgbClr val="000000"/>
              </a:solidFill>
              <a:prstDash val="solid"/>
              <a:miter lim="400000"/>
            </a:ln>
            <a:effectLst/>
          </p:spPr>
          <p:txBody>
            <a:bodyPr wrap="square" lIns="0" tIns="0" rIns="0" bIns="0" numCol="1" anchor="ctr">
              <a:noAutofit/>
            </a:bodyPr>
            <a:lstStyle/>
            <a:p>
              <a:pPr lvl="0">
                <a:defRPr sz="2600"/>
              </a:pPr>
              <a:endParaRPr/>
            </a:p>
          </p:txBody>
        </p:sp>
      </p:grpSp>
      <p:pic>
        <p:nvPicPr>
          <p:cNvPr id="368" name="ggplot2-cheatsheet.png"/>
          <p:cNvPicPr/>
          <p:nvPr/>
        </p:nvPicPr>
        <p:blipFill>
          <a:blip r:embed="rId4">
            <a:extLst/>
          </a:blip>
          <a:stretch>
            <a:fillRect/>
          </a:stretch>
        </p:blipFill>
        <p:spPr>
          <a:xfrm>
            <a:off x="1018528" y="4478065"/>
            <a:ext cx="1370976" cy="1059391"/>
          </a:xfrm>
          <a:prstGeom prst="rect">
            <a:avLst/>
          </a:prstGeom>
          <a:ln w="3175">
            <a:solidFill/>
            <a:miter lim="400000"/>
          </a:ln>
        </p:spPr>
      </p:pic>
      <p:grpSp>
        <p:nvGrpSpPr>
          <p:cNvPr id="371" name="Group 371"/>
          <p:cNvGrpSpPr/>
          <p:nvPr/>
        </p:nvGrpSpPr>
        <p:grpSpPr>
          <a:xfrm>
            <a:off x="1163037" y="4576636"/>
            <a:ext cx="1247567" cy="968018"/>
            <a:chOff x="0" y="0"/>
            <a:chExt cx="1247566" cy="968016"/>
          </a:xfrm>
        </p:grpSpPr>
        <p:sp>
          <p:nvSpPr>
            <p:cNvPr id="369" name="Shape 369"/>
            <p:cNvSpPr/>
            <p:nvPr/>
          </p:nvSpPr>
          <p:spPr>
            <a:xfrm>
              <a:off x="-1" y="0"/>
              <a:ext cx="1119317" cy="861395"/>
            </a:xfrm>
            <a:custGeom>
              <a:avLst/>
              <a:gdLst/>
              <a:ahLst/>
              <a:cxnLst>
                <a:cxn ang="0">
                  <a:pos x="wd2" y="hd2"/>
                </a:cxn>
                <a:cxn ang="5400000">
                  <a:pos x="wd2" y="hd2"/>
                </a:cxn>
                <a:cxn ang="10800000">
                  <a:pos x="wd2" y="hd2"/>
                </a:cxn>
                <a:cxn ang="16200000">
                  <a:pos x="wd2" y="hd2"/>
                </a:cxn>
              </a:cxnLst>
              <a:rect l="0" t="0" r="r" b="b"/>
              <a:pathLst>
                <a:path w="21589" h="21600" extrusionOk="0">
                  <a:moveTo>
                    <a:pt x="854" y="685"/>
                  </a:moveTo>
                  <a:cubicBezTo>
                    <a:pt x="275" y="4059"/>
                    <a:pt x="-11" y="7506"/>
                    <a:pt x="0" y="10963"/>
                  </a:cubicBezTo>
                  <a:cubicBezTo>
                    <a:pt x="12" y="14423"/>
                    <a:pt x="321" y="17871"/>
                    <a:pt x="923" y="21242"/>
                  </a:cubicBezTo>
                  <a:cubicBezTo>
                    <a:pt x="1303" y="17428"/>
                    <a:pt x="2054" y="13692"/>
                    <a:pt x="3156" y="10123"/>
                  </a:cubicBezTo>
                  <a:cubicBezTo>
                    <a:pt x="4268" y="6522"/>
                    <a:pt x="5730" y="3120"/>
                    <a:pt x="7506" y="0"/>
                  </a:cubicBezTo>
                  <a:cubicBezTo>
                    <a:pt x="7027" y="1691"/>
                    <a:pt x="6780" y="3479"/>
                    <a:pt x="6776" y="5281"/>
                  </a:cubicBezTo>
                  <a:cubicBezTo>
                    <a:pt x="6772" y="7081"/>
                    <a:pt x="7011" y="8869"/>
                    <a:pt x="7482" y="10562"/>
                  </a:cubicBezTo>
                  <a:cubicBezTo>
                    <a:pt x="6673" y="12123"/>
                    <a:pt x="6240" y="13961"/>
                    <a:pt x="6236" y="15843"/>
                  </a:cubicBezTo>
                  <a:cubicBezTo>
                    <a:pt x="6233" y="17722"/>
                    <a:pt x="6658" y="19560"/>
                    <a:pt x="7458" y="21124"/>
                  </a:cubicBezTo>
                  <a:cubicBezTo>
                    <a:pt x="7594" y="17646"/>
                    <a:pt x="8125" y="14214"/>
                    <a:pt x="9034" y="10938"/>
                  </a:cubicBezTo>
                  <a:cubicBezTo>
                    <a:pt x="10021" y="7383"/>
                    <a:pt x="11440" y="4056"/>
                    <a:pt x="13237" y="1085"/>
                  </a:cubicBezTo>
                  <a:cubicBezTo>
                    <a:pt x="12734" y="2559"/>
                    <a:pt x="12494" y="4162"/>
                    <a:pt x="12536" y="5774"/>
                  </a:cubicBezTo>
                  <a:cubicBezTo>
                    <a:pt x="12573" y="7165"/>
                    <a:pt x="12819" y="8533"/>
                    <a:pt x="13261" y="9800"/>
                  </a:cubicBezTo>
                  <a:cubicBezTo>
                    <a:pt x="12874" y="10854"/>
                    <a:pt x="12673" y="12007"/>
                    <a:pt x="12674" y="13174"/>
                  </a:cubicBezTo>
                  <a:cubicBezTo>
                    <a:pt x="12675" y="14342"/>
                    <a:pt x="12878" y="15495"/>
                    <a:pt x="13268" y="16547"/>
                  </a:cubicBezTo>
                  <a:cubicBezTo>
                    <a:pt x="12947" y="16864"/>
                    <a:pt x="12759" y="17358"/>
                    <a:pt x="12761" y="17881"/>
                  </a:cubicBezTo>
                  <a:cubicBezTo>
                    <a:pt x="12763" y="18409"/>
                    <a:pt x="12958" y="18904"/>
                    <a:pt x="13285" y="19215"/>
                  </a:cubicBezTo>
                  <a:cubicBezTo>
                    <a:pt x="13803" y="16210"/>
                    <a:pt x="14523" y="13270"/>
                    <a:pt x="15438" y="10430"/>
                  </a:cubicBezTo>
                  <a:cubicBezTo>
                    <a:pt x="16500" y="7130"/>
                    <a:pt x="17818" y="3981"/>
                    <a:pt x="19372" y="1029"/>
                  </a:cubicBezTo>
                  <a:cubicBezTo>
                    <a:pt x="19154" y="1685"/>
                    <a:pt x="19042" y="2392"/>
                    <a:pt x="19042" y="3107"/>
                  </a:cubicBezTo>
                  <a:cubicBezTo>
                    <a:pt x="19042" y="3821"/>
                    <a:pt x="19154" y="4528"/>
                    <a:pt x="19372" y="5184"/>
                  </a:cubicBezTo>
                  <a:cubicBezTo>
                    <a:pt x="18985" y="5878"/>
                    <a:pt x="18777" y="6713"/>
                    <a:pt x="18777" y="7570"/>
                  </a:cubicBezTo>
                  <a:cubicBezTo>
                    <a:pt x="18777" y="8427"/>
                    <a:pt x="18985" y="9263"/>
                    <a:pt x="19372" y="9957"/>
                  </a:cubicBezTo>
                  <a:cubicBezTo>
                    <a:pt x="18824" y="10876"/>
                    <a:pt x="18527" y="12005"/>
                    <a:pt x="18527" y="13168"/>
                  </a:cubicBezTo>
                  <a:cubicBezTo>
                    <a:pt x="18527" y="14331"/>
                    <a:pt x="18824" y="15461"/>
                    <a:pt x="19372" y="16380"/>
                  </a:cubicBezTo>
                  <a:cubicBezTo>
                    <a:pt x="19054" y="16693"/>
                    <a:pt x="18854" y="17169"/>
                    <a:pt x="18825" y="17687"/>
                  </a:cubicBezTo>
                  <a:cubicBezTo>
                    <a:pt x="18797" y="18162"/>
                    <a:pt x="18916" y="18632"/>
                    <a:pt x="19155" y="18994"/>
                  </a:cubicBezTo>
                  <a:cubicBezTo>
                    <a:pt x="18064" y="18928"/>
                    <a:pt x="16972" y="19093"/>
                    <a:pt x="15921" y="19481"/>
                  </a:cubicBezTo>
                  <a:cubicBezTo>
                    <a:pt x="14732" y="19920"/>
                    <a:pt x="13615" y="20638"/>
                    <a:pt x="12625" y="21600"/>
                  </a:cubicBezTo>
                  <a:cubicBezTo>
                    <a:pt x="14146" y="21108"/>
                    <a:pt x="15710" y="20869"/>
                    <a:pt x="17277" y="20888"/>
                  </a:cubicBezTo>
                  <a:cubicBezTo>
                    <a:pt x="18731" y="20905"/>
                    <a:pt x="20178" y="21144"/>
                    <a:pt x="21589" y="21600"/>
                  </a:cubicBezTo>
                </a:path>
              </a:pathLst>
            </a:custGeom>
            <a:noFill/>
            <a:ln w="25400" cap="flat">
              <a:solidFill>
                <a:srgbClr val="000000"/>
              </a:solidFill>
              <a:prstDash val="solid"/>
              <a:miter lim="400000"/>
            </a:ln>
            <a:effectLst/>
          </p:spPr>
          <p:txBody>
            <a:bodyPr wrap="square" lIns="54570" tIns="54570" rIns="54570" bIns="54570" numCol="1" anchor="ctr">
              <a:noAutofit/>
            </a:bodyPr>
            <a:lstStyle/>
            <a:p>
              <a:pPr lvl="0">
                <a:defRPr sz="2600"/>
              </a:pPr>
              <a:endParaRPr/>
            </a:p>
          </p:txBody>
        </p:sp>
        <p:sp>
          <p:nvSpPr>
            <p:cNvPr id="370" name="Shape 370"/>
            <p:cNvSpPr/>
            <p:nvPr/>
          </p:nvSpPr>
          <p:spPr>
            <a:xfrm rot="6477870">
              <a:off x="1104609" y="825059"/>
              <a:ext cx="126530" cy="12653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rgbClr val="000000"/>
            </a:solidFill>
            <a:ln w="12700" cap="flat">
              <a:noFill/>
              <a:miter lim="400000"/>
            </a:ln>
            <a:effectLst/>
          </p:spPr>
          <p:txBody>
            <a:bodyPr wrap="square" lIns="0" tIns="0" rIns="0" bIns="0" numCol="1" anchor="ctr">
              <a:noAutofit/>
            </a:bodyPr>
            <a:lstStyle/>
            <a:p>
              <a:pPr lvl="0">
                <a:defRPr sz="2600">
                  <a:solidFill>
                    <a:srgbClr val="FFFFFF"/>
                  </a:solidFill>
                </a:defRPr>
              </a:pPr>
              <a:endParaRPr/>
            </a:p>
          </p:txBody>
        </p:sp>
      </p:grpSp>
      <p:grpSp>
        <p:nvGrpSpPr>
          <p:cNvPr id="379" name="Group 379"/>
          <p:cNvGrpSpPr/>
          <p:nvPr/>
        </p:nvGrpSpPr>
        <p:grpSpPr>
          <a:xfrm>
            <a:off x="2519737" y="4478065"/>
            <a:ext cx="1375981" cy="1059391"/>
            <a:chOff x="0" y="0"/>
            <a:chExt cx="1375980" cy="1059390"/>
          </a:xfrm>
        </p:grpSpPr>
        <p:pic>
          <p:nvPicPr>
            <p:cNvPr id="372" name="ggplot2-cheatsheet.png"/>
            <p:cNvPicPr/>
            <p:nvPr/>
          </p:nvPicPr>
          <p:blipFill>
            <a:blip r:embed="rId4">
              <a:extLst/>
            </a:blip>
            <a:stretch>
              <a:fillRect/>
            </a:stretch>
          </p:blipFill>
          <p:spPr>
            <a:xfrm>
              <a:off x="4692" y="0"/>
              <a:ext cx="1370977" cy="1059391"/>
            </a:xfrm>
            <a:prstGeom prst="rect">
              <a:avLst/>
            </a:prstGeom>
            <a:ln w="3175" cap="flat">
              <a:solidFill>
                <a:srgbClr val="000000"/>
              </a:solidFill>
              <a:prstDash val="solid"/>
              <a:miter lim="400000"/>
            </a:ln>
            <a:effectLst/>
          </p:spPr>
        </p:pic>
        <p:sp>
          <p:nvSpPr>
            <p:cNvPr id="373" name="Shape 373"/>
            <p:cNvSpPr/>
            <p:nvPr/>
          </p:nvSpPr>
          <p:spPr>
            <a:xfrm>
              <a:off x="0" y="2645"/>
              <a:ext cx="1371600" cy="1054101"/>
            </a:xfrm>
            <a:prstGeom prst="rect">
              <a:avLst/>
            </a:prstGeom>
            <a:solidFill>
              <a:srgbClr val="000000">
                <a:alpha val="25000"/>
              </a:srgbClr>
            </a:solidFill>
            <a:ln w="12700" cap="flat">
              <a:noFill/>
              <a:miter lim="400000"/>
            </a:ln>
            <a:effectLst/>
          </p:spPr>
          <p:txBody>
            <a:bodyPr wrap="square" lIns="0" tIns="0" rIns="0" bIns="0" numCol="1" anchor="ctr">
              <a:noAutofit/>
            </a:bodyPr>
            <a:lstStyle/>
            <a:p>
              <a:pPr lvl="0">
                <a:defRPr sz="2600">
                  <a:solidFill>
                    <a:srgbClr val="FFFFFF"/>
                  </a:solidFill>
                </a:defRPr>
              </a:pPr>
              <a:endParaRPr/>
            </a:p>
          </p:txBody>
        </p:sp>
        <p:pic>
          <p:nvPicPr>
            <p:cNvPr id="374" name="ggplot2-cheatsheet.png"/>
            <p:cNvPicPr/>
            <p:nvPr/>
          </p:nvPicPr>
          <p:blipFill>
            <a:blip r:embed="rId4">
              <a:extLst/>
            </a:blip>
            <a:srcRect l="50670" t="5520" r="2092" b="17626"/>
            <a:stretch>
              <a:fillRect/>
            </a:stretch>
          </p:blipFill>
          <p:spPr>
            <a:xfrm>
              <a:off x="696342" y="59856"/>
              <a:ext cx="647606" cy="814172"/>
            </a:xfrm>
            <a:prstGeom prst="rect">
              <a:avLst/>
            </a:prstGeom>
            <a:ln w="12700" cap="flat">
              <a:noFill/>
              <a:miter lim="400000"/>
            </a:ln>
            <a:effectLst/>
          </p:spPr>
        </p:pic>
        <p:sp>
          <p:nvSpPr>
            <p:cNvPr id="375" name="Shape 375"/>
            <p:cNvSpPr/>
            <p:nvPr/>
          </p:nvSpPr>
          <p:spPr>
            <a:xfrm>
              <a:off x="4380" y="2645"/>
              <a:ext cx="1371601" cy="1054101"/>
            </a:xfrm>
            <a:prstGeom prst="rect">
              <a:avLst/>
            </a:prstGeom>
            <a:solidFill>
              <a:srgbClr val="000000">
                <a:alpha val="25000"/>
              </a:srgbClr>
            </a:solidFill>
            <a:ln w="12700" cap="flat">
              <a:noFill/>
              <a:miter lim="400000"/>
            </a:ln>
            <a:effectLst/>
          </p:spPr>
          <p:txBody>
            <a:bodyPr wrap="square" lIns="0" tIns="0" rIns="0" bIns="0" numCol="1" anchor="ctr">
              <a:noAutofit/>
            </a:bodyPr>
            <a:lstStyle/>
            <a:p>
              <a:pPr lvl="0">
                <a:defRPr sz="2600">
                  <a:solidFill>
                    <a:srgbClr val="FFFFFF"/>
                  </a:solidFill>
                </a:defRPr>
              </a:pPr>
              <a:endParaRPr/>
            </a:p>
          </p:txBody>
        </p:sp>
        <p:pic>
          <p:nvPicPr>
            <p:cNvPr id="376" name="ggplot2-cheatsheet.png"/>
            <p:cNvPicPr/>
            <p:nvPr/>
          </p:nvPicPr>
          <p:blipFill>
            <a:blip r:embed="rId4">
              <a:extLst/>
            </a:blip>
            <a:srcRect l="73554" t="25553" r="2092" b="55133"/>
            <a:stretch>
              <a:fillRect/>
            </a:stretch>
          </p:blipFill>
          <p:spPr>
            <a:xfrm>
              <a:off x="1007851" y="267807"/>
              <a:ext cx="333876" cy="204606"/>
            </a:xfrm>
            <a:prstGeom prst="rect">
              <a:avLst/>
            </a:prstGeom>
            <a:ln w="12700" cap="flat">
              <a:noFill/>
              <a:miter lim="400000"/>
            </a:ln>
            <a:effectLst/>
          </p:spPr>
        </p:pic>
        <p:sp>
          <p:nvSpPr>
            <p:cNvPr id="377" name="Shape 377"/>
            <p:cNvSpPr/>
            <p:nvPr/>
          </p:nvSpPr>
          <p:spPr>
            <a:xfrm>
              <a:off x="4380" y="2645"/>
              <a:ext cx="1371601" cy="1054101"/>
            </a:xfrm>
            <a:prstGeom prst="rect">
              <a:avLst/>
            </a:prstGeom>
            <a:solidFill>
              <a:srgbClr val="000000">
                <a:alpha val="25000"/>
              </a:srgbClr>
            </a:solidFill>
            <a:ln w="12700" cap="flat">
              <a:noFill/>
              <a:miter lim="400000"/>
            </a:ln>
            <a:effectLst/>
          </p:spPr>
          <p:txBody>
            <a:bodyPr wrap="square" lIns="0" tIns="0" rIns="0" bIns="0" numCol="1" anchor="ctr">
              <a:noAutofit/>
            </a:bodyPr>
            <a:lstStyle/>
            <a:p>
              <a:pPr lvl="0">
                <a:defRPr sz="2600">
                  <a:solidFill>
                    <a:srgbClr val="FFFFFF"/>
                  </a:solidFill>
                </a:defRPr>
              </a:pPr>
              <a:endParaRPr/>
            </a:p>
          </p:txBody>
        </p:sp>
        <p:pic>
          <p:nvPicPr>
            <p:cNvPr id="378" name="ggplot2-cheatsheet.png"/>
            <p:cNvPicPr/>
            <p:nvPr/>
          </p:nvPicPr>
          <p:blipFill>
            <a:blip r:embed="rId4">
              <a:extLst/>
            </a:blip>
            <a:srcRect l="73554" t="34350" r="2092" b="60546"/>
            <a:stretch>
              <a:fillRect/>
            </a:stretch>
          </p:blipFill>
          <p:spPr>
            <a:xfrm>
              <a:off x="1007851" y="355914"/>
              <a:ext cx="333876" cy="54057"/>
            </a:xfrm>
            <a:prstGeom prst="rect">
              <a:avLst/>
            </a:prstGeom>
            <a:ln w="12700" cap="flat">
              <a:noFill/>
              <a:miter lim="400000"/>
            </a:ln>
            <a:effectLst/>
          </p:spPr>
        </p:pic>
      </p:grpSp>
      <p:sp>
        <p:nvSpPr>
          <p:cNvPr id="380" name="Shape 380"/>
          <p:cNvSpPr/>
          <p:nvPr/>
        </p:nvSpPr>
        <p:spPr>
          <a:xfrm>
            <a:off x="9307324" y="5592427"/>
            <a:ext cx="4394201" cy="993566"/>
          </a:xfrm>
          <a:prstGeom prst="rect">
            <a:avLst/>
          </a:prstGeom>
          <a:ln w="12700">
            <a:miter lim="400000"/>
          </a:ln>
          <a:extLst>
            <a:ext uri="{C572A759-6A51-4108-AA02-DFA0A04FC94B}">
              <ma14:wrappingTextBoxFlag xmlns:ma14="http://schemas.microsoft.com/office/mac/drawingml/2011/main" xmlns="" val="1"/>
            </a:ext>
          </a:extLst>
        </p:spPr>
        <p:txBody>
          <a:bodyPr lIns="54570" tIns="54570" rIns="54570" bIns="54570" anchor="ctr">
            <a:spAutoFit/>
          </a:bodyPr>
          <a:lstStyle/>
          <a:p>
            <a:pPr lvl="0" algn="l">
              <a:lnSpc>
                <a:spcPct val="90000"/>
              </a:lnSpc>
              <a:spcBef>
                <a:spcPts val="300"/>
              </a:spcBef>
              <a:buClr>
                <a:srgbClr val="F39019"/>
              </a:buClr>
              <a:defRPr sz="1800"/>
            </a:pPr>
            <a:r>
              <a:rPr sz="1200">
                <a:latin typeface="Source Sans Pro Light"/>
                <a:ea typeface="Source Sans Pro Light"/>
                <a:cs typeface="Source Sans Pro Light"/>
                <a:sym typeface="Source Sans Pro Light"/>
              </a:rPr>
              <a:t>This template uses several fonts: </a:t>
            </a:r>
            <a:r>
              <a:rPr sz="1200" b="1">
                <a:latin typeface="Helvetica Neue"/>
                <a:ea typeface="Helvetica Neue"/>
                <a:cs typeface="Helvetica Neue"/>
                <a:sym typeface="Helvetica Neue"/>
              </a:rPr>
              <a:t>Helvetica Neue</a:t>
            </a:r>
            <a:r>
              <a:rPr sz="1200">
                <a:latin typeface="Source Sans Pro Semibold"/>
                <a:ea typeface="Source Sans Pro Semibold"/>
                <a:cs typeface="Source Sans Pro Semibold"/>
                <a:sym typeface="Source Sans Pro Semibold"/>
              </a:rPr>
              <a:t>, </a:t>
            </a:r>
            <a:r>
              <a:rPr sz="1200" b="1">
                <a:latin typeface="Menlo"/>
                <a:ea typeface="Menlo"/>
                <a:cs typeface="Menlo"/>
                <a:sym typeface="Menlo"/>
              </a:rPr>
              <a:t>Menlo</a:t>
            </a:r>
            <a:r>
              <a:rPr sz="1200">
                <a:latin typeface="Source Sans Pro Light"/>
                <a:ea typeface="Source Sans Pro Light"/>
                <a:cs typeface="Source Sans Pro Light"/>
                <a:sym typeface="Source Sans Pro Light"/>
              </a:rPr>
              <a:t>, </a:t>
            </a:r>
            <a:r>
              <a:rPr sz="1200">
                <a:latin typeface="Source Sans Pro Semibold"/>
                <a:ea typeface="Source Sans Pro Semibold"/>
                <a:cs typeface="Source Sans Pro Semibold"/>
                <a:sym typeface="Source Sans Pro Semibold"/>
              </a:rPr>
              <a:t>Source Sans pro</a:t>
            </a:r>
            <a:r>
              <a:rPr sz="1200">
                <a:latin typeface="Source Sans Pro Light"/>
                <a:ea typeface="Source Sans Pro Light"/>
                <a:cs typeface="Source Sans Pro Light"/>
                <a:sym typeface="Source Sans Pro Light"/>
              </a:rPr>
              <a:t>, which you can acquire for free here,  </a:t>
            </a:r>
            <a:r>
              <a:rPr sz="1200" u="sng">
                <a:latin typeface="Source Sans Pro Light"/>
                <a:ea typeface="Source Sans Pro Light"/>
                <a:cs typeface="Source Sans Pro Light"/>
                <a:sym typeface="Source Sans Pro Light"/>
                <a:hlinkClick r:id="rId5"/>
              </a:rPr>
              <a:t>http://www.fontsquirrel.com/fonts/source-sans-pro</a:t>
            </a:r>
            <a:r>
              <a:rPr sz="1200">
                <a:latin typeface="Source Sans Pro Light"/>
                <a:ea typeface="Source Sans Pro Light"/>
                <a:cs typeface="Source Sans Pro Light"/>
                <a:sym typeface="Source Sans Pro Light"/>
              </a:rPr>
              <a:t>, and </a:t>
            </a:r>
            <a:r>
              <a:rPr sz="1200">
                <a:latin typeface="Source Sans Pro Semibold"/>
                <a:ea typeface="Source Sans Pro Semibold"/>
                <a:cs typeface="Source Sans Pro Semibold"/>
                <a:sym typeface="Source Sans Pro Semibold"/>
              </a:rPr>
              <a:t>Font Awesome</a:t>
            </a:r>
            <a:r>
              <a:rPr sz="1200">
                <a:latin typeface="Source Sans Pro Light"/>
                <a:ea typeface="Source Sans Pro Light"/>
                <a:cs typeface="Source Sans Pro Light"/>
                <a:sym typeface="Source Sans Pro Light"/>
              </a:rPr>
              <a:t>, which you can acquire here, </a:t>
            </a:r>
            <a:r>
              <a:rPr sz="1200" u="sng">
                <a:latin typeface="Source Sans Pro Light"/>
                <a:ea typeface="Source Sans Pro Light"/>
                <a:cs typeface="Source Sans Pro Light"/>
                <a:sym typeface="Source Sans Pro Light"/>
                <a:hlinkClick r:id="rId6"/>
              </a:rPr>
              <a:t>http://fortawesome.github.io/Font-Awesome/get-started/</a:t>
            </a:r>
          </a:p>
        </p:txBody>
      </p:sp>
      <p:sp>
        <p:nvSpPr>
          <p:cNvPr id="381" name="Shape 381"/>
          <p:cNvSpPr/>
          <p:nvPr/>
        </p:nvSpPr>
        <p:spPr>
          <a:xfrm>
            <a:off x="9307324" y="6573689"/>
            <a:ext cx="4394201" cy="642542"/>
          </a:xfrm>
          <a:prstGeom prst="rect">
            <a:avLst/>
          </a:prstGeom>
          <a:ln w="12700">
            <a:miter lim="400000"/>
          </a:ln>
          <a:extLst>
            <a:ext uri="{C572A759-6A51-4108-AA02-DFA0A04FC94B}">
              <ma14:wrappingTextBoxFlag xmlns:ma14="http://schemas.microsoft.com/office/mac/drawingml/2011/main" xmlns="" val="1"/>
            </a:ext>
          </a:extLst>
        </p:spPr>
        <p:txBody>
          <a:bodyPr lIns="54570" tIns="54570" rIns="54570" bIns="54570" anchor="ctr">
            <a:spAutoFit/>
          </a:bodyPr>
          <a:lstStyle/>
          <a:p>
            <a:pPr lvl="0" algn="l">
              <a:lnSpc>
                <a:spcPct val="90000"/>
              </a:lnSpc>
              <a:spcBef>
                <a:spcPts val="300"/>
              </a:spcBef>
              <a:buClr>
                <a:srgbClr val="F39019"/>
              </a:buClr>
              <a:defRPr sz="1800"/>
            </a:pPr>
            <a:r>
              <a:rPr sz="1200">
                <a:latin typeface="Source Sans Pro Light"/>
                <a:ea typeface="Source Sans Pro Light"/>
                <a:cs typeface="Source Sans Pro Light"/>
                <a:sym typeface="Source Sans Pro Light"/>
              </a:rPr>
              <a:t>To use a </a:t>
            </a:r>
            <a:r>
              <a:rPr sz="1200">
                <a:latin typeface="Source Sans Pro Semibold"/>
                <a:ea typeface="Source Sans Pro Semibold"/>
                <a:cs typeface="Source Sans Pro Semibold"/>
                <a:sym typeface="Source Sans Pro Semibold"/>
              </a:rPr>
              <a:t>font awesome </a:t>
            </a:r>
            <a:r>
              <a:rPr sz="1200">
                <a:latin typeface="Source Sans Pro Light"/>
                <a:ea typeface="Source Sans Pro Light"/>
                <a:cs typeface="Source Sans Pro Light"/>
                <a:sym typeface="Source Sans Pro Light"/>
              </a:rPr>
              <a:t>icon, copy and paste one from here </a:t>
            </a:r>
            <a:r>
              <a:rPr sz="1200" u="sng">
                <a:latin typeface="Source Sans Pro Light"/>
                <a:ea typeface="Source Sans Pro Light"/>
                <a:cs typeface="Source Sans Pro Light"/>
                <a:sym typeface="Source Sans Pro Light"/>
                <a:hlinkClick r:id="rId7"/>
              </a:rPr>
              <a:t>http://fortawesome.github.io/Font-Awesome/cheatsheet/</a:t>
            </a:r>
            <a:r>
              <a:rPr sz="1200">
                <a:latin typeface="Source Sans Pro Light"/>
                <a:ea typeface="Source Sans Pro Light"/>
                <a:cs typeface="Source Sans Pro Light"/>
                <a:sym typeface="Source Sans Pro Light"/>
              </a:rPr>
              <a:t>. Then set the text font to font awesome.</a:t>
            </a:r>
          </a:p>
        </p:txBody>
      </p:sp>
      <p:sp>
        <p:nvSpPr>
          <p:cNvPr id="382" name="Shape 382"/>
          <p:cNvSpPr/>
          <p:nvPr/>
        </p:nvSpPr>
        <p:spPr>
          <a:xfrm>
            <a:off x="324783" y="9118200"/>
            <a:ext cx="4261263" cy="1168078"/>
          </a:xfrm>
          <a:prstGeom prst="roundRect">
            <a:avLst>
              <a:gd name="adj" fmla="val 6351"/>
            </a:avLst>
          </a:prstGeom>
          <a:solidFill>
            <a:srgbClr val="A6AAA9"/>
          </a:solidFill>
          <a:ln w="12700">
            <a:miter lim="400000"/>
          </a:ln>
          <a:extLst>
            <a:ext uri="{C572A759-6A51-4108-AA02-DFA0A04FC94B}">
              <ma14:wrappingTextBoxFlag xmlns:ma14="http://schemas.microsoft.com/office/mac/drawingml/2011/main" xmlns="" val="1"/>
            </a:ext>
          </a:extLst>
        </p:spPr>
        <p:txBody>
          <a:bodyPr lIns="0" tIns="0" rIns="0" bIns="0" anchor="ctr"/>
          <a:lstStyle/>
          <a:p>
            <a:pPr lvl="1" indent="0">
              <a:lnSpc>
                <a:spcPct val="80000"/>
              </a:lnSpc>
              <a:spcBef>
                <a:spcPts val="500"/>
              </a:spcBef>
              <a:defRPr sz="1800"/>
            </a:pPr>
            <a:r>
              <a:rPr sz="1400">
                <a:solidFill>
                  <a:srgbClr val="FFFFFF"/>
                </a:solidFill>
                <a:latin typeface="Source Sans Pro Semibold"/>
                <a:ea typeface="Source Sans Pro Semibold"/>
                <a:cs typeface="Source Sans Pro Semibold"/>
                <a:sym typeface="Source Sans Pro Semibold"/>
              </a:rPr>
              <a:t>Copyright</a:t>
            </a:r>
          </a:p>
          <a:p>
            <a:pPr lvl="1" indent="0" algn="l">
              <a:lnSpc>
                <a:spcPct val="80000"/>
              </a:lnSpc>
              <a:spcBef>
                <a:spcPts val="300"/>
              </a:spcBef>
              <a:defRPr sz="1800"/>
            </a:pPr>
            <a:r>
              <a:rPr sz="1200">
                <a:solidFill>
                  <a:srgbClr val="FFFFFF"/>
                </a:solidFill>
                <a:latin typeface="Source Sans Pro"/>
                <a:ea typeface="Source Sans Pro"/>
                <a:cs typeface="Source Sans Pro"/>
                <a:sym typeface="Source Sans Pro"/>
              </a:rPr>
              <a:t>Each cheatsheet should be licensed under the creative commons license.</a:t>
            </a:r>
          </a:p>
          <a:p>
            <a:pPr lvl="1" indent="0" algn="l">
              <a:lnSpc>
                <a:spcPct val="80000"/>
              </a:lnSpc>
              <a:defRPr sz="1800"/>
            </a:pPr>
            <a:r>
              <a:rPr sz="1200">
                <a:solidFill>
                  <a:srgbClr val="FFFFFF"/>
                </a:solidFill>
                <a:latin typeface="Source Sans Pro"/>
                <a:ea typeface="Source Sans Pro"/>
                <a:cs typeface="Source Sans Pro"/>
                <a:sym typeface="Source Sans Pro"/>
              </a:rPr>
              <a:t>To license the sheet as creative commons, put CC'd by &lt;your name&gt; in the small print at the bottom of each page and link it to </a:t>
            </a:r>
            <a:r>
              <a:rPr sz="1200">
                <a:solidFill>
                  <a:srgbClr val="FFFFFF"/>
                </a:solidFill>
                <a:latin typeface="Source Sans Pro Semibold"/>
                <a:ea typeface="Source Sans Pro Semibold"/>
                <a:cs typeface="Source Sans Pro Semibold"/>
                <a:sym typeface="Source Sans Pro Semibold"/>
                <a:hlinkClick r:id="rId8"/>
              </a:rPr>
              <a:t>http://creativecommons.org/licenses/by/4.0/</a:t>
            </a:r>
          </a:p>
        </p:txBody>
      </p:sp>
      <p:sp>
        <p:nvSpPr>
          <p:cNvPr id="383" name="Shape 383"/>
          <p:cNvSpPr/>
          <p:nvPr/>
        </p:nvSpPr>
        <p:spPr>
          <a:xfrm>
            <a:off x="4880566" y="596816"/>
            <a:ext cx="2774190" cy="471092"/>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p>
            <a:pPr lvl="0" algn="l">
              <a:lnSpc>
                <a:spcPct val="90000"/>
              </a:lnSpc>
              <a:spcBef>
                <a:spcPts val="300"/>
              </a:spcBef>
              <a:buClr>
                <a:srgbClr val="F39019"/>
              </a:buClr>
              <a:defRPr sz="1800"/>
            </a:pPr>
            <a:r>
              <a:rPr sz="1200">
                <a:latin typeface="Source Sans Pro Light"/>
                <a:ea typeface="Source Sans Pro Light"/>
                <a:cs typeface="Source Sans Pro Light"/>
                <a:sym typeface="Source Sans Pro Light"/>
              </a:rPr>
              <a:t>Use headers, outlines, and/or backgrounds to </a:t>
            </a:r>
            <a:r>
              <a:rPr sz="1200">
                <a:latin typeface="Source Sans Pro Semibold"/>
                <a:ea typeface="Source Sans Pro Semibold"/>
                <a:cs typeface="Source Sans Pro Semibold"/>
                <a:sym typeface="Source Sans Pro Semibold"/>
              </a:rPr>
              <a:t>separate or group together sections</a:t>
            </a:r>
            <a:r>
              <a:rPr sz="1200">
                <a:latin typeface="Source Sans Pro Light"/>
                <a:ea typeface="Source Sans Pro Light"/>
                <a:cs typeface="Source Sans Pro Light"/>
                <a:sym typeface="Source Sans Pro Light"/>
              </a:rPr>
              <a:t>.</a:t>
            </a:r>
          </a:p>
        </p:txBody>
      </p:sp>
      <p:sp>
        <p:nvSpPr>
          <p:cNvPr id="384" name="Shape 384"/>
          <p:cNvSpPr/>
          <p:nvPr/>
        </p:nvSpPr>
        <p:spPr>
          <a:xfrm>
            <a:off x="7892705" y="595887"/>
            <a:ext cx="3207385" cy="471092"/>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p>
            <a:pPr lvl="0" algn="l">
              <a:lnSpc>
                <a:spcPct val="90000"/>
              </a:lnSpc>
              <a:spcBef>
                <a:spcPts val="300"/>
              </a:spcBef>
              <a:buClr>
                <a:srgbClr val="F39019"/>
              </a:buClr>
              <a:defRPr sz="1800"/>
            </a:pPr>
            <a:r>
              <a:rPr sz="1200">
                <a:latin typeface="Source Sans Pro Semibold"/>
                <a:ea typeface="Source Sans Pro Semibold"/>
                <a:cs typeface="Source Sans Pro Semibold"/>
                <a:sym typeface="Source Sans Pro Semibold"/>
              </a:rPr>
              <a:t>Create a visual hierarchy</a:t>
            </a:r>
            <a:r>
              <a:rPr sz="1200">
                <a:latin typeface="Source Sans Pro Light"/>
                <a:ea typeface="Source Sans Pro Light"/>
                <a:cs typeface="Source Sans Pro Light"/>
                <a:sym typeface="Source Sans Pro Light"/>
              </a:rPr>
              <a:t>. Help users navigate the page with titles, subtitles, and subsubtitles</a:t>
            </a:r>
          </a:p>
        </p:txBody>
      </p:sp>
      <p:sp>
        <p:nvSpPr>
          <p:cNvPr id="385" name="Shape 385"/>
          <p:cNvSpPr/>
          <p:nvPr/>
        </p:nvSpPr>
        <p:spPr>
          <a:xfrm>
            <a:off x="11083583" y="596900"/>
            <a:ext cx="2537610" cy="1061641"/>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p>
            <a:pPr lvl="0" algn="l">
              <a:lnSpc>
                <a:spcPct val="90000"/>
              </a:lnSpc>
              <a:spcBef>
                <a:spcPts val="300"/>
              </a:spcBef>
              <a:buClr>
                <a:srgbClr val="F39019"/>
              </a:buClr>
              <a:defRPr sz="1800"/>
            </a:pPr>
            <a:r>
              <a:rPr sz="1200">
                <a:latin typeface="Source Sans Pro Semibold"/>
                <a:ea typeface="Source Sans Pro Semibold"/>
                <a:cs typeface="Source Sans Pro Semibold"/>
                <a:sym typeface="Source Sans Pro Semibold"/>
              </a:rPr>
              <a:t>Fit sections to content</a:t>
            </a:r>
            <a:r>
              <a:rPr sz="1200">
                <a:latin typeface="Source Sans Pro Light"/>
                <a:ea typeface="Source Sans Pro Light"/>
                <a:cs typeface="Source Sans Pro Light"/>
                <a:sym typeface="Source Sans Pro Light"/>
              </a:rPr>
              <a:t>. Try several different layouts. </a:t>
            </a:r>
          </a:p>
          <a:p>
            <a:pPr lvl="0" algn="l">
              <a:lnSpc>
                <a:spcPct val="90000"/>
              </a:lnSpc>
              <a:spcBef>
                <a:spcPts val="300"/>
              </a:spcBef>
              <a:buClr>
                <a:srgbClr val="F39019"/>
              </a:buClr>
              <a:defRPr sz="1800"/>
            </a:pPr>
            <a:endParaRPr sz="1200">
              <a:latin typeface="Source Sans Pro Light"/>
              <a:ea typeface="Source Sans Pro Light"/>
              <a:cs typeface="Source Sans Pro Light"/>
              <a:sym typeface="Source Sans Pro Light"/>
            </a:endParaRPr>
          </a:p>
          <a:p>
            <a:pPr lvl="0" algn="l">
              <a:lnSpc>
                <a:spcPct val="90000"/>
              </a:lnSpc>
              <a:spcBef>
                <a:spcPts val="300"/>
              </a:spcBef>
              <a:buClr>
                <a:srgbClr val="F39019"/>
              </a:buClr>
              <a:defRPr sz="1800"/>
            </a:pPr>
            <a:r>
              <a:rPr sz="1200">
                <a:latin typeface="Source Sans Pro Light"/>
                <a:ea typeface="Source Sans Pro Light"/>
                <a:cs typeface="Source Sans Pro Light"/>
                <a:sym typeface="Source Sans Pro Light"/>
              </a:rPr>
              <a:t>Use numbers or arrows to link sections if the order/</a:t>
            </a:r>
            <a:r>
              <a:rPr sz="1200">
                <a:latin typeface="Source Sans Pro Semibold"/>
                <a:ea typeface="Source Sans Pro Semibold"/>
                <a:cs typeface="Source Sans Pro Semibold"/>
                <a:sym typeface="Source Sans Pro Semibold"/>
              </a:rPr>
              <a:t>flow</a:t>
            </a:r>
            <a:r>
              <a:rPr sz="1200">
                <a:latin typeface="Source Sans Pro Light"/>
                <a:ea typeface="Source Sans Pro Light"/>
                <a:cs typeface="Source Sans Pro Light"/>
                <a:sym typeface="Source Sans Pro Light"/>
              </a:rPr>
              <a:t> is confusing.</a:t>
            </a:r>
          </a:p>
        </p:txBody>
      </p:sp>
      <p:sp>
        <p:nvSpPr>
          <p:cNvPr id="386" name="Shape 386"/>
          <p:cNvSpPr/>
          <p:nvPr/>
        </p:nvSpPr>
        <p:spPr>
          <a:xfrm>
            <a:off x="4956987" y="1108806"/>
            <a:ext cx="824668" cy="141924"/>
          </a:xfrm>
          <a:prstGeom prst="roundRect">
            <a:avLst>
              <a:gd name="adj" fmla="val 25876"/>
            </a:avLst>
          </a:prstGeom>
          <a:solidFill>
            <a:srgbClr val="A6AAA9"/>
          </a:solidFill>
          <a:ln w="12700">
            <a:miter lim="400000"/>
          </a:ln>
          <a:extLst>
            <a:ext uri="{C572A759-6A51-4108-AA02-DFA0A04FC94B}">
              <ma14:wrappingTextBoxFlag xmlns:ma14="http://schemas.microsoft.com/office/mac/drawingml/2011/main" xmlns="" val="1"/>
            </a:ext>
          </a:extLst>
        </p:spPr>
        <p:txBody>
          <a:bodyPr lIns="0" tIns="0" rIns="0" bIns="0"/>
          <a:lstStyle/>
          <a:p>
            <a:pPr lvl="1" indent="0">
              <a:defRPr sz="1800"/>
            </a:pPr>
            <a:r>
              <a:rPr sz="900">
                <a:solidFill>
                  <a:srgbClr val="FFFFFF"/>
                </a:solidFill>
                <a:latin typeface="Source Sans Pro"/>
                <a:ea typeface="Source Sans Pro"/>
                <a:cs typeface="Source Sans Pro"/>
                <a:sym typeface="Source Sans Pro"/>
              </a:rPr>
              <a:t>Section 1</a:t>
            </a:r>
          </a:p>
        </p:txBody>
      </p:sp>
      <p:sp>
        <p:nvSpPr>
          <p:cNvPr id="387" name="Shape 387"/>
          <p:cNvSpPr/>
          <p:nvPr/>
        </p:nvSpPr>
        <p:spPr>
          <a:xfrm>
            <a:off x="5849048" y="1134206"/>
            <a:ext cx="824668" cy="650107"/>
          </a:xfrm>
          <a:prstGeom prst="roundRect">
            <a:avLst>
              <a:gd name="adj" fmla="val 5649"/>
            </a:avLst>
          </a:prstGeom>
          <a:ln w="12700">
            <a:solidFill>
              <a:srgbClr val="A6AAA9"/>
            </a:solidFill>
            <a:miter lim="400000"/>
          </a:ln>
        </p:spPr>
        <p:txBody>
          <a:bodyPr lIns="0" tIns="0" rIns="0" bIns="0"/>
          <a:lstStyle/>
          <a:p>
            <a:pPr lvl="1" indent="0">
              <a:defRPr sz="900">
                <a:solidFill>
                  <a:srgbClr val="FFFFFF"/>
                </a:solidFill>
                <a:latin typeface="Source Sans Pro"/>
                <a:ea typeface="Source Sans Pro"/>
                <a:cs typeface="Source Sans Pro"/>
                <a:sym typeface="Source Sans Pro"/>
              </a:defRPr>
            </a:pPr>
            <a:endParaRPr/>
          </a:p>
        </p:txBody>
      </p:sp>
      <p:sp>
        <p:nvSpPr>
          <p:cNvPr id="388" name="Shape 388"/>
          <p:cNvSpPr/>
          <p:nvPr/>
        </p:nvSpPr>
        <p:spPr>
          <a:xfrm>
            <a:off x="5844131" y="1108806"/>
            <a:ext cx="824668" cy="141924"/>
          </a:xfrm>
          <a:prstGeom prst="roundRect">
            <a:avLst>
              <a:gd name="adj" fmla="val 25876"/>
            </a:avLst>
          </a:prstGeom>
          <a:solidFill>
            <a:srgbClr val="A6AAA9"/>
          </a:solidFill>
          <a:ln w="12700">
            <a:miter lim="400000"/>
          </a:ln>
          <a:extLst>
            <a:ext uri="{C572A759-6A51-4108-AA02-DFA0A04FC94B}">
              <ma14:wrappingTextBoxFlag xmlns:ma14="http://schemas.microsoft.com/office/mac/drawingml/2011/main" xmlns="" val="1"/>
            </a:ext>
          </a:extLst>
        </p:spPr>
        <p:txBody>
          <a:bodyPr lIns="0" tIns="0" rIns="0" bIns="0"/>
          <a:lstStyle/>
          <a:p>
            <a:pPr lvl="1" indent="0">
              <a:defRPr sz="1800"/>
            </a:pPr>
            <a:r>
              <a:rPr sz="900">
                <a:solidFill>
                  <a:srgbClr val="FFFFFF"/>
                </a:solidFill>
                <a:latin typeface="Source Sans Pro"/>
                <a:ea typeface="Source Sans Pro"/>
                <a:cs typeface="Source Sans Pro"/>
                <a:sym typeface="Source Sans Pro"/>
              </a:rPr>
              <a:t>Section 2</a:t>
            </a:r>
          </a:p>
        </p:txBody>
      </p:sp>
      <p:sp>
        <p:nvSpPr>
          <p:cNvPr id="389" name="Shape 389"/>
          <p:cNvSpPr/>
          <p:nvPr/>
        </p:nvSpPr>
        <p:spPr>
          <a:xfrm>
            <a:off x="6736191" y="1134206"/>
            <a:ext cx="824669" cy="650107"/>
          </a:xfrm>
          <a:prstGeom prst="roundRect">
            <a:avLst>
              <a:gd name="adj" fmla="val 5649"/>
            </a:avLst>
          </a:prstGeom>
          <a:solidFill>
            <a:srgbClr val="A6AAA9">
              <a:alpha val="20000"/>
            </a:srgbClr>
          </a:solidFill>
          <a:ln w="12700">
            <a:miter lim="400000"/>
          </a:ln>
        </p:spPr>
        <p:txBody>
          <a:bodyPr lIns="0" tIns="0" rIns="0" bIns="0"/>
          <a:lstStyle/>
          <a:p>
            <a:pPr lvl="1" indent="0">
              <a:defRPr sz="900">
                <a:solidFill>
                  <a:srgbClr val="FFFFFF"/>
                </a:solidFill>
                <a:latin typeface="Source Sans Pro"/>
                <a:ea typeface="Source Sans Pro"/>
                <a:cs typeface="Source Sans Pro"/>
                <a:sym typeface="Source Sans Pro"/>
              </a:defRPr>
            </a:pPr>
            <a:endParaRPr/>
          </a:p>
        </p:txBody>
      </p:sp>
      <p:sp>
        <p:nvSpPr>
          <p:cNvPr id="390" name="Shape 390"/>
          <p:cNvSpPr/>
          <p:nvPr/>
        </p:nvSpPr>
        <p:spPr>
          <a:xfrm>
            <a:off x="6731275" y="1108806"/>
            <a:ext cx="824668" cy="141924"/>
          </a:xfrm>
          <a:prstGeom prst="roundRect">
            <a:avLst>
              <a:gd name="adj" fmla="val 25876"/>
            </a:avLst>
          </a:prstGeom>
          <a:solidFill>
            <a:srgbClr val="A6AAA9"/>
          </a:solidFill>
          <a:ln w="12700">
            <a:miter lim="400000"/>
          </a:ln>
          <a:extLst>
            <a:ext uri="{C572A759-6A51-4108-AA02-DFA0A04FC94B}">
              <ma14:wrappingTextBoxFlag xmlns:ma14="http://schemas.microsoft.com/office/mac/drawingml/2011/main" xmlns="" val="1"/>
            </a:ext>
          </a:extLst>
        </p:spPr>
        <p:txBody>
          <a:bodyPr lIns="0" tIns="0" rIns="0" bIns="0"/>
          <a:lstStyle/>
          <a:p>
            <a:pPr lvl="1" indent="0">
              <a:defRPr sz="1800"/>
            </a:pPr>
            <a:r>
              <a:rPr sz="900">
                <a:solidFill>
                  <a:srgbClr val="FFFFFF"/>
                </a:solidFill>
                <a:latin typeface="Source Sans Pro"/>
                <a:ea typeface="Source Sans Pro"/>
                <a:cs typeface="Source Sans Pro"/>
                <a:sym typeface="Source Sans Pro"/>
              </a:rPr>
              <a:t>Section 3</a:t>
            </a:r>
          </a:p>
        </p:txBody>
      </p:sp>
      <p:sp>
        <p:nvSpPr>
          <p:cNvPr id="391" name="Shape 391"/>
          <p:cNvSpPr/>
          <p:nvPr/>
        </p:nvSpPr>
        <p:spPr>
          <a:xfrm>
            <a:off x="8022104" y="1042383"/>
            <a:ext cx="2746952" cy="320381"/>
          </a:xfrm>
          <a:prstGeom prst="roundRect">
            <a:avLst>
              <a:gd name="adj" fmla="val 20098"/>
            </a:avLst>
          </a:prstGeom>
          <a:solidFill>
            <a:srgbClr val="A6AAA9"/>
          </a:solidFill>
          <a:ln w="12700">
            <a:miter lim="400000"/>
          </a:ln>
          <a:extLst>
            <a:ext uri="{C572A759-6A51-4108-AA02-DFA0A04FC94B}">
              <ma14:wrappingTextBoxFlag xmlns:ma14="http://schemas.microsoft.com/office/mac/drawingml/2011/main" xmlns="" val="1"/>
            </a:ext>
          </a:extLst>
        </p:spPr>
        <p:txBody>
          <a:bodyPr lIns="0" tIns="0" rIns="0" bIns="0" anchor="ctr"/>
          <a:lstStyle/>
          <a:p>
            <a:pPr lvl="1" indent="0">
              <a:defRPr sz="1800"/>
            </a:pPr>
            <a:r>
              <a:rPr sz="2000">
                <a:solidFill>
                  <a:srgbClr val="FFFFFF"/>
                </a:solidFill>
                <a:latin typeface="Source Sans Pro"/>
                <a:ea typeface="Source Sans Pro"/>
                <a:cs typeface="Source Sans Pro"/>
                <a:sym typeface="Source Sans Pro"/>
              </a:rPr>
              <a:t>Title</a:t>
            </a:r>
          </a:p>
        </p:txBody>
      </p:sp>
      <p:sp>
        <p:nvSpPr>
          <p:cNvPr id="392" name="Shape 392"/>
          <p:cNvSpPr/>
          <p:nvPr/>
        </p:nvSpPr>
        <p:spPr>
          <a:xfrm>
            <a:off x="8294186" y="1416282"/>
            <a:ext cx="2202787" cy="248841"/>
          </a:xfrm>
          <a:prstGeom prst="roundRect">
            <a:avLst>
              <a:gd name="adj" fmla="val 25876"/>
            </a:avLst>
          </a:prstGeom>
          <a:solidFill>
            <a:srgbClr val="A6AAA9"/>
          </a:solidFill>
          <a:ln w="12700">
            <a:miter lim="400000"/>
          </a:ln>
          <a:extLst>
            <a:ext uri="{C572A759-6A51-4108-AA02-DFA0A04FC94B}">
              <ma14:wrappingTextBoxFlag xmlns:ma14="http://schemas.microsoft.com/office/mac/drawingml/2011/main" xmlns="" val="1"/>
            </a:ext>
          </a:extLst>
        </p:spPr>
        <p:txBody>
          <a:bodyPr lIns="0" tIns="0" rIns="0" bIns="0"/>
          <a:lstStyle/>
          <a:p>
            <a:pPr lvl="1" indent="0">
              <a:defRPr sz="1800"/>
            </a:pPr>
            <a:r>
              <a:rPr sz="1400">
                <a:solidFill>
                  <a:srgbClr val="FFFFFF"/>
                </a:solidFill>
                <a:latin typeface="Source Sans Pro"/>
                <a:ea typeface="Source Sans Pro"/>
                <a:cs typeface="Source Sans Pro"/>
                <a:sym typeface="Source Sans Pro"/>
              </a:rPr>
              <a:t>Subtitle</a:t>
            </a:r>
          </a:p>
        </p:txBody>
      </p:sp>
      <p:sp>
        <p:nvSpPr>
          <p:cNvPr id="393" name="Shape 393"/>
          <p:cNvSpPr/>
          <p:nvPr/>
        </p:nvSpPr>
        <p:spPr>
          <a:xfrm>
            <a:off x="7775548" y="1652694"/>
            <a:ext cx="3238501" cy="286941"/>
          </a:xfrm>
          <a:prstGeom prst="rect">
            <a:avLst/>
          </a:prstGeom>
          <a:ln w="12700">
            <a:miter lim="400000"/>
          </a:ln>
          <a:extLst>
            <a:ext uri="{C572A759-6A51-4108-AA02-DFA0A04FC94B}">
              <ma14:wrappingTextBoxFlag xmlns:ma14="http://schemas.microsoft.com/office/mac/drawingml/2011/main" xmlns="" val="1"/>
            </a:ext>
          </a:extLst>
        </p:spPr>
        <p:txBody>
          <a:bodyPr lIns="54570" tIns="54570" rIns="54570" bIns="54570" anchor="ctr">
            <a:spAutoFit/>
          </a:bodyPr>
          <a:lstStyle>
            <a:lvl1pPr>
              <a:defRPr sz="1200" b="1">
                <a:solidFill>
                  <a:srgbClr val="A6AAA9"/>
                </a:solidFill>
                <a:latin typeface="Helvetica"/>
                <a:ea typeface="Helvetica"/>
                <a:cs typeface="Helvetica"/>
                <a:sym typeface="Helvetica"/>
              </a:defRPr>
            </a:lvl1pPr>
          </a:lstStyle>
          <a:p>
            <a:pPr lvl="0">
              <a:defRPr sz="1800" b="0">
                <a:solidFill>
                  <a:srgbClr val="000000"/>
                </a:solidFill>
              </a:defRPr>
            </a:pPr>
            <a:r>
              <a:rPr sz="1200" b="1">
                <a:solidFill>
                  <a:srgbClr val="A6AAA9"/>
                </a:solidFill>
              </a:rPr>
              <a:t>Subsubtitle</a:t>
            </a:r>
          </a:p>
        </p:txBody>
      </p:sp>
      <p:sp>
        <p:nvSpPr>
          <p:cNvPr id="394" name="Shape 394"/>
          <p:cNvSpPr/>
          <p:nvPr/>
        </p:nvSpPr>
        <p:spPr>
          <a:xfrm>
            <a:off x="9884669" y="8294581"/>
            <a:ext cx="3239510" cy="286941"/>
          </a:xfrm>
          <a:prstGeom prst="rect">
            <a:avLst/>
          </a:prstGeom>
          <a:ln w="12700">
            <a:miter lim="400000"/>
          </a:ln>
          <a:extLst>
            <a:ext uri="{C572A759-6A51-4108-AA02-DFA0A04FC94B}">
              <ma14:wrappingTextBoxFlag xmlns:ma14="http://schemas.microsoft.com/office/mac/drawingml/2011/main" xmlns="" val="1"/>
            </a:ext>
          </a:extLst>
        </p:spPr>
        <p:txBody>
          <a:bodyPr lIns="54570" tIns="54570" rIns="54570" bIns="54570" anchor="ctr">
            <a:spAutoFit/>
          </a:bodyPr>
          <a:lstStyle>
            <a:lvl1pPr>
              <a:defRPr sz="1200" b="1">
                <a:solidFill>
                  <a:srgbClr val="A6AAA9"/>
                </a:solidFill>
                <a:latin typeface="Helvetica"/>
                <a:ea typeface="Helvetica"/>
                <a:cs typeface="Helvetica"/>
                <a:sym typeface="Helvetica"/>
              </a:defRPr>
            </a:lvl1pPr>
          </a:lstStyle>
          <a:p>
            <a:pPr lvl="0">
              <a:defRPr sz="1800" b="0">
                <a:solidFill>
                  <a:srgbClr val="000000"/>
                </a:solidFill>
              </a:defRPr>
            </a:pPr>
            <a:r>
              <a:rPr sz="1200" b="1">
                <a:solidFill>
                  <a:srgbClr val="A6AAA9"/>
                </a:solidFill>
              </a:rPr>
              <a:t>Keynote tips</a:t>
            </a:r>
          </a:p>
        </p:txBody>
      </p:sp>
      <p:sp>
        <p:nvSpPr>
          <p:cNvPr id="395" name="Shape 395"/>
          <p:cNvSpPr/>
          <p:nvPr/>
        </p:nvSpPr>
        <p:spPr>
          <a:xfrm>
            <a:off x="9359344" y="8507031"/>
            <a:ext cx="4301586" cy="1861741"/>
          </a:xfrm>
          <a:prstGeom prst="rect">
            <a:avLst/>
          </a:prstGeom>
          <a:ln w="12700">
            <a:miter lim="400000"/>
          </a:ln>
          <a:extLst>
            <a:ext uri="{C572A759-6A51-4108-AA02-DFA0A04FC94B}">
              <ma14:wrappingTextBoxFlag xmlns:ma14="http://schemas.microsoft.com/office/mac/drawingml/2011/main" xmlns="" val="1"/>
            </a:ext>
          </a:extLst>
        </p:spPr>
        <p:txBody>
          <a:bodyPr lIns="54570" tIns="54570" rIns="54570" bIns="54570" anchor="ctr">
            <a:spAutoFit/>
          </a:bodyPr>
          <a:lstStyle/>
          <a:p>
            <a:pPr marL="114300" lvl="0" indent="-114300" algn="l">
              <a:lnSpc>
                <a:spcPct val="90000"/>
              </a:lnSpc>
              <a:spcBef>
                <a:spcPts val="500"/>
              </a:spcBef>
              <a:buSzPct val="100000"/>
              <a:buChar char="•"/>
              <a:defRPr sz="1800"/>
            </a:pPr>
            <a:r>
              <a:rPr sz="1200">
                <a:latin typeface="Source Sans Pro Semibold"/>
                <a:ea typeface="Source Sans Pro Semibold"/>
                <a:cs typeface="Source Sans Pro Semibold"/>
                <a:sym typeface="Source Sans Pro Semibold"/>
              </a:rPr>
              <a:t>Select multiple elements</a:t>
            </a:r>
            <a:r>
              <a:rPr sz="1200">
                <a:latin typeface="Source Sans Pro Light"/>
                <a:ea typeface="Source Sans Pro Light"/>
                <a:cs typeface="Source Sans Pro Light"/>
                <a:sym typeface="Source Sans Pro Light"/>
              </a:rPr>
              <a:t> by holding down shift and then selecting each. Click on a selected element before letting go of shift to unselect it.</a:t>
            </a:r>
          </a:p>
          <a:p>
            <a:pPr marL="114300" lvl="0" indent="-114300" algn="l">
              <a:lnSpc>
                <a:spcPct val="90000"/>
              </a:lnSpc>
              <a:spcBef>
                <a:spcPts val="500"/>
              </a:spcBef>
              <a:buSzPct val="100000"/>
              <a:buChar char="•"/>
              <a:defRPr sz="1800"/>
            </a:pPr>
            <a:r>
              <a:rPr sz="1200">
                <a:latin typeface="Source Sans Pro Light"/>
                <a:ea typeface="Source Sans Pro Light"/>
                <a:cs typeface="Source Sans Pro Light"/>
                <a:sym typeface="Source Sans Pro Light"/>
              </a:rPr>
              <a:t>To </a:t>
            </a:r>
            <a:r>
              <a:rPr sz="1200">
                <a:latin typeface="Source Sans Pro Semibold"/>
                <a:ea typeface="Source Sans Pro Semibold"/>
                <a:cs typeface="Source Sans Pro Semibold"/>
                <a:sym typeface="Source Sans Pro Semibold"/>
              </a:rPr>
              <a:t>group elements together.</a:t>
            </a:r>
            <a:r>
              <a:rPr sz="1200">
                <a:latin typeface="Source Sans Pro Light"/>
                <a:ea typeface="Source Sans Pro Light"/>
                <a:cs typeface="Source Sans Pro Light"/>
                <a:sym typeface="Source Sans Pro Light"/>
              </a:rPr>
              <a:t> Select them all , then click Arrange &gt; Group</a:t>
            </a:r>
          </a:p>
          <a:p>
            <a:pPr marL="114300" lvl="0" indent="-114300" algn="l">
              <a:lnSpc>
                <a:spcPct val="90000"/>
              </a:lnSpc>
              <a:spcBef>
                <a:spcPts val="500"/>
              </a:spcBef>
              <a:buSzPct val="100000"/>
              <a:buChar char="•"/>
              <a:defRPr sz="1800"/>
            </a:pPr>
            <a:r>
              <a:rPr sz="1200">
                <a:latin typeface="Source Sans Pro Light"/>
                <a:ea typeface="Source Sans Pro Light"/>
                <a:cs typeface="Source Sans Pro Light"/>
                <a:sym typeface="Source Sans Pro Light"/>
              </a:rPr>
              <a:t>To </a:t>
            </a:r>
            <a:r>
              <a:rPr sz="1200">
                <a:latin typeface="Source Sans Pro Semibold"/>
                <a:ea typeface="Source Sans Pro Semibold"/>
                <a:cs typeface="Source Sans Pro Semibold"/>
                <a:sym typeface="Source Sans Pro Semibold"/>
              </a:rPr>
              <a:t>evenly space multiple objects</a:t>
            </a:r>
            <a:r>
              <a:rPr sz="1200">
                <a:latin typeface="Source Sans Pro Light"/>
                <a:ea typeface="Source Sans Pro Light"/>
                <a:cs typeface="Source Sans Pro Light"/>
                <a:sym typeface="Source Sans Pro Light"/>
              </a:rPr>
              <a:t>, select them all then Right Click &gt; Align objects or Right Click &gt; Distribute objects</a:t>
            </a:r>
          </a:p>
          <a:p>
            <a:pPr marL="114300" lvl="0" indent="-114300" algn="l">
              <a:lnSpc>
                <a:spcPct val="90000"/>
              </a:lnSpc>
              <a:spcBef>
                <a:spcPts val="300"/>
              </a:spcBef>
              <a:buSzPct val="100000"/>
              <a:buChar char="•"/>
              <a:defRPr sz="1800"/>
            </a:pPr>
            <a:r>
              <a:rPr sz="1200">
                <a:latin typeface="Source Sans Pro Light"/>
                <a:ea typeface="Source Sans Pro Light"/>
                <a:cs typeface="Source Sans Pro Light"/>
                <a:sym typeface="Source Sans Pro Light"/>
              </a:rPr>
              <a:t>Click on a table, then visit Format &gt;Table &gt; Row and Column Size to make </a:t>
            </a:r>
            <a:r>
              <a:rPr sz="1200">
                <a:latin typeface="Source Sans Pro Semibold"/>
                <a:ea typeface="Source Sans Pro Semibold"/>
                <a:cs typeface="Source Sans Pro Semibold"/>
                <a:sym typeface="Source Sans Pro Semibold"/>
              </a:rPr>
              <a:t>even width rows/columns</a:t>
            </a:r>
            <a:r>
              <a:rPr sz="1200">
                <a:latin typeface="Source Sans Pro Light"/>
                <a:ea typeface="Source Sans Pro Light"/>
                <a:cs typeface="Source Sans Pro Light"/>
                <a:sym typeface="Source Sans Pro Light"/>
              </a:rPr>
              <a:t>.</a:t>
            </a:r>
          </a:p>
        </p:txBody>
      </p:sp>
      <p:sp>
        <p:nvSpPr>
          <p:cNvPr id="396" name="Shape 396"/>
          <p:cNvSpPr/>
          <p:nvPr/>
        </p:nvSpPr>
        <p:spPr>
          <a:xfrm>
            <a:off x="9351116" y="7482289"/>
            <a:ext cx="4306616" cy="642541"/>
          </a:xfrm>
          <a:prstGeom prst="rect">
            <a:avLst/>
          </a:prstGeom>
          <a:ln w="12700">
            <a:miter lim="400000"/>
          </a:ln>
          <a:extLst>
            <a:ext uri="{C572A759-6A51-4108-AA02-DFA0A04FC94B}">
              <ma14:wrappingTextBoxFlag xmlns:ma14="http://schemas.microsoft.com/office/mac/drawingml/2011/main" xmlns="" val="1"/>
            </a:ext>
          </a:extLst>
        </p:spPr>
        <p:txBody>
          <a:bodyPr lIns="54570" tIns="54570" rIns="54570" bIns="54570" anchor="ctr">
            <a:spAutoFit/>
          </a:bodyPr>
          <a:lstStyle/>
          <a:p>
            <a:pPr lvl="0" algn="l">
              <a:lnSpc>
                <a:spcPct val="90000"/>
              </a:lnSpc>
              <a:spcBef>
                <a:spcPts val="300"/>
              </a:spcBef>
              <a:buClr>
                <a:srgbClr val="F39019"/>
              </a:buClr>
              <a:defRPr sz="1800"/>
            </a:pPr>
            <a:r>
              <a:rPr sz="1200">
                <a:latin typeface="Source Sans Pro Light"/>
                <a:ea typeface="Source Sans Pro Light"/>
                <a:cs typeface="Source Sans Pro Light"/>
                <a:sym typeface="Source Sans Pro Light"/>
              </a:rPr>
              <a:t>I make my cheatsheets in </a:t>
            </a:r>
            <a:r>
              <a:rPr sz="1200">
                <a:latin typeface="Source Sans Pro Semibold"/>
                <a:ea typeface="Source Sans Pro Semibold"/>
                <a:cs typeface="Source Sans Pro Semibold"/>
                <a:sym typeface="Source Sans Pro Semibold"/>
              </a:rPr>
              <a:t>Apple Keynote</a:t>
            </a:r>
            <a:r>
              <a:rPr sz="1200">
                <a:latin typeface="Source Sans Pro Light"/>
                <a:ea typeface="Source Sans Pro Light"/>
                <a:cs typeface="Source Sans Pro Light"/>
                <a:sym typeface="Source Sans Pro Light"/>
              </a:rPr>
              <a:t>, and not latex or R Markdown, because presentation software makes it much easier to tweak the visual appearance of a document</a:t>
            </a:r>
          </a:p>
        </p:txBody>
      </p:sp>
      <p:sp>
        <p:nvSpPr>
          <p:cNvPr id="397" name="Shape 397"/>
          <p:cNvSpPr/>
          <p:nvPr/>
        </p:nvSpPr>
        <p:spPr>
          <a:xfrm>
            <a:off x="9874009" y="7249456"/>
            <a:ext cx="3260830" cy="286942"/>
          </a:xfrm>
          <a:prstGeom prst="rect">
            <a:avLst/>
          </a:prstGeom>
          <a:ln w="12700">
            <a:miter lim="400000"/>
          </a:ln>
          <a:extLst>
            <a:ext uri="{C572A759-6A51-4108-AA02-DFA0A04FC94B}">
              <ma14:wrappingTextBoxFlag xmlns:ma14="http://schemas.microsoft.com/office/mac/drawingml/2011/main" xmlns="" val="1"/>
            </a:ext>
          </a:extLst>
        </p:spPr>
        <p:txBody>
          <a:bodyPr lIns="54570" tIns="54570" rIns="54570" bIns="54570" anchor="ctr">
            <a:spAutoFit/>
          </a:bodyPr>
          <a:lstStyle>
            <a:lvl1pPr>
              <a:defRPr sz="1200" b="1">
                <a:solidFill>
                  <a:srgbClr val="A6AAA9"/>
                </a:solidFill>
                <a:latin typeface="Helvetica"/>
                <a:ea typeface="Helvetica"/>
                <a:cs typeface="Helvetica"/>
                <a:sym typeface="Helvetica"/>
              </a:defRPr>
            </a:lvl1pPr>
          </a:lstStyle>
          <a:p>
            <a:pPr lvl="0">
              <a:defRPr sz="1800" b="0">
                <a:solidFill>
                  <a:srgbClr val="000000"/>
                </a:solidFill>
              </a:defRPr>
            </a:pPr>
            <a:r>
              <a:rPr sz="1200" b="1">
                <a:solidFill>
                  <a:srgbClr val="A6AAA9"/>
                </a:solidFill>
              </a:rPr>
              <a:t>Keynote</a:t>
            </a:r>
          </a:p>
        </p:txBody>
      </p:sp>
      <p:sp>
        <p:nvSpPr>
          <p:cNvPr id="398" name="Shape 398"/>
          <p:cNvSpPr/>
          <p:nvPr/>
        </p:nvSpPr>
        <p:spPr>
          <a:xfrm>
            <a:off x="9874009" y="5347796"/>
            <a:ext cx="3260830" cy="286942"/>
          </a:xfrm>
          <a:prstGeom prst="rect">
            <a:avLst/>
          </a:prstGeom>
          <a:ln w="12700">
            <a:miter lim="400000"/>
          </a:ln>
          <a:extLst>
            <a:ext uri="{C572A759-6A51-4108-AA02-DFA0A04FC94B}">
              <ma14:wrappingTextBoxFlag xmlns:ma14="http://schemas.microsoft.com/office/mac/drawingml/2011/main" xmlns="" val="1"/>
            </a:ext>
          </a:extLst>
        </p:spPr>
        <p:txBody>
          <a:bodyPr lIns="54570" tIns="54570" rIns="54570" bIns="54570" anchor="ctr">
            <a:spAutoFit/>
          </a:bodyPr>
          <a:lstStyle>
            <a:lvl1pPr>
              <a:defRPr sz="1200" b="1">
                <a:solidFill>
                  <a:srgbClr val="A6AAA9"/>
                </a:solidFill>
                <a:latin typeface="Helvetica"/>
                <a:ea typeface="Helvetica"/>
                <a:cs typeface="Helvetica"/>
                <a:sym typeface="Helvetica"/>
              </a:defRPr>
            </a:lvl1pPr>
          </a:lstStyle>
          <a:p>
            <a:pPr lvl="0">
              <a:defRPr sz="1800" b="0">
                <a:solidFill>
                  <a:srgbClr val="000000"/>
                </a:solidFill>
              </a:defRPr>
            </a:pPr>
            <a:r>
              <a:rPr sz="1200" b="1">
                <a:solidFill>
                  <a:srgbClr val="A6AAA9"/>
                </a:solidFill>
              </a:rPr>
              <a:t>Fonts</a:t>
            </a:r>
          </a:p>
        </p:txBody>
      </p:sp>
      <p:sp>
        <p:nvSpPr>
          <p:cNvPr id="399" name="Shape 399"/>
          <p:cNvSpPr/>
          <p:nvPr/>
        </p:nvSpPr>
        <p:spPr>
          <a:xfrm>
            <a:off x="5354559" y="8125617"/>
            <a:ext cx="3260830" cy="286942"/>
          </a:xfrm>
          <a:prstGeom prst="rect">
            <a:avLst/>
          </a:prstGeom>
          <a:ln w="12700">
            <a:miter lim="400000"/>
          </a:ln>
          <a:extLst>
            <a:ext uri="{C572A759-6A51-4108-AA02-DFA0A04FC94B}">
              <ma14:wrappingTextBoxFlag xmlns:ma14="http://schemas.microsoft.com/office/mac/drawingml/2011/main" xmlns="" val="1"/>
            </a:ext>
          </a:extLst>
        </p:spPr>
        <p:txBody>
          <a:bodyPr lIns="54570" tIns="54570" rIns="54570" bIns="54570" anchor="ctr">
            <a:spAutoFit/>
          </a:bodyPr>
          <a:lstStyle>
            <a:lvl1pPr>
              <a:defRPr sz="1200" b="1">
                <a:solidFill>
                  <a:srgbClr val="A6AAA9"/>
                </a:solidFill>
                <a:latin typeface="Helvetica"/>
                <a:ea typeface="Helvetica"/>
                <a:cs typeface="Helvetica"/>
                <a:sym typeface="Helvetica"/>
              </a:defRPr>
            </a:lvl1pPr>
          </a:lstStyle>
          <a:p>
            <a:pPr lvl="0">
              <a:defRPr sz="1800" b="0">
                <a:solidFill>
                  <a:srgbClr val="000000"/>
                </a:solidFill>
              </a:defRPr>
            </a:pPr>
            <a:r>
              <a:rPr sz="1200" b="1">
                <a:solidFill>
                  <a:srgbClr val="A6AAA9"/>
                </a:solidFill>
              </a:rPr>
              <a:t>Tables</a:t>
            </a:r>
          </a:p>
        </p:txBody>
      </p:sp>
      <p:sp>
        <p:nvSpPr>
          <p:cNvPr id="400" name="Shape 400"/>
          <p:cNvSpPr/>
          <p:nvPr/>
        </p:nvSpPr>
        <p:spPr>
          <a:xfrm>
            <a:off x="5346524" y="5467157"/>
            <a:ext cx="3260830" cy="286942"/>
          </a:xfrm>
          <a:prstGeom prst="rect">
            <a:avLst/>
          </a:prstGeom>
          <a:ln w="12700">
            <a:miter lim="400000"/>
          </a:ln>
          <a:extLst>
            <a:ext uri="{C572A759-6A51-4108-AA02-DFA0A04FC94B}">
              <ma14:wrappingTextBoxFlag xmlns:ma14="http://schemas.microsoft.com/office/mac/drawingml/2011/main" xmlns="" val="1"/>
            </a:ext>
          </a:extLst>
        </p:spPr>
        <p:txBody>
          <a:bodyPr lIns="54570" tIns="54570" rIns="54570" bIns="54570" anchor="ctr">
            <a:spAutoFit/>
          </a:bodyPr>
          <a:lstStyle>
            <a:lvl1pPr>
              <a:defRPr sz="1200" b="1">
                <a:solidFill>
                  <a:srgbClr val="A6AAA9"/>
                </a:solidFill>
                <a:latin typeface="Helvetica"/>
                <a:ea typeface="Helvetica"/>
                <a:cs typeface="Helvetica"/>
                <a:sym typeface="Helvetica"/>
              </a:defRPr>
            </a:lvl1pPr>
          </a:lstStyle>
          <a:p>
            <a:pPr lvl="0">
              <a:defRPr sz="1800" b="0">
                <a:solidFill>
                  <a:srgbClr val="000000"/>
                </a:solidFill>
              </a:defRPr>
            </a:pPr>
            <a:r>
              <a:rPr sz="1200" b="1">
                <a:solidFill>
                  <a:srgbClr val="A6AAA9"/>
                </a:solidFill>
              </a:rPr>
              <a:t>icons</a:t>
            </a:r>
          </a:p>
        </p:txBody>
      </p:sp>
      <p:sp>
        <p:nvSpPr>
          <p:cNvPr id="401" name="Shape 401"/>
          <p:cNvSpPr/>
          <p:nvPr/>
        </p:nvSpPr>
        <p:spPr>
          <a:xfrm>
            <a:off x="5371840" y="6241250"/>
            <a:ext cx="3260830" cy="286941"/>
          </a:xfrm>
          <a:prstGeom prst="rect">
            <a:avLst/>
          </a:prstGeom>
          <a:ln w="12700">
            <a:miter lim="400000"/>
          </a:ln>
          <a:extLst>
            <a:ext uri="{C572A759-6A51-4108-AA02-DFA0A04FC94B}">
              <ma14:wrappingTextBoxFlag xmlns:ma14="http://schemas.microsoft.com/office/mac/drawingml/2011/main" xmlns="" val="1"/>
            </a:ext>
          </a:extLst>
        </p:spPr>
        <p:txBody>
          <a:bodyPr lIns="54570" tIns="54570" rIns="54570" bIns="54570" anchor="ctr">
            <a:spAutoFit/>
          </a:bodyPr>
          <a:lstStyle>
            <a:lvl1pPr>
              <a:defRPr sz="1200" b="1">
                <a:solidFill>
                  <a:srgbClr val="A6AAA9"/>
                </a:solidFill>
                <a:latin typeface="Helvetica"/>
                <a:ea typeface="Helvetica"/>
                <a:cs typeface="Helvetica"/>
                <a:sym typeface="Helvetica"/>
              </a:defRPr>
            </a:lvl1pPr>
          </a:lstStyle>
          <a:p>
            <a:pPr lvl="0">
              <a:defRPr sz="1800" b="0">
                <a:solidFill>
                  <a:srgbClr val="000000"/>
                </a:solidFill>
              </a:defRPr>
            </a:pPr>
            <a:r>
              <a:rPr sz="1200" b="1">
                <a:solidFill>
                  <a:srgbClr val="A6AAA9"/>
                </a:solidFill>
              </a:rPr>
              <a:t>Mock tables</a:t>
            </a:r>
          </a:p>
        </p:txBody>
      </p:sp>
      <p:sp>
        <p:nvSpPr>
          <p:cNvPr id="402" name="Shape 402"/>
          <p:cNvSpPr/>
          <p:nvPr/>
        </p:nvSpPr>
        <p:spPr>
          <a:xfrm>
            <a:off x="5382098" y="5655634"/>
            <a:ext cx="2015956" cy="490142"/>
          </a:xfrm>
          <a:prstGeom prst="rect">
            <a:avLst/>
          </a:prstGeom>
          <a:ln w="12700">
            <a:miter lim="400000"/>
          </a:ln>
          <a:extLst>
            <a:ext uri="{C572A759-6A51-4108-AA02-DFA0A04FC94B}">
              <ma14:wrappingTextBoxFlag xmlns:ma14="http://schemas.microsoft.com/office/mac/drawingml/2011/main" xmlns="" val="1"/>
            </a:ext>
          </a:extLst>
        </p:spPr>
        <p:txBody>
          <a:bodyPr wrap="none" lIns="54570" tIns="54570" rIns="54570" bIns="54570" anchor="ctr">
            <a:spAutoFit/>
          </a:bodyPr>
          <a:lstStyle>
            <a:lvl1pPr>
              <a:defRPr sz="2900">
                <a:solidFill>
                  <a:srgbClr val="A6AAA9"/>
                </a:solidFill>
                <a:latin typeface="FontAwesome"/>
                <a:ea typeface="FontAwesome"/>
                <a:cs typeface="FontAwesome"/>
                <a:sym typeface="FontAwesome"/>
              </a:defRPr>
            </a:lvl1pPr>
          </a:lstStyle>
          <a:p>
            <a:pPr lvl="0">
              <a:defRPr sz="1800">
                <a:solidFill>
                  <a:srgbClr val="000000"/>
                </a:solidFill>
              </a:defRPr>
            </a:pPr>
            <a:r>
              <a:rPr sz="2900">
                <a:solidFill>
                  <a:srgbClr val="A6AAA9"/>
                </a:solidFill>
              </a:rPr>
              <a:t>    </a:t>
            </a:r>
          </a:p>
        </p:txBody>
      </p:sp>
      <p:sp>
        <p:nvSpPr>
          <p:cNvPr id="403" name="Shape 403"/>
          <p:cNvSpPr/>
          <p:nvPr/>
        </p:nvSpPr>
        <p:spPr>
          <a:xfrm>
            <a:off x="5351342" y="7256297"/>
            <a:ext cx="3260830" cy="286942"/>
          </a:xfrm>
          <a:prstGeom prst="rect">
            <a:avLst/>
          </a:prstGeom>
          <a:ln w="12700">
            <a:miter lim="400000"/>
          </a:ln>
          <a:extLst>
            <a:ext uri="{C572A759-6A51-4108-AA02-DFA0A04FC94B}">
              <ma14:wrappingTextBoxFlag xmlns:ma14="http://schemas.microsoft.com/office/mac/drawingml/2011/main" xmlns="" val="1"/>
            </a:ext>
          </a:extLst>
        </p:spPr>
        <p:txBody>
          <a:bodyPr lIns="54570" tIns="54570" rIns="54570" bIns="54570" anchor="ctr">
            <a:spAutoFit/>
          </a:bodyPr>
          <a:lstStyle>
            <a:lvl1pPr>
              <a:defRPr sz="1200" b="1">
                <a:solidFill>
                  <a:srgbClr val="A6AAA9"/>
                </a:solidFill>
                <a:latin typeface="Helvetica"/>
                <a:ea typeface="Helvetica"/>
                <a:cs typeface="Helvetica"/>
                <a:sym typeface="Helvetica"/>
              </a:defRPr>
            </a:lvl1pPr>
          </a:lstStyle>
          <a:p>
            <a:pPr lvl="0">
              <a:defRPr sz="1800" b="0">
                <a:solidFill>
                  <a:srgbClr val="000000"/>
                </a:solidFill>
              </a:defRPr>
            </a:pPr>
            <a:r>
              <a:rPr sz="1200" b="1">
                <a:solidFill>
                  <a:srgbClr val="A6AAA9"/>
                </a:solidFill>
              </a:rPr>
              <a:t>Mock graphs</a:t>
            </a:r>
          </a:p>
        </p:txBody>
      </p:sp>
      <p:sp>
        <p:nvSpPr>
          <p:cNvPr id="404" name="Shape 404"/>
          <p:cNvSpPr/>
          <p:nvPr/>
        </p:nvSpPr>
        <p:spPr>
          <a:xfrm>
            <a:off x="7362558" y="5679457"/>
            <a:ext cx="1291607" cy="446961"/>
          </a:xfrm>
          <a:prstGeom prst="rect">
            <a:avLst/>
          </a:prstGeom>
          <a:ln w="12700">
            <a:miter lim="400000"/>
          </a:ln>
          <a:extLst>
            <a:ext uri="{C572A759-6A51-4108-AA02-DFA0A04FC94B}">
              <ma14:wrappingTextBoxFlag xmlns:ma14="http://schemas.microsoft.com/office/mac/drawingml/2011/main" xmlns="" val="1"/>
            </a:ext>
          </a:extLst>
        </p:spPr>
        <p:txBody>
          <a:bodyPr lIns="54570" tIns="54570" rIns="54570" bIns="54570" anchor="ctr">
            <a:spAutoFit/>
          </a:bodyPr>
          <a:lstStyle>
            <a:lvl1pPr algn="l">
              <a:lnSpc>
                <a:spcPct val="90000"/>
              </a:lnSpc>
              <a:spcBef>
                <a:spcPts val="300"/>
              </a:spcBef>
              <a:buClr>
                <a:srgbClr val="F39019"/>
              </a:buClr>
              <a:defRPr sz="1100">
                <a:latin typeface="Source Sans Pro Light"/>
                <a:ea typeface="Source Sans Pro Light"/>
                <a:cs typeface="Source Sans Pro Light"/>
                <a:sym typeface="Source Sans Pro Light"/>
              </a:defRPr>
            </a:lvl1pPr>
          </a:lstStyle>
          <a:p>
            <a:pPr lvl="0">
              <a:defRPr sz="1800"/>
            </a:pPr>
            <a:r>
              <a:rPr sz="1100"/>
              <a:t>These are just font awesome characters</a:t>
            </a:r>
          </a:p>
        </p:txBody>
      </p:sp>
      <p:graphicFrame>
        <p:nvGraphicFramePr>
          <p:cNvPr id="405" name="Table 405"/>
          <p:cNvGraphicFramePr/>
          <p:nvPr/>
        </p:nvGraphicFramePr>
        <p:xfrm>
          <a:off x="6437114" y="6532659"/>
          <a:ext cx="988128" cy="1950720"/>
        </p:xfrm>
        <a:graphic>
          <a:graphicData uri="http://schemas.openxmlformats.org/drawingml/2006/table">
            <a:tbl>
              <a:tblPr firstRow="1">
                <a:tableStyleId>{33BA23B1-9221-436E-865A-0063620EA4FD}</a:tableStyleId>
              </a:tblPr>
              <a:tblGrid>
                <a:gridCol w="247032">
                  <a:extLst>
                    <a:ext uri="{9D8B030D-6E8A-4147-A177-3AD203B41FA5}">
                      <a16:colId xmlns:a16="http://schemas.microsoft.com/office/drawing/2014/main" xmlns="" val="20000"/>
                    </a:ext>
                  </a:extLst>
                </a:gridCol>
                <a:gridCol w="247032">
                  <a:extLst>
                    <a:ext uri="{9D8B030D-6E8A-4147-A177-3AD203B41FA5}">
                      <a16:colId xmlns:a16="http://schemas.microsoft.com/office/drawing/2014/main" xmlns="" val="20001"/>
                    </a:ext>
                  </a:extLst>
                </a:gridCol>
                <a:gridCol w="247032">
                  <a:extLst>
                    <a:ext uri="{9D8B030D-6E8A-4147-A177-3AD203B41FA5}">
                      <a16:colId xmlns:a16="http://schemas.microsoft.com/office/drawing/2014/main" xmlns="" val="20002"/>
                    </a:ext>
                  </a:extLst>
                </a:gridCol>
                <a:gridCol w="247032">
                  <a:extLst>
                    <a:ext uri="{9D8B030D-6E8A-4147-A177-3AD203B41FA5}">
                      <a16:colId xmlns:a16="http://schemas.microsoft.com/office/drawing/2014/main" xmlns="" val="20003"/>
                    </a:ext>
                  </a:extLst>
                </a:gridCol>
              </a:tblGrid>
              <a:tr h="0">
                <a:tc>
                  <a:txBody>
                    <a:bodyPr/>
                    <a:lstStyle/>
                    <a:p>
                      <a:pPr lvl="0" defTabSz="914400">
                        <a:defRPr sz="3600">
                          <a:sym typeface="Helvetica"/>
                        </a:defRPr>
                      </a:pPr>
                      <a:endParaRPr/>
                    </a:p>
                  </a:txBody>
                  <a:tcPr marL="50800" marR="50800" marT="50800" marB="50800" anchor="ctr" horzOverflow="overflow">
                    <a:lnL w="12700">
                      <a:miter lim="400000"/>
                    </a:lnL>
                    <a:lnR w="12700">
                      <a:miter lim="400000"/>
                    </a:lnR>
                    <a:lnT w="12700">
                      <a:miter lim="400000"/>
                    </a:lnT>
                    <a:lnB w="12700">
                      <a:miter lim="400000"/>
                    </a:lnB>
                    <a:solidFill>
                      <a:srgbClr val="A6AAA9"/>
                    </a:solidFill>
                  </a:tcPr>
                </a:tc>
                <a:tc>
                  <a:txBody>
                    <a:bodyPr/>
                    <a:lstStyle/>
                    <a:p>
                      <a:pPr lvl="0" defTabSz="914400">
                        <a:defRPr sz="3600">
                          <a:sym typeface="Helvetica"/>
                        </a:defRPr>
                      </a:pPr>
                      <a:endParaRPr/>
                    </a:p>
                  </a:txBody>
                  <a:tcPr marL="50800" marR="50800" marT="50800" marB="50800" anchor="ctr" horzOverflow="overflow">
                    <a:lnL w="12700">
                      <a:miter lim="400000"/>
                    </a:lnL>
                    <a:lnR w="12700">
                      <a:miter lim="400000"/>
                    </a:lnR>
                    <a:lnT w="12700">
                      <a:miter lim="400000"/>
                    </a:lnT>
                    <a:lnB w="12700">
                      <a:miter lim="400000"/>
                    </a:lnB>
                    <a:solidFill>
                      <a:srgbClr val="0096FF"/>
                    </a:solidFill>
                  </a:tcPr>
                </a:tc>
                <a:tc>
                  <a:txBody>
                    <a:bodyPr/>
                    <a:lstStyle/>
                    <a:p>
                      <a:pPr lvl="0" defTabSz="914400">
                        <a:defRPr sz="3600">
                          <a:sym typeface="Helvetica"/>
                        </a:defRPr>
                      </a:pPr>
                      <a:endParaRPr/>
                    </a:p>
                  </a:txBody>
                  <a:tcPr marL="50800" marR="50800" marT="50800" marB="50800" anchor="ctr" horzOverflow="overflow">
                    <a:lnL w="12700">
                      <a:miter lim="400000"/>
                    </a:lnL>
                    <a:lnR w="12700">
                      <a:miter lim="400000"/>
                    </a:lnR>
                    <a:lnT w="12700">
                      <a:miter lim="400000"/>
                    </a:lnT>
                    <a:lnB w="12700">
                      <a:miter lim="400000"/>
                    </a:lnB>
                    <a:solidFill>
                      <a:srgbClr val="0365C0"/>
                    </a:solidFill>
                  </a:tcPr>
                </a:tc>
                <a:tc>
                  <a:txBody>
                    <a:bodyPr/>
                    <a:lstStyle/>
                    <a:p>
                      <a:pPr lvl="0" defTabSz="914400">
                        <a:defRPr sz="3600">
                          <a:sym typeface="Helvetica"/>
                        </a:defRPr>
                      </a:pPr>
                      <a:endParaRPr/>
                    </a:p>
                  </a:txBody>
                  <a:tcPr marL="50800" marR="50800" marT="50800" marB="50800" anchor="ctr" horzOverflow="overflow">
                    <a:lnL w="12700">
                      <a:miter lim="400000"/>
                    </a:lnL>
                    <a:lnR w="12700">
                      <a:miter lim="400000"/>
                    </a:lnR>
                    <a:lnT w="12700">
                      <a:miter lim="400000"/>
                    </a:lnT>
                    <a:lnB w="12700">
                      <a:miter lim="400000"/>
                    </a:lnB>
                    <a:solidFill>
                      <a:srgbClr val="005493"/>
                    </a:solidFill>
                  </a:tcPr>
                </a:tc>
                <a:extLst>
                  <a:ext uri="{0D108BD9-81ED-4DB2-BD59-A6C34878D82A}">
                    <a16:rowId xmlns:a16="http://schemas.microsoft.com/office/drawing/2014/main" xmlns="" val="10000"/>
                  </a:ext>
                </a:extLst>
              </a:tr>
              <a:tr h="0">
                <a:tc>
                  <a:txBody>
                    <a:bodyPr/>
                    <a:lstStyle/>
                    <a:p>
                      <a:pPr lvl="0" defTabSz="914400">
                        <a:defRPr sz="3600">
                          <a:latin typeface="Helvetica"/>
                          <a:ea typeface="Helvetica"/>
                          <a:cs typeface="Helvetica"/>
                          <a:sym typeface="Helvetica"/>
                        </a:defRPr>
                      </a:pPr>
                      <a:endParaRPr/>
                    </a:p>
                  </a:txBody>
                  <a:tcPr marL="50800" marR="50800" marT="50800" marB="50800" anchor="ctr" horzOverflow="overflow">
                    <a:lnL w="12700">
                      <a:miter lim="400000"/>
                    </a:lnL>
                    <a:lnR w="12700">
                      <a:miter lim="400000"/>
                    </a:lnR>
                    <a:lnT w="12700">
                      <a:miter lim="400000"/>
                    </a:lnT>
                    <a:lnB w="12700">
                      <a:miter lim="400000"/>
                    </a:lnB>
                  </a:tcPr>
                </a:tc>
                <a:tc>
                  <a:txBody>
                    <a:bodyPr/>
                    <a:lstStyle/>
                    <a:p>
                      <a:pPr lvl="0" defTabSz="914400">
                        <a:defRPr sz="3600">
                          <a:latin typeface="Helvetica"/>
                          <a:ea typeface="Helvetica"/>
                          <a:cs typeface="Helvetica"/>
                          <a:sym typeface="Helvetica"/>
                        </a:defRPr>
                      </a:pPr>
                      <a:endParaRPr/>
                    </a:p>
                  </a:txBody>
                  <a:tcPr marL="50800" marR="50800" marT="50800" marB="50800" anchor="ctr" horzOverflow="overflow">
                    <a:lnL w="12700">
                      <a:miter lim="400000"/>
                    </a:lnL>
                    <a:lnR w="12700">
                      <a:miter lim="400000"/>
                    </a:lnR>
                    <a:lnT w="12700">
                      <a:miter lim="400000"/>
                    </a:lnT>
                    <a:lnB w="12700">
                      <a:miter lim="400000"/>
                    </a:lnB>
                    <a:solidFill>
                      <a:srgbClr val="A8D6FF"/>
                    </a:solidFill>
                  </a:tcPr>
                </a:tc>
                <a:tc>
                  <a:txBody>
                    <a:bodyPr/>
                    <a:lstStyle/>
                    <a:p>
                      <a:pPr lvl="0" defTabSz="914400">
                        <a:defRPr sz="3600">
                          <a:latin typeface="Helvetica"/>
                          <a:ea typeface="Helvetica"/>
                          <a:cs typeface="Helvetica"/>
                          <a:sym typeface="Helvetica"/>
                        </a:defRPr>
                      </a:pPr>
                      <a:endParaRPr/>
                    </a:p>
                  </a:txBody>
                  <a:tcPr marL="50800" marR="50800" marT="50800" marB="50800" anchor="ctr" horzOverflow="overflow">
                    <a:lnL w="12700">
                      <a:miter lim="400000"/>
                    </a:lnL>
                    <a:lnR w="12700">
                      <a:miter lim="400000"/>
                    </a:lnR>
                    <a:lnT w="12700">
                      <a:miter lim="400000"/>
                    </a:lnT>
                    <a:lnB w="12700">
                      <a:miter lim="400000"/>
                    </a:lnB>
                    <a:solidFill>
                      <a:srgbClr val="78AAD6"/>
                    </a:solidFill>
                  </a:tcPr>
                </a:tc>
                <a:tc>
                  <a:txBody>
                    <a:bodyPr/>
                    <a:lstStyle/>
                    <a:p>
                      <a:pPr lvl="0" defTabSz="914400">
                        <a:defRPr sz="3600">
                          <a:latin typeface="Helvetica"/>
                          <a:ea typeface="Helvetica"/>
                          <a:cs typeface="Helvetica"/>
                          <a:sym typeface="Helvetica"/>
                        </a:defRPr>
                      </a:pPr>
                      <a:endParaRPr/>
                    </a:p>
                  </a:txBody>
                  <a:tcPr marL="50800" marR="50800" marT="50800" marB="50800" anchor="ctr" horzOverflow="overflow">
                    <a:lnL w="12700">
                      <a:miter lim="400000"/>
                    </a:lnL>
                    <a:lnR w="12700">
                      <a:miter lim="400000"/>
                    </a:lnR>
                    <a:lnT w="12700">
                      <a:miter lim="400000"/>
                    </a:lnT>
                    <a:lnB w="12700">
                      <a:miter lim="400000"/>
                    </a:lnB>
                    <a:solidFill>
                      <a:srgbClr val="407AAA"/>
                    </a:solidFill>
                  </a:tcPr>
                </a:tc>
                <a:extLst>
                  <a:ext uri="{0D108BD9-81ED-4DB2-BD59-A6C34878D82A}">
                    <a16:rowId xmlns:a16="http://schemas.microsoft.com/office/drawing/2014/main" xmlns="" val="10001"/>
                  </a:ext>
                </a:extLst>
              </a:tr>
              <a:tr h="0">
                <a:tc>
                  <a:txBody>
                    <a:bodyPr/>
                    <a:lstStyle/>
                    <a:p>
                      <a:pPr lvl="0" defTabSz="914400">
                        <a:defRPr sz="3600">
                          <a:latin typeface="Helvetica"/>
                          <a:ea typeface="Helvetica"/>
                          <a:cs typeface="Helvetica"/>
                          <a:sym typeface="Helvetica"/>
                        </a:defRPr>
                      </a:pPr>
                      <a:endParaRPr/>
                    </a:p>
                  </a:txBody>
                  <a:tcPr marL="50800" marR="50800" marT="50800" marB="50800" anchor="ctr" horzOverflow="overflow">
                    <a:lnL w="12700">
                      <a:miter lim="400000"/>
                    </a:lnL>
                    <a:lnR w="12700">
                      <a:miter lim="400000"/>
                    </a:lnR>
                    <a:lnT w="12700">
                      <a:miter lim="400000"/>
                    </a:lnT>
                    <a:lnB w="12700">
                      <a:miter lim="400000"/>
                    </a:lnB>
                  </a:tcPr>
                </a:tc>
                <a:tc>
                  <a:txBody>
                    <a:bodyPr/>
                    <a:lstStyle/>
                    <a:p>
                      <a:pPr lvl="0" defTabSz="914400">
                        <a:defRPr sz="3600">
                          <a:latin typeface="Helvetica"/>
                          <a:ea typeface="Helvetica"/>
                          <a:cs typeface="Helvetica"/>
                          <a:sym typeface="Helvetica"/>
                        </a:defRPr>
                      </a:pPr>
                      <a:endParaRPr/>
                    </a:p>
                  </a:txBody>
                  <a:tcPr marL="50800" marR="50800" marT="50800" marB="50800" anchor="ctr" horzOverflow="overflow">
                    <a:lnL w="12700">
                      <a:miter lim="400000"/>
                    </a:lnL>
                    <a:lnR w="12700">
                      <a:miter lim="400000"/>
                    </a:lnR>
                    <a:lnT w="12700">
                      <a:miter lim="400000"/>
                    </a:lnT>
                    <a:lnB w="12700">
                      <a:miter lim="400000"/>
                    </a:lnB>
                    <a:solidFill>
                      <a:srgbClr val="A8D6FF"/>
                    </a:solidFill>
                  </a:tcPr>
                </a:tc>
                <a:tc>
                  <a:txBody>
                    <a:bodyPr/>
                    <a:lstStyle/>
                    <a:p>
                      <a:pPr lvl="0" defTabSz="914400">
                        <a:defRPr sz="3600">
                          <a:latin typeface="Helvetica"/>
                          <a:ea typeface="Helvetica"/>
                          <a:cs typeface="Helvetica"/>
                          <a:sym typeface="Helvetica"/>
                        </a:defRPr>
                      </a:pPr>
                      <a:endParaRPr/>
                    </a:p>
                  </a:txBody>
                  <a:tcPr marL="50800" marR="50800" marT="50800" marB="50800" anchor="ctr" horzOverflow="overflow">
                    <a:lnL w="12700">
                      <a:miter lim="400000"/>
                    </a:lnL>
                    <a:lnR w="12700">
                      <a:miter lim="400000"/>
                    </a:lnR>
                    <a:lnT w="12700">
                      <a:miter lim="400000"/>
                    </a:lnT>
                    <a:lnB w="12700">
                      <a:miter lim="400000"/>
                    </a:lnB>
                    <a:solidFill>
                      <a:srgbClr val="78AAD6"/>
                    </a:solidFill>
                  </a:tcPr>
                </a:tc>
                <a:tc>
                  <a:txBody>
                    <a:bodyPr/>
                    <a:lstStyle/>
                    <a:p>
                      <a:pPr lvl="0" defTabSz="914400">
                        <a:defRPr sz="3600">
                          <a:latin typeface="Helvetica"/>
                          <a:ea typeface="Helvetica"/>
                          <a:cs typeface="Helvetica"/>
                          <a:sym typeface="Helvetica"/>
                        </a:defRPr>
                      </a:pPr>
                      <a:endParaRPr/>
                    </a:p>
                  </a:txBody>
                  <a:tcPr marL="50800" marR="50800" marT="50800" marB="50800" anchor="ctr" horzOverflow="overflow">
                    <a:lnL w="12700">
                      <a:miter lim="400000"/>
                    </a:lnL>
                    <a:lnR w="12700">
                      <a:miter lim="400000"/>
                    </a:lnR>
                    <a:lnT w="12700">
                      <a:miter lim="400000"/>
                    </a:lnT>
                    <a:lnB w="12700">
                      <a:miter lim="400000"/>
                    </a:lnB>
                    <a:solidFill>
                      <a:srgbClr val="407AAA"/>
                    </a:solidFill>
                  </a:tcPr>
                </a:tc>
                <a:extLst>
                  <a:ext uri="{0D108BD9-81ED-4DB2-BD59-A6C34878D82A}">
                    <a16:rowId xmlns:a16="http://schemas.microsoft.com/office/drawing/2014/main" xmlns="" val="10002"/>
                  </a:ext>
                </a:extLst>
              </a:tr>
            </a:tbl>
          </a:graphicData>
        </a:graphic>
      </p:graphicFrame>
      <p:graphicFrame>
        <p:nvGraphicFramePr>
          <p:cNvPr id="406" name="Table 406"/>
          <p:cNvGraphicFramePr/>
          <p:nvPr/>
        </p:nvGraphicFramePr>
        <p:xfrm>
          <a:off x="7764078" y="6532659"/>
          <a:ext cx="715557" cy="25948640"/>
        </p:xfrm>
        <a:graphic>
          <a:graphicData uri="http://schemas.openxmlformats.org/drawingml/2006/table">
            <a:tbl>
              <a:tblPr firstRow="1">
                <a:tableStyleId>{33BA23B1-9221-436E-865A-0063620EA4FD}</a:tableStyleId>
              </a:tblPr>
              <a:tblGrid>
                <a:gridCol w="238519">
                  <a:extLst>
                    <a:ext uri="{9D8B030D-6E8A-4147-A177-3AD203B41FA5}">
                      <a16:colId xmlns:a16="http://schemas.microsoft.com/office/drawing/2014/main" xmlns="" val="20000"/>
                    </a:ext>
                  </a:extLst>
                </a:gridCol>
                <a:gridCol w="238519">
                  <a:extLst>
                    <a:ext uri="{9D8B030D-6E8A-4147-A177-3AD203B41FA5}">
                      <a16:colId xmlns:a16="http://schemas.microsoft.com/office/drawing/2014/main" xmlns="" val="20001"/>
                    </a:ext>
                  </a:extLst>
                </a:gridCol>
                <a:gridCol w="238519">
                  <a:extLst>
                    <a:ext uri="{9D8B030D-6E8A-4147-A177-3AD203B41FA5}">
                      <a16:colId xmlns:a16="http://schemas.microsoft.com/office/drawing/2014/main" xmlns="" val="20002"/>
                    </a:ext>
                  </a:extLst>
                </a:gridCol>
              </a:tblGrid>
              <a:tr h="0">
                <a:tc>
                  <a:txBody>
                    <a:bodyPr/>
                    <a:lstStyle/>
                    <a:p>
                      <a:pPr lvl="0" defTabSz="914400">
                        <a:defRPr sz="3600">
                          <a:sym typeface="Helvetica"/>
                        </a:defRPr>
                      </a:pPr>
                      <a:endParaRPr/>
                    </a:p>
                  </a:txBody>
                  <a:tcPr marL="50800" marR="50800" marT="50800" marB="50800" anchor="ctr" horzOverflow="overflow">
                    <a:lnL w="12700">
                      <a:miter lim="400000"/>
                    </a:lnL>
                    <a:lnR w="12700">
                      <a:miter lim="400000"/>
                    </a:lnR>
                    <a:lnT w="12700">
                      <a:miter lim="400000"/>
                    </a:lnT>
                    <a:lnB w="12700">
                      <a:miter lim="400000"/>
                    </a:lnB>
                    <a:solidFill>
                      <a:srgbClr val="A6AAA9"/>
                    </a:solidFill>
                  </a:tcPr>
                </a:tc>
                <a:tc>
                  <a:txBody>
                    <a:bodyPr/>
                    <a:lstStyle/>
                    <a:p>
                      <a:pPr lvl="0" defTabSz="914400">
                        <a:defRPr b="0">
                          <a:solidFill>
                            <a:srgbClr val="000000"/>
                          </a:solidFill>
                        </a:defRPr>
                      </a:pPr>
                      <a:r>
                        <a:rPr sz="3600" b="1">
                          <a:solidFill>
                            <a:srgbClr val="FFFFFF"/>
                          </a:solidFill>
                          <a:sym typeface="Helvetica"/>
                        </a:rPr>
                        <a:t>wind</a:t>
                      </a:r>
                    </a:p>
                  </a:txBody>
                  <a:tcPr marL="50800" marR="50800" marT="50800" marB="50800" anchor="ctr" horzOverflow="overflow">
                    <a:lnL w="12700">
                      <a:miter lim="400000"/>
                    </a:lnL>
                    <a:lnR w="12700">
                      <a:miter lim="400000"/>
                    </a:lnR>
                    <a:lnT w="12700">
                      <a:miter lim="400000"/>
                    </a:lnT>
                    <a:lnB w="12700">
                      <a:miter lim="400000"/>
                    </a:lnB>
                  </a:tcPr>
                </a:tc>
                <a:tc>
                  <a:txBody>
                    <a:bodyPr/>
                    <a:lstStyle/>
                    <a:p>
                      <a:pPr lvl="0" defTabSz="914400">
                        <a:defRPr b="0">
                          <a:solidFill>
                            <a:srgbClr val="000000"/>
                          </a:solidFill>
                        </a:defRPr>
                      </a:pPr>
                      <a:r>
                        <a:rPr sz="3600" b="1">
                          <a:solidFill>
                            <a:srgbClr val="FFFFFF"/>
                          </a:solidFill>
                          <a:sym typeface="Helvetica"/>
                        </a:rPr>
                        <a:t>wind</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xmlns="" val="10000"/>
                  </a:ext>
                </a:extLst>
              </a:tr>
              <a:tr h="0">
                <a:tc>
                  <a:txBody>
                    <a:bodyPr/>
                    <a:lstStyle/>
                    <a:p>
                      <a:pPr lvl="0" defTabSz="914400">
                        <a:defRPr sz="3600">
                          <a:latin typeface="Helvetica"/>
                          <a:ea typeface="Helvetica"/>
                          <a:cs typeface="Helvetica"/>
                          <a:sym typeface="Helvetica"/>
                        </a:defRPr>
                      </a:pPr>
                      <a:endParaRPr/>
                    </a:p>
                  </a:txBody>
                  <a:tcPr marL="50800" marR="50800" marT="50800" marB="50800" anchor="ctr" horzOverflow="overflow">
                    <a:lnL w="12700">
                      <a:miter lim="400000"/>
                    </a:lnL>
                    <a:lnR w="12700">
                      <a:miter lim="400000"/>
                    </a:lnR>
                    <a:lnT w="12700">
                      <a:miter lim="400000"/>
                    </a:lnT>
                    <a:lnB w="12700">
                      <a:miter lim="400000"/>
                    </a:lnB>
                  </a:tcPr>
                </a:tc>
                <a:tc>
                  <a:txBody>
                    <a:bodyPr/>
                    <a:lstStyle/>
                    <a:p>
                      <a:pPr lvl="0" defTabSz="914400"/>
                      <a:r>
                        <a:rPr sz="3600"/>
                        <a:t>wwindind</a:t>
                      </a:r>
                    </a:p>
                  </a:txBody>
                  <a:tcPr marL="50800" marR="50800" marT="50800" marB="50800" anchor="ctr" horzOverflow="overflow">
                    <a:lnL w="12700">
                      <a:miter lim="400000"/>
                    </a:lnL>
                    <a:lnR w="12700">
                      <a:miter lim="400000"/>
                    </a:lnR>
                    <a:lnT w="12700">
                      <a:miter lim="400000"/>
                    </a:lnT>
                    <a:lnB w="12700">
                      <a:miter lim="400000"/>
                    </a:lnB>
                    <a:solidFill>
                      <a:srgbClr val="0096FF"/>
                    </a:solidFill>
                  </a:tcPr>
                </a:tc>
                <a:tc>
                  <a:txBody>
                    <a:bodyPr/>
                    <a:lstStyle/>
                    <a:p>
                      <a:pPr lvl="0" defTabSz="914400"/>
                      <a:r>
                        <a:rPr sz="3600"/>
                        <a:t>wind</a:t>
                      </a:r>
                    </a:p>
                  </a:txBody>
                  <a:tcPr marL="50800" marR="50800" marT="50800" marB="50800" anchor="ctr" horzOverflow="overflow">
                    <a:lnL w="12700">
                      <a:miter lim="400000"/>
                    </a:lnL>
                    <a:lnR w="12700">
                      <a:miter lim="400000"/>
                    </a:lnR>
                    <a:lnT w="12700">
                      <a:miter lim="400000"/>
                    </a:lnT>
                    <a:lnB w="12700">
                      <a:miter lim="400000"/>
                    </a:lnB>
                    <a:solidFill>
                      <a:srgbClr val="A8D6FF"/>
                    </a:solidFill>
                  </a:tcPr>
                </a:tc>
                <a:extLst>
                  <a:ext uri="{0D108BD9-81ED-4DB2-BD59-A6C34878D82A}">
                    <a16:rowId xmlns:a16="http://schemas.microsoft.com/office/drawing/2014/main" xmlns="" val="10001"/>
                  </a:ext>
                </a:extLst>
              </a:tr>
              <a:tr h="0">
                <a:tc>
                  <a:txBody>
                    <a:bodyPr/>
                    <a:lstStyle/>
                    <a:p>
                      <a:pPr lvl="0" defTabSz="914400">
                        <a:defRPr sz="3600">
                          <a:latin typeface="Helvetica"/>
                          <a:ea typeface="Helvetica"/>
                          <a:cs typeface="Helvetica"/>
                          <a:sym typeface="Helvetica"/>
                        </a:defRPr>
                      </a:pPr>
                      <a:endParaRPr/>
                    </a:p>
                  </a:txBody>
                  <a:tcPr marL="50800" marR="50800" marT="50800" marB="50800" anchor="ctr" horzOverflow="overflow">
                    <a:lnL w="12700">
                      <a:miter lim="400000"/>
                    </a:lnL>
                    <a:lnR w="12700">
                      <a:miter lim="400000"/>
                    </a:lnR>
                    <a:lnT w="12700">
                      <a:miter lim="400000"/>
                    </a:lnT>
                    <a:lnB w="12700">
                      <a:miter lim="400000"/>
                    </a:lnB>
                  </a:tcPr>
                </a:tc>
                <a:tc>
                  <a:txBody>
                    <a:bodyPr/>
                    <a:lstStyle/>
                    <a:p>
                      <a:pPr lvl="0" defTabSz="914400"/>
                      <a:r>
                        <a:rPr sz="3600"/>
                        <a:t>wwindind</a:t>
                      </a:r>
                    </a:p>
                  </a:txBody>
                  <a:tcPr marL="50800" marR="50800" marT="50800" marB="50800" anchor="ctr" horzOverflow="overflow">
                    <a:lnL w="12700">
                      <a:miter lim="400000"/>
                    </a:lnL>
                    <a:lnR w="12700">
                      <a:miter lim="400000"/>
                    </a:lnR>
                    <a:lnT w="12700">
                      <a:miter lim="400000"/>
                    </a:lnT>
                    <a:lnB w="12700">
                      <a:miter lim="400000"/>
                    </a:lnB>
                    <a:solidFill>
                      <a:srgbClr val="0096FF"/>
                    </a:solidFill>
                  </a:tcPr>
                </a:tc>
                <a:tc>
                  <a:txBody>
                    <a:bodyPr/>
                    <a:lstStyle/>
                    <a:p>
                      <a:pPr lvl="0" defTabSz="914400"/>
                      <a:r>
                        <a:rPr sz="3600"/>
                        <a:t>wind</a:t>
                      </a:r>
                    </a:p>
                  </a:txBody>
                  <a:tcPr marL="50800" marR="50800" marT="50800" marB="50800" anchor="ctr" horzOverflow="overflow">
                    <a:lnL w="12700">
                      <a:miter lim="400000"/>
                    </a:lnL>
                    <a:lnR w="12700">
                      <a:miter lim="400000"/>
                    </a:lnR>
                    <a:lnT w="12700">
                      <a:miter lim="400000"/>
                    </a:lnT>
                    <a:lnB w="12700">
                      <a:miter lim="400000"/>
                    </a:lnB>
                    <a:solidFill>
                      <a:srgbClr val="A8D6FF"/>
                    </a:solidFill>
                  </a:tcPr>
                </a:tc>
                <a:extLst>
                  <a:ext uri="{0D108BD9-81ED-4DB2-BD59-A6C34878D82A}">
                    <a16:rowId xmlns:a16="http://schemas.microsoft.com/office/drawing/2014/main" xmlns="" val="10002"/>
                  </a:ext>
                </a:extLst>
              </a:tr>
              <a:tr h="0">
                <a:tc>
                  <a:txBody>
                    <a:bodyPr/>
                    <a:lstStyle/>
                    <a:p>
                      <a:pPr lvl="0" defTabSz="914400">
                        <a:defRPr sz="3600">
                          <a:latin typeface="Helvetica"/>
                          <a:ea typeface="Helvetica"/>
                          <a:cs typeface="Helvetica"/>
                          <a:sym typeface="Helvetica"/>
                        </a:defRPr>
                      </a:pPr>
                      <a:endParaRPr/>
                    </a:p>
                  </a:txBody>
                  <a:tcPr marL="50800" marR="50800" marT="50800" marB="50800" anchor="ctr" horzOverflow="overflow">
                    <a:lnL w="12700">
                      <a:miter lim="400000"/>
                    </a:lnL>
                    <a:lnR w="12700">
                      <a:miter lim="400000"/>
                    </a:lnR>
                    <a:lnT w="12700">
                      <a:miter lim="400000"/>
                    </a:lnT>
                    <a:lnB w="12700">
                      <a:miter lim="400000"/>
                    </a:lnB>
                  </a:tcPr>
                </a:tc>
                <a:tc>
                  <a:txBody>
                    <a:bodyPr/>
                    <a:lstStyle/>
                    <a:p>
                      <a:pPr lvl="0" defTabSz="914400"/>
                      <a:r>
                        <a:rPr sz="3600">
                          <a:latin typeface="Helvetica"/>
                          <a:ea typeface="Helvetica"/>
                          <a:cs typeface="Helvetica"/>
                          <a:sym typeface="Helvetica"/>
                        </a:rPr>
                        <a:t>Allison</a:t>
                      </a:r>
                    </a:p>
                  </a:txBody>
                  <a:tcPr marL="50800" marR="50800" marT="50800" marB="50800" anchor="ctr" horzOverflow="overflow">
                    <a:lnL w="12700">
                      <a:miter lim="400000"/>
                    </a:lnL>
                    <a:lnR w="12700">
                      <a:miter lim="400000"/>
                    </a:lnR>
                    <a:lnT w="12700">
                      <a:miter lim="400000"/>
                    </a:lnT>
                    <a:lnB w="12700">
                      <a:miter lim="400000"/>
                    </a:lnB>
                    <a:solidFill>
                      <a:srgbClr val="0365C0"/>
                    </a:solidFill>
                  </a:tcPr>
                </a:tc>
                <a:tc>
                  <a:txBody>
                    <a:bodyPr/>
                    <a:lstStyle/>
                    <a:p>
                      <a:pPr lvl="0" defTabSz="914400"/>
                      <a:r>
                        <a:rPr sz="3600">
                          <a:latin typeface="Helvetica"/>
                          <a:ea typeface="Helvetica"/>
                          <a:cs typeface="Helvetica"/>
                          <a:sym typeface="Helvetica"/>
                        </a:rPr>
                        <a:t>1005</a:t>
                      </a:r>
                    </a:p>
                  </a:txBody>
                  <a:tcPr marL="50800" marR="50800" marT="50800" marB="50800" anchor="ctr" horzOverflow="overflow">
                    <a:lnL w="12700">
                      <a:miter lim="400000"/>
                    </a:lnL>
                    <a:lnR w="12700">
                      <a:miter lim="400000"/>
                    </a:lnR>
                    <a:lnT w="12700">
                      <a:miter lim="400000"/>
                    </a:lnT>
                    <a:lnB w="12700">
                      <a:miter lim="400000"/>
                    </a:lnB>
                    <a:solidFill>
                      <a:srgbClr val="78AAD6"/>
                    </a:solidFill>
                  </a:tcPr>
                </a:tc>
                <a:extLst>
                  <a:ext uri="{0D108BD9-81ED-4DB2-BD59-A6C34878D82A}">
                    <a16:rowId xmlns:a16="http://schemas.microsoft.com/office/drawing/2014/main" xmlns="" val="10003"/>
                  </a:ext>
                </a:extLst>
              </a:tr>
              <a:tr h="0">
                <a:tc>
                  <a:txBody>
                    <a:bodyPr/>
                    <a:lstStyle/>
                    <a:p>
                      <a:pPr lvl="0" defTabSz="914400">
                        <a:defRPr sz="3600">
                          <a:latin typeface="Helvetica"/>
                          <a:ea typeface="Helvetica"/>
                          <a:cs typeface="Helvetica"/>
                          <a:sym typeface="Helvetica"/>
                        </a:defRPr>
                      </a:pPr>
                      <a:endParaRPr/>
                    </a:p>
                  </a:txBody>
                  <a:tcPr marL="50800" marR="50800" marT="50800" marB="50800" anchor="ctr" horzOverflow="overflow">
                    <a:lnL w="12700">
                      <a:miter lim="400000"/>
                    </a:lnL>
                    <a:lnR w="12700">
                      <a:miter lim="400000"/>
                    </a:lnR>
                    <a:lnT w="12700">
                      <a:miter lim="400000"/>
                    </a:lnT>
                    <a:lnB w="12700">
                      <a:miter lim="400000"/>
                    </a:lnB>
                  </a:tcPr>
                </a:tc>
                <a:tc>
                  <a:txBody>
                    <a:bodyPr/>
                    <a:lstStyle/>
                    <a:p>
                      <a:pPr lvl="0" defTabSz="914400"/>
                      <a:r>
                        <a:rPr sz="3600">
                          <a:latin typeface="Helvetica"/>
                          <a:ea typeface="Helvetica"/>
                          <a:cs typeface="Helvetica"/>
                          <a:sym typeface="Helvetica"/>
                        </a:rPr>
                        <a:t>Allison</a:t>
                      </a:r>
                    </a:p>
                  </a:txBody>
                  <a:tcPr marL="50800" marR="50800" marT="50800" marB="50800" anchor="ctr" horzOverflow="overflow">
                    <a:lnL w="12700">
                      <a:miter lim="400000"/>
                    </a:lnL>
                    <a:lnR w="12700">
                      <a:miter lim="400000"/>
                    </a:lnR>
                    <a:lnT w="12700">
                      <a:miter lim="400000"/>
                    </a:lnT>
                    <a:lnB w="12700">
                      <a:miter lim="400000"/>
                    </a:lnB>
                    <a:solidFill>
                      <a:srgbClr val="0365C0"/>
                    </a:solidFill>
                  </a:tcPr>
                </a:tc>
                <a:tc>
                  <a:txBody>
                    <a:bodyPr/>
                    <a:lstStyle/>
                    <a:p>
                      <a:pPr lvl="0" defTabSz="914400"/>
                      <a:r>
                        <a:rPr sz="3600">
                          <a:latin typeface="Helvetica"/>
                          <a:ea typeface="Helvetica"/>
                          <a:cs typeface="Helvetica"/>
                          <a:sym typeface="Helvetica"/>
                        </a:rPr>
                        <a:t>1013</a:t>
                      </a:r>
                    </a:p>
                  </a:txBody>
                  <a:tcPr marL="50800" marR="50800" marT="50800" marB="50800" anchor="ctr" horzOverflow="overflow">
                    <a:lnL w="12700">
                      <a:miter lim="400000"/>
                    </a:lnL>
                    <a:lnR w="12700">
                      <a:miter lim="400000"/>
                    </a:lnR>
                    <a:lnT w="12700">
                      <a:miter lim="400000"/>
                    </a:lnT>
                    <a:lnB w="12700">
                      <a:miter lim="400000"/>
                    </a:lnB>
                    <a:solidFill>
                      <a:srgbClr val="78AAD6"/>
                    </a:solidFill>
                  </a:tcPr>
                </a:tc>
                <a:extLst>
                  <a:ext uri="{0D108BD9-81ED-4DB2-BD59-A6C34878D82A}">
                    <a16:rowId xmlns:a16="http://schemas.microsoft.com/office/drawing/2014/main" xmlns="" val="10004"/>
                  </a:ext>
                </a:extLst>
              </a:tr>
              <a:tr h="0">
                <a:tc>
                  <a:txBody>
                    <a:bodyPr/>
                    <a:lstStyle/>
                    <a:p>
                      <a:pPr lvl="0" defTabSz="914400">
                        <a:defRPr sz="3600">
                          <a:latin typeface="Helvetica"/>
                          <a:ea typeface="Helvetica"/>
                          <a:cs typeface="Helvetica"/>
                          <a:sym typeface="Helvetica"/>
                        </a:defRPr>
                      </a:pPr>
                      <a:endParaRPr/>
                    </a:p>
                  </a:txBody>
                  <a:tcPr marL="50800" marR="50800" marT="50800" marB="50800" anchor="ctr" horzOverflow="overflow">
                    <a:lnL w="12700">
                      <a:miter lim="400000"/>
                    </a:lnL>
                    <a:lnR w="12700">
                      <a:miter lim="400000"/>
                    </a:lnR>
                    <a:lnT w="12700">
                      <a:miter lim="400000"/>
                    </a:lnT>
                    <a:lnB w="12700">
                      <a:miter lim="400000"/>
                    </a:lnB>
                  </a:tcPr>
                </a:tc>
                <a:tc>
                  <a:txBody>
                    <a:bodyPr/>
                    <a:lstStyle/>
                    <a:p>
                      <a:pPr lvl="0" defTabSz="914400"/>
                      <a:r>
                        <a:rPr sz="3600">
                          <a:latin typeface="Helvetica"/>
                          <a:ea typeface="Helvetica"/>
                          <a:cs typeface="Helvetica"/>
                          <a:sym typeface="Helvetica"/>
                        </a:rPr>
                        <a:t>Arlene</a:t>
                      </a:r>
                    </a:p>
                  </a:txBody>
                  <a:tcPr marL="50800" marR="50800" marT="50800" marB="50800" anchor="ctr" horzOverflow="overflow">
                    <a:lnL w="12700">
                      <a:miter lim="400000"/>
                    </a:lnL>
                    <a:lnR w="12700">
                      <a:miter lim="400000"/>
                    </a:lnR>
                    <a:lnT w="12700">
                      <a:miter lim="400000"/>
                    </a:lnT>
                    <a:lnB w="12700">
                      <a:miter lim="400000"/>
                    </a:lnB>
                    <a:solidFill>
                      <a:srgbClr val="164F86"/>
                    </a:solidFill>
                  </a:tcPr>
                </a:tc>
                <a:tc>
                  <a:txBody>
                    <a:bodyPr/>
                    <a:lstStyle/>
                    <a:p>
                      <a:pPr lvl="0" defTabSz="914400"/>
                      <a:r>
                        <a:rPr sz="3600">
                          <a:latin typeface="Helvetica"/>
                          <a:ea typeface="Helvetica"/>
                          <a:cs typeface="Helvetica"/>
                          <a:sym typeface="Helvetica"/>
                        </a:rPr>
                        <a:t>1010</a:t>
                      </a:r>
                    </a:p>
                  </a:txBody>
                  <a:tcPr marL="50800" marR="50800" marT="50800" marB="50800" anchor="ctr" horzOverflow="overflow">
                    <a:lnL w="12700">
                      <a:miter lim="400000"/>
                    </a:lnL>
                    <a:lnR w="12700">
                      <a:miter lim="400000"/>
                    </a:lnR>
                    <a:lnT w="12700">
                      <a:miter lim="400000"/>
                    </a:lnT>
                    <a:lnB w="12700">
                      <a:miter lim="400000"/>
                    </a:lnB>
                    <a:solidFill>
                      <a:srgbClr val="407AAA"/>
                    </a:solidFill>
                  </a:tcPr>
                </a:tc>
                <a:extLst>
                  <a:ext uri="{0D108BD9-81ED-4DB2-BD59-A6C34878D82A}">
                    <a16:rowId xmlns:a16="http://schemas.microsoft.com/office/drawing/2014/main" xmlns="" val="10005"/>
                  </a:ext>
                </a:extLst>
              </a:tr>
              <a:tr h="0">
                <a:tc>
                  <a:txBody>
                    <a:bodyPr/>
                    <a:lstStyle/>
                    <a:p>
                      <a:pPr lvl="0" defTabSz="914400">
                        <a:defRPr sz="3600">
                          <a:latin typeface="Helvetica"/>
                          <a:ea typeface="Helvetica"/>
                          <a:cs typeface="Helvetica"/>
                          <a:sym typeface="Helvetica"/>
                        </a:defRPr>
                      </a:pPr>
                      <a:endParaRPr/>
                    </a:p>
                  </a:txBody>
                  <a:tcPr marL="50800" marR="50800" marT="50800" marB="50800" anchor="ctr" horzOverflow="overflow">
                    <a:lnL w="12700">
                      <a:miter lim="400000"/>
                    </a:lnL>
                    <a:lnR w="12700">
                      <a:miter lim="400000"/>
                    </a:lnR>
                    <a:lnT w="12700">
                      <a:miter lim="400000"/>
                    </a:lnT>
                    <a:lnB w="12700">
                      <a:miter lim="400000"/>
                    </a:lnB>
                  </a:tcPr>
                </a:tc>
                <a:tc>
                  <a:txBody>
                    <a:bodyPr/>
                    <a:lstStyle/>
                    <a:p>
                      <a:pPr lvl="0" defTabSz="914400"/>
                      <a:r>
                        <a:rPr sz="3600">
                          <a:latin typeface="Helvetica"/>
                          <a:ea typeface="Helvetica"/>
                          <a:cs typeface="Helvetica"/>
                          <a:sym typeface="Helvetica"/>
                        </a:rPr>
                        <a:t>Arthur</a:t>
                      </a:r>
                    </a:p>
                  </a:txBody>
                  <a:tcPr marL="50800" marR="50800" marT="50800" marB="50800" anchor="ctr" horzOverflow="overflow">
                    <a:lnL w="12700">
                      <a:miter lim="400000"/>
                    </a:lnL>
                    <a:lnR w="12700">
                      <a:miter lim="400000"/>
                    </a:lnR>
                    <a:lnT w="12700">
                      <a:miter lim="400000"/>
                    </a:lnT>
                    <a:lnB w="12700">
                      <a:miter lim="400000"/>
                    </a:lnB>
                    <a:solidFill>
                      <a:srgbClr val="164F86"/>
                    </a:solidFill>
                  </a:tcPr>
                </a:tc>
                <a:tc>
                  <a:txBody>
                    <a:bodyPr/>
                    <a:lstStyle/>
                    <a:p>
                      <a:pPr lvl="0" defTabSz="914400"/>
                      <a:r>
                        <a:rPr sz="3600">
                          <a:latin typeface="Helvetica"/>
                          <a:ea typeface="Helvetica"/>
                          <a:cs typeface="Helvetica"/>
                          <a:sym typeface="Helvetica"/>
                        </a:rPr>
                        <a:t>1010</a:t>
                      </a:r>
                    </a:p>
                  </a:txBody>
                  <a:tcPr marL="50800" marR="50800" marT="50800" marB="50800" anchor="ctr" horzOverflow="overflow">
                    <a:lnL w="12700">
                      <a:miter lim="400000"/>
                    </a:lnL>
                    <a:lnR w="12700">
                      <a:miter lim="400000"/>
                    </a:lnR>
                    <a:lnT w="12700">
                      <a:miter lim="400000"/>
                    </a:lnT>
                    <a:lnB w="12700">
                      <a:miter lim="400000"/>
                    </a:lnB>
                    <a:solidFill>
                      <a:srgbClr val="407AAA"/>
                    </a:solidFill>
                  </a:tcPr>
                </a:tc>
                <a:extLst>
                  <a:ext uri="{0D108BD9-81ED-4DB2-BD59-A6C34878D82A}">
                    <a16:rowId xmlns:a16="http://schemas.microsoft.com/office/drawing/2014/main" xmlns="" val="10006"/>
                  </a:ext>
                </a:extLst>
              </a:tr>
            </a:tbl>
          </a:graphicData>
        </a:graphic>
      </p:graphicFrame>
      <p:sp>
        <p:nvSpPr>
          <p:cNvPr id="407" name="Shape 407"/>
          <p:cNvSpPr/>
          <p:nvPr/>
        </p:nvSpPr>
        <p:spPr>
          <a:xfrm flipV="1">
            <a:off x="7484615" y="6716324"/>
            <a:ext cx="228506" cy="1"/>
          </a:xfrm>
          <a:prstGeom prst="line">
            <a:avLst/>
          </a:prstGeom>
          <a:ln w="25400">
            <a:solidFill>
              <a:srgbClr val="53585F"/>
            </a:solidFill>
            <a:miter lim="400000"/>
            <a:tailEnd type="stealth"/>
          </a:ln>
        </p:spPr>
        <p:txBody>
          <a:bodyPr lIns="0" tIns="0" rIns="0" bIns="0"/>
          <a:lstStyle/>
          <a:p>
            <a:pPr lvl="0">
              <a:defRPr sz="56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graphicFrame>
        <p:nvGraphicFramePr>
          <p:cNvPr id="408" name="Table 408"/>
          <p:cNvGraphicFramePr/>
          <p:nvPr/>
        </p:nvGraphicFramePr>
        <p:xfrm>
          <a:off x="5520125" y="6532981"/>
          <a:ext cx="700206" cy="3652520"/>
        </p:xfrm>
        <a:graphic>
          <a:graphicData uri="http://schemas.openxmlformats.org/drawingml/2006/table">
            <a:tbl>
              <a:tblPr firstRow="1">
                <a:tableStyleId>{33BA23B1-9221-436E-865A-0063620EA4FD}</a:tableStyleId>
              </a:tblPr>
              <a:tblGrid>
                <a:gridCol w="233402">
                  <a:extLst>
                    <a:ext uri="{9D8B030D-6E8A-4147-A177-3AD203B41FA5}">
                      <a16:colId xmlns:a16="http://schemas.microsoft.com/office/drawing/2014/main" xmlns="" val="20000"/>
                    </a:ext>
                  </a:extLst>
                </a:gridCol>
                <a:gridCol w="233402">
                  <a:extLst>
                    <a:ext uri="{9D8B030D-6E8A-4147-A177-3AD203B41FA5}">
                      <a16:colId xmlns:a16="http://schemas.microsoft.com/office/drawing/2014/main" xmlns="" val="20001"/>
                    </a:ext>
                  </a:extLst>
                </a:gridCol>
                <a:gridCol w="233402">
                  <a:extLst>
                    <a:ext uri="{9D8B030D-6E8A-4147-A177-3AD203B41FA5}">
                      <a16:colId xmlns:a16="http://schemas.microsoft.com/office/drawing/2014/main" xmlns="" val="20002"/>
                    </a:ext>
                  </a:extLst>
                </a:gridCol>
              </a:tblGrid>
              <a:tr h="235352">
                <a:tc>
                  <a:txBody>
                    <a:bodyPr/>
                    <a:lstStyle/>
                    <a:p>
                      <a:pPr lvl="0">
                        <a:spcBef>
                          <a:spcPts val="2400"/>
                        </a:spcBef>
                        <a:defRPr b="0">
                          <a:solidFill>
                            <a:srgbClr val="000000"/>
                          </a:solidFill>
                        </a:defRPr>
                      </a:pPr>
                      <a:r>
                        <a:rPr sz="1400">
                          <a:solidFill>
                            <a:srgbClr val="FFFFFF"/>
                          </a:solidFill>
                          <a:latin typeface="ChunkFive"/>
                          <a:ea typeface="ChunkFive"/>
                          <a:cs typeface="ChunkFive"/>
                          <a:sym typeface="ChunkFive"/>
                        </a:rPr>
                        <a:t>F</a:t>
                      </a:r>
                    </a:p>
                  </a:txBody>
                  <a:tcPr marL="12700" marR="12700" marT="12700" marB="12700" anchor="ctr" horzOverflow="overflow">
                    <a:lnL w="12700">
                      <a:miter lim="400000"/>
                    </a:lnL>
                    <a:lnR w="12700">
                      <a:miter lim="400000"/>
                    </a:lnR>
                    <a:lnT w="12700">
                      <a:miter lim="400000"/>
                    </a:lnT>
                    <a:lnB w="12700">
                      <a:miter lim="400000"/>
                    </a:lnB>
                  </a:tcPr>
                </a:tc>
                <a:tc>
                  <a:txBody>
                    <a:bodyPr/>
                    <a:lstStyle/>
                    <a:p>
                      <a:pPr lvl="0">
                        <a:spcBef>
                          <a:spcPts val="2400"/>
                        </a:spcBef>
                        <a:defRPr b="0">
                          <a:solidFill>
                            <a:srgbClr val="000000"/>
                          </a:solidFill>
                        </a:defRPr>
                      </a:pPr>
                      <a:r>
                        <a:rPr sz="1400">
                          <a:solidFill>
                            <a:srgbClr val="FFFFFF"/>
                          </a:solidFill>
                          <a:latin typeface="ChunkFive"/>
                          <a:ea typeface="ChunkFive"/>
                          <a:cs typeface="ChunkFive"/>
                          <a:sym typeface="ChunkFive"/>
                        </a:rPr>
                        <a:t>M</a:t>
                      </a:r>
                    </a:p>
                  </a:txBody>
                  <a:tcPr marL="12700" marR="12700" marT="12700" marB="12700" anchor="ctr" horzOverflow="overflow">
                    <a:lnL w="12700">
                      <a:miter lim="400000"/>
                    </a:lnL>
                    <a:lnR w="12700">
                      <a:miter lim="400000"/>
                    </a:lnR>
                    <a:lnT w="12700">
                      <a:miter lim="400000"/>
                    </a:lnT>
                    <a:lnB w="12700">
                      <a:miter lim="400000"/>
                    </a:lnB>
                  </a:tcPr>
                </a:tc>
                <a:tc>
                  <a:txBody>
                    <a:bodyPr/>
                    <a:lstStyle/>
                    <a:p>
                      <a:pPr lvl="0">
                        <a:spcBef>
                          <a:spcPts val="2400"/>
                        </a:spcBef>
                        <a:defRPr b="0">
                          <a:solidFill>
                            <a:srgbClr val="000000"/>
                          </a:solidFill>
                        </a:defRPr>
                      </a:pPr>
                      <a:r>
                        <a:rPr sz="1400">
                          <a:solidFill>
                            <a:srgbClr val="FFFFFF"/>
                          </a:solidFill>
                          <a:latin typeface="ChunkFive"/>
                          <a:ea typeface="ChunkFive"/>
                          <a:cs typeface="ChunkFive"/>
                          <a:sym typeface="ChunkFive"/>
                        </a:rPr>
                        <a:t>A</a:t>
                      </a:r>
                    </a:p>
                  </a:txBody>
                  <a:tcPr marL="12700" marR="12700" marT="12700" marB="127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xmlns="" val="10000"/>
                  </a:ext>
                </a:extLst>
              </a:tr>
              <a:tr h="154952">
                <a:tc>
                  <a:txBody>
                    <a:bodyPr/>
                    <a:lstStyle/>
                    <a:p>
                      <a:pPr lvl="0" defTabSz="914400">
                        <a:defRPr sz="6800"/>
                      </a:pPr>
                      <a:endParaRPr/>
                    </a:p>
                  </a:txBody>
                  <a:tcPr marL="50800" marR="50800" marT="50800" marB="50800" anchor="ctr" horzOverflow="overflow">
                    <a:lnL w="12700">
                      <a:miter lim="400000"/>
                    </a:lnL>
                    <a:lnR w="12700">
                      <a:miter lim="400000"/>
                    </a:lnR>
                    <a:lnT w="12700">
                      <a:miter lim="400000"/>
                    </a:lnT>
                    <a:lnB w="12700">
                      <a:miter lim="400000"/>
                    </a:lnB>
                  </a:tcPr>
                </a:tc>
                <a:tc>
                  <a:txBody>
                    <a:bodyPr/>
                    <a:lstStyle/>
                    <a:p>
                      <a:pPr lvl="0" defTabSz="914400">
                        <a:defRPr sz="6800"/>
                      </a:pPr>
                      <a:endParaRPr/>
                    </a:p>
                  </a:txBody>
                  <a:tcPr marL="50800" marR="50800" marT="50800" marB="50800" anchor="ctr" horzOverflow="overflow">
                    <a:lnL w="12700">
                      <a:miter lim="400000"/>
                    </a:lnL>
                    <a:lnR w="12700">
                      <a:miter lim="400000"/>
                    </a:lnR>
                    <a:lnT w="12700">
                      <a:miter lim="400000"/>
                    </a:lnT>
                    <a:lnB w="12700">
                      <a:miter lim="400000"/>
                    </a:lnB>
                  </a:tcPr>
                </a:tc>
                <a:tc>
                  <a:txBody>
                    <a:bodyPr/>
                    <a:lstStyle/>
                    <a:p>
                      <a:pPr lvl="0" defTabSz="914400">
                        <a:defRPr sz="6800"/>
                      </a:pPr>
                      <a:endParaRP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xmlns="" val="10001"/>
                  </a:ext>
                </a:extLst>
              </a:tr>
              <a:tr h="154952">
                <a:tc>
                  <a:txBody>
                    <a:bodyPr/>
                    <a:lstStyle/>
                    <a:p>
                      <a:pPr lvl="0" defTabSz="914400">
                        <a:defRPr sz="6800"/>
                      </a:pPr>
                      <a:endParaRPr/>
                    </a:p>
                  </a:txBody>
                  <a:tcPr marL="50800" marR="50800" marT="50800" marB="50800" anchor="ctr" horzOverflow="overflow">
                    <a:lnL w="12700">
                      <a:miter lim="400000"/>
                    </a:lnL>
                    <a:lnR w="12700">
                      <a:miter lim="400000"/>
                    </a:lnR>
                    <a:lnT w="12700">
                      <a:miter lim="400000"/>
                    </a:lnT>
                    <a:lnB w="12700">
                      <a:miter lim="400000"/>
                    </a:lnB>
                  </a:tcPr>
                </a:tc>
                <a:tc>
                  <a:txBody>
                    <a:bodyPr/>
                    <a:lstStyle/>
                    <a:p>
                      <a:pPr lvl="0" defTabSz="914400">
                        <a:defRPr sz="6800"/>
                      </a:pPr>
                      <a:endParaRPr/>
                    </a:p>
                  </a:txBody>
                  <a:tcPr marL="50800" marR="50800" marT="50800" marB="50800" anchor="ctr" horzOverflow="overflow">
                    <a:lnL w="12700">
                      <a:miter lim="400000"/>
                    </a:lnL>
                    <a:lnR w="12700">
                      <a:miter lim="400000"/>
                    </a:lnR>
                    <a:lnT w="12700">
                      <a:miter lim="400000"/>
                    </a:lnT>
                    <a:lnB w="12700">
                      <a:miter lim="400000"/>
                    </a:lnB>
                  </a:tcPr>
                </a:tc>
                <a:tc>
                  <a:txBody>
                    <a:bodyPr/>
                    <a:lstStyle/>
                    <a:p>
                      <a:pPr lvl="0" defTabSz="914400">
                        <a:defRPr sz="6800"/>
                      </a:pPr>
                      <a:endParaRP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xmlns="" val="10002"/>
                  </a:ext>
                </a:extLst>
              </a:tr>
              <a:tr h="154952">
                <a:tc>
                  <a:txBody>
                    <a:bodyPr/>
                    <a:lstStyle/>
                    <a:p>
                      <a:pPr lvl="0" defTabSz="914400">
                        <a:defRPr sz="6800"/>
                      </a:pPr>
                      <a:endParaRPr/>
                    </a:p>
                  </a:txBody>
                  <a:tcPr marL="50800" marR="50800" marT="50800" marB="50800" anchor="ctr" horzOverflow="overflow">
                    <a:lnL w="12700">
                      <a:miter lim="400000"/>
                    </a:lnL>
                    <a:lnR w="12700">
                      <a:miter lim="400000"/>
                    </a:lnR>
                    <a:lnT w="12700">
                      <a:miter lim="400000"/>
                    </a:lnT>
                    <a:lnB w="12700">
                      <a:miter lim="400000"/>
                    </a:lnB>
                  </a:tcPr>
                </a:tc>
                <a:tc>
                  <a:txBody>
                    <a:bodyPr/>
                    <a:lstStyle/>
                    <a:p>
                      <a:pPr lvl="0" defTabSz="914400">
                        <a:defRPr sz="6800"/>
                      </a:pPr>
                      <a:endParaRPr/>
                    </a:p>
                  </a:txBody>
                  <a:tcPr marL="50800" marR="50800" marT="50800" marB="50800" anchor="ctr" horzOverflow="overflow">
                    <a:lnL w="12700">
                      <a:miter lim="400000"/>
                    </a:lnL>
                    <a:lnR w="12700">
                      <a:miter lim="400000"/>
                    </a:lnR>
                    <a:lnT w="12700">
                      <a:miter lim="400000"/>
                    </a:lnT>
                    <a:lnB w="12700">
                      <a:miter lim="400000"/>
                    </a:lnB>
                  </a:tcPr>
                </a:tc>
                <a:tc>
                  <a:txBody>
                    <a:bodyPr/>
                    <a:lstStyle/>
                    <a:p>
                      <a:pPr lvl="0" defTabSz="914400">
                        <a:defRPr sz="6800"/>
                      </a:pPr>
                      <a:endParaRP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xmlns="" val="10003"/>
                  </a:ext>
                </a:extLst>
              </a:tr>
            </a:tbl>
          </a:graphicData>
        </a:graphic>
      </p:graphicFrame>
      <p:grpSp>
        <p:nvGrpSpPr>
          <p:cNvPr id="413" name="Group 413"/>
          <p:cNvGrpSpPr/>
          <p:nvPr/>
        </p:nvGrpSpPr>
        <p:grpSpPr>
          <a:xfrm>
            <a:off x="5505150" y="6476496"/>
            <a:ext cx="735185" cy="767059"/>
            <a:chOff x="299157" y="0"/>
            <a:chExt cx="735183" cy="767057"/>
          </a:xfrm>
        </p:grpSpPr>
        <p:sp>
          <p:nvSpPr>
            <p:cNvPr id="409" name="Shape 409"/>
            <p:cNvSpPr/>
            <p:nvPr/>
          </p:nvSpPr>
          <p:spPr>
            <a:xfrm>
              <a:off x="299157" y="0"/>
              <a:ext cx="735185" cy="767058"/>
            </a:xfrm>
            <a:prstGeom prst="rect">
              <a:avLst/>
            </a:prstGeom>
            <a:solidFill>
              <a:srgbClr val="FFFFFF">
                <a:alpha val="41896"/>
              </a:srgbClr>
            </a:solidFill>
            <a:ln w="12700" cap="flat">
              <a:noFill/>
              <a:miter lim="400000"/>
            </a:ln>
            <a:effectLst/>
          </p:spPr>
          <p:txBody>
            <a:bodyPr wrap="square" lIns="71437" tIns="71437" rIns="71437" bIns="71437" numCol="1" anchor="ctr">
              <a:noAutofit/>
            </a:bodyPr>
            <a:lstStyle/>
            <a:p>
              <a:pPr lvl="0">
                <a:defRPr sz="56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10" name="Shape 410"/>
            <p:cNvSpPr/>
            <p:nvPr/>
          </p:nvSpPr>
          <p:spPr>
            <a:xfrm>
              <a:off x="308022" y="363273"/>
              <a:ext cx="715236" cy="1"/>
            </a:xfrm>
            <a:prstGeom prst="line">
              <a:avLst/>
            </a:prstGeom>
            <a:noFill/>
            <a:ln w="38100" cap="flat">
              <a:solidFill>
                <a:srgbClr val="000000"/>
              </a:solidFill>
              <a:prstDash val="solid"/>
              <a:miter lim="400000"/>
              <a:headEnd type="stealth" w="med" len="med"/>
              <a:tailEnd type="stealth" w="med" len="med"/>
            </a:ln>
            <a:effectLst/>
          </p:spPr>
          <p:txBody>
            <a:bodyPr wrap="square" lIns="0" tIns="0" rIns="0" bIns="0" numCol="1" anchor="t">
              <a:noAutofit/>
            </a:bodyPr>
            <a:lstStyle/>
            <a:p>
              <a:pPr lvl="0">
                <a:defRPr sz="56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11" name="Shape 411"/>
            <p:cNvSpPr/>
            <p:nvPr/>
          </p:nvSpPr>
          <p:spPr>
            <a:xfrm>
              <a:off x="308022" y="514509"/>
              <a:ext cx="715236" cy="1"/>
            </a:xfrm>
            <a:prstGeom prst="line">
              <a:avLst/>
            </a:prstGeom>
            <a:noFill/>
            <a:ln w="38100" cap="flat">
              <a:solidFill>
                <a:srgbClr val="000000"/>
              </a:solidFill>
              <a:prstDash val="solid"/>
              <a:miter lim="400000"/>
              <a:headEnd type="stealth" w="med" len="med"/>
              <a:tailEnd type="stealth" w="med" len="med"/>
            </a:ln>
            <a:effectLst/>
          </p:spPr>
          <p:txBody>
            <a:bodyPr wrap="square" lIns="0" tIns="0" rIns="0" bIns="0" numCol="1" anchor="t">
              <a:noAutofit/>
            </a:bodyPr>
            <a:lstStyle/>
            <a:p>
              <a:pPr lvl="0">
                <a:defRPr sz="56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12" name="Shape 412"/>
            <p:cNvSpPr/>
            <p:nvPr/>
          </p:nvSpPr>
          <p:spPr>
            <a:xfrm>
              <a:off x="308022" y="675204"/>
              <a:ext cx="715236" cy="1"/>
            </a:xfrm>
            <a:prstGeom prst="line">
              <a:avLst/>
            </a:prstGeom>
            <a:noFill/>
            <a:ln w="38100" cap="flat">
              <a:solidFill>
                <a:srgbClr val="000000"/>
              </a:solidFill>
              <a:prstDash val="solid"/>
              <a:miter lim="400000"/>
              <a:headEnd type="stealth" w="med" len="med"/>
              <a:tailEnd type="stealth" w="med" len="med"/>
            </a:ln>
            <a:effectLst/>
          </p:spPr>
          <p:txBody>
            <a:bodyPr wrap="square" lIns="0" tIns="0" rIns="0" bIns="0" numCol="1" anchor="t">
              <a:noAutofit/>
            </a:bodyPr>
            <a:lstStyle/>
            <a:p>
              <a:pPr lvl="0">
                <a:defRPr sz="56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grpSp>
      <p:grpSp>
        <p:nvGrpSpPr>
          <p:cNvPr id="428" name="Group 428"/>
          <p:cNvGrpSpPr/>
          <p:nvPr/>
        </p:nvGrpSpPr>
        <p:grpSpPr>
          <a:xfrm>
            <a:off x="7923190" y="7594789"/>
            <a:ext cx="444501" cy="444501"/>
            <a:chOff x="0" y="0"/>
            <a:chExt cx="444500" cy="444500"/>
          </a:xfrm>
        </p:grpSpPr>
        <p:sp>
          <p:nvSpPr>
            <p:cNvPr id="414" name="Shape 414"/>
            <p:cNvSpPr/>
            <p:nvPr/>
          </p:nvSpPr>
          <p:spPr>
            <a:xfrm>
              <a:off x="0" y="0"/>
              <a:ext cx="444500" cy="4445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noFill/>
            <a:ln w="6350" cap="flat">
              <a:solidFill>
                <a:srgbClr val="000000"/>
              </a:solidFill>
              <a:prstDash val="solid"/>
              <a:miter lim="400000"/>
            </a:ln>
            <a:effectLst/>
          </p:spPr>
          <p:txBody>
            <a:bodyPr wrap="square" lIns="0" tIns="0" rIns="0" bIns="0" numCol="1" anchor="ctr">
              <a:noAutofit/>
            </a:bodyPr>
            <a:lstStyle/>
            <a:p>
              <a:pPr lvl="0">
                <a:defRPr sz="2600">
                  <a:solidFill>
                    <a:srgbClr val="FFFFFF"/>
                  </a:solidFill>
                </a:defRPr>
              </a:pPr>
              <a:endParaRPr/>
            </a:p>
          </p:txBody>
        </p:sp>
        <p:grpSp>
          <p:nvGrpSpPr>
            <p:cNvPr id="423" name="Group 423"/>
            <p:cNvGrpSpPr/>
            <p:nvPr/>
          </p:nvGrpSpPr>
          <p:grpSpPr>
            <a:xfrm>
              <a:off x="3414" y="360"/>
              <a:ext cx="440827" cy="440826"/>
              <a:chOff x="0" y="0"/>
              <a:chExt cx="440825" cy="440825"/>
            </a:xfrm>
          </p:grpSpPr>
          <p:sp>
            <p:nvSpPr>
              <p:cNvPr id="415" name="Shape 415"/>
              <p:cNvSpPr/>
              <p:nvPr/>
            </p:nvSpPr>
            <p:spPr>
              <a:xfrm>
                <a:off x="41035" y="44089"/>
                <a:ext cx="355601" cy="3556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noFill/>
              <a:ln w="3175" cap="flat">
                <a:solidFill>
                  <a:srgbClr val="53585F"/>
                </a:solidFill>
                <a:prstDash val="solid"/>
                <a:miter lim="400000"/>
              </a:ln>
              <a:effectLst/>
            </p:spPr>
            <p:txBody>
              <a:bodyPr wrap="square" lIns="0" tIns="0" rIns="0" bIns="0" numCol="1" anchor="ctr">
                <a:noAutofit/>
              </a:bodyPr>
              <a:lstStyle/>
              <a:p>
                <a:pPr lvl="0">
                  <a:defRPr sz="2600">
                    <a:solidFill>
                      <a:srgbClr val="FFFFFF"/>
                    </a:solidFill>
                  </a:defRPr>
                </a:pPr>
                <a:endParaRPr/>
              </a:p>
            </p:txBody>
          </p:sp>
          <p:sp>
            <p:nvSpPr>
              <p:cNvPr id="416" name="Shape 416"/>
              <p:cNvSpPr/>
              <p:nvPr/>
            </p:nvSpPr>
            <p:spPr>
              <a:xfrm>
                <a:off x="85485" y="88539"/>
                <a:ext cx="266701" cy="2667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noFill/>
              <a:ln w="3175" cap="flat">
                <a:solidFill>
                  <a:srgbClr val="53585F"/>
                </a:solidFill>
                <a:prstDash val="solid"/>
                <a:miter lim="400000"/>
              </a:ln>
              <a:effectLst/>
            </p:spPr>
            <p:txBody>
              <a:bodyPr wrap="square" lIns="0" tIns="0" rIns="0" bIns="0" numCol="1" anchor="ctr">
                <a:noAutofit/>
              </a:bodyPr>
              <a:lstStyle/>
              <a:p>
                <a:pPr lvl="0">
                  <a:defRPr sz="2600">
                    <a:solidFill>
                      <a:srgbClr val="FFFFFF"/>
                    </a:solidFill>
                  </a:defRPr>
                </a:pPr>
                <a:endParaRPr/>
              </a:p>
            </p:txBody>
          </p:sp>
          <p:sp>
            <p:nvSpPr>
              <p:cNvPr id="417" name="Shape 417"/>
              <p:cNvSpPr/>
              <p:nvPr/>
            </p:nvSpPr>
            <p:spPr>
              <a:xfrm>
                <a:off x="129935" y="132989"/>
                <a:ext cx="177801" cy="1778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noFill/>
              <a:ln w="3175" cap="flat">
                <a:solidFill>
                  <a:srgbClr val="53585F"/>
                </a:solidFill>
                <a:prstDash val="solid"/>
                <a:miter lim="400000"/>
              </a:ln>
              <a:effectLst/>
            </p:spPr>
            <p:txBody>
              <a:bodyPr wrap="square" lIns="0" tIns="0" rIns="0" bIns="0" numCol="1" anchor="ctr">
                <a:noAutofit/>
              </a:bodyPr>
              <a:lstStyle/>
              <a:p>
                <a:pPr lvl="0">
                  <a:defRPr sz="2600">
                    <a:solidFill>
                      <a:srgbClr val="FFFFFF"/>
                    </a:solidFill>
                  </a:defRPr>
                </a:pPr>
                <a:endParaRPr/>
              </a:p>
            </p:txBody>
          </p:sp>
          <p:sp>
            <p:nvSpPr>
              <p:cNvPr id="418" name="Shape 418"/>
              <p:cNvSpPr/>
              <p:nvPr/>
            </p:nvSpPr>
            <p:spPr>
              <a:xfrm>
                <a:off x="174385" y="177439"/>
                <a:ext cx="88901" cy="889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noFill/>
              <a:ln w="3175" cap="flat">
                <a:solidFill>
                  <a:srgbClr val="53585F"/>
                </a:solidFill>
                <a:prstDash val="solid"/>
                <a:miter lim="400000"/>
              </a:ln>
              <a:effectLst/>
            </p:spPr>
            <p:txBody>
              <a:bodyPr wrap="square" lIns="0" tIns="0" rIns="0" bIns="0" numCol="1" anchor="ctr">
                <a:noAutofit/>
              </a:bodyPr>
              <a:lstStyle/>
              <a:p>
                <a:pPr lvl="0">
                  <a:defRPr sz="2600">
                    <a:solidFill>
                      <a:srgbClr val="FFFFFF"/>
                    </a:solidFill>
                  </a:defRPr>
                </a:pPr>
                <a:endParaRPr/>
              </a:p>
            </p:txBody>
          </p:sp>
          <p:sp>
            <p:nvSpPr>
              <p:cNvPr id="419" name="Shape 419"/>
              <p:cNvSpPr/>
              <p:nvPr/>
            </p:nvSpPr>
            <p:spPr>
              <a:xfrm>
                <a:off x="0" y="220412"/>
                <a:ext cx="440826" cy="1"/>
              </a:xfrm>
              <a:prstGeom prst="line">
                <a:avLst/>
              </a:prstGeom>
              <a:noFill/>
              <a:ln w="3175" cap="flat">
                <a:solidFill>
                  <a:srgbClr val="53585F"/>
                </a:solidFill>
                <a:prstDash val="solid"/>
                <a:miter lim="400000"/>
              </a:ln>
              <a:effectLst/>
            </p:spPr>
            <p:txBody>
              <a:bodyPr wrap="square" lIns="0" tIns="0" rIns="0" bIns="0" numCol="1" anchor="ctr">
                <a:noAutofit/>
              </a:bodyPr>
              <a:lstStyle/>
              <a:p>
                <a:pPr lvl="0">
                  <a:defRPr sz="2600"/>
                </a:pPr>
                <a:endParaRPr/>
              </a:p>
            </p:txBody>
          </p:sp>
          <p:sp>
            <p:nvSpPr>
              <p:cNvPr id="420" name="Shape 420"/>
              <p:cNvSpPr/>
              <p:nvPr/>
            </p:nvSpPr>
            <p:spPr>
              <a:xfrm flipV="1">
                <a:off x="220412" y="0"/>
                <a:ext cx="1" cy="440826"/>
              </a:xfrm>
              <a:prstGeom prst="line">
                <a:avLst/>
              </a:prstGeom>
              <a:noFill/>
              <a:ln w="3175" cap="flat">
                <a:solidFill>
                  <a:srgbClr val="53585F"/>
                </a:solidFill>
                <a:prstDash val="solid"/>
                <a:miter lim="400000"/>
              </a:ln>
              <a:effectLst/>
            </p:spPr>
            <p:txBody>
              <a:bodyPr wrap="square" lIns="0" tIns="0" rIns="0" bIns="0" numCol="1" anchor="ctr">
                <a:noAutofit/>
              </a:bodyPr>
              <a:lstStyle/>
              <a:p>
                <a:pPr lvl="0">
                  <a:defRPr sz="2600"/>
                </a:pPr>
                <a:endParaRPr/>
              </a:p>
            </p:txBody>
          </p:sp>
          <p:sp>
            <p:nvSpPr>
              <p:cNvPr id="421" name="Shape 421"/>
              <p:cNvSpPr/>
              <p:nvPr/>
            </p:nvSpPr>
            <p:spPr>
              <a:xfrm flipV="1">
                <a:off x="61179" y="64557"/>
                <a:ext cx="311712" cy="311712"/>
              </a:xfrm>
              <a:prstGeom prst="line">
                <a:avLst/>
              </a:prstGeom>
              <a:noFill/>
              <a:ln w="3175" cap="flat">
                <a:solidFill>
                  <a:srgbClr val="53585F"/>
                </a:solidFill>
                <a:prstDash val="solid"/>
                <a:miter lim="400000"/>
              </a:ln>
              <a:effectLst/>
            </p:spPr>
            <p:txBody>
              <a:bodyPr wrap="square" lIns="0" tIns="0" rIns="0" bIns="0" numCol="1" anchor="ctr">
                <a:noAutofit/>
              </a:bodyPr>
              <a:lstStyle/>
              <a:p>
                <a:pPr lvl="0">
                  <a:defRPr sz="2600"/>
                </a:pPr>
                <a:endParaRPr/>
              </a:p>
            </p:txBody>
          </p:sp>
          <p:sp>
            <p:nvSpPr>
              <p:cNvPr id="422" name="Shape 422"/>
              <p:cNvSpPr/>
              <p:nvPr/>
            </p:nvSpPr>
            <p:spPr>
              <a:xfrm flipH="1" flipV="1">
                <a:off x="61179" y="65238"/>
                <a:ext cx="311712" cy="311712"/>
              </a:xfrm>
              <a:prstGeom prst="line">
                <a:avLst/>
              </a:prstGeom>
              <a:noFill/>
              <a:ln w="3175" cap="flat">
                <a:solidFill>
                  <a:srgbClr val="53585F"/>
                </a:solidFill>
                <a:prstDash val="solid"/>
                <a:miter lim="400000"/>
              </a:ln>
              <a:effectLst/>
            </p:spPr>
            <p:txBody>
              <a:bodyPr wrap="square" lIns="0" tIns="0" rIns="0" bIns="0" numCol="1" anchor="ctr">
                <a:noAutofit/>
              </a:bodyPr>
              <a:lstStyle/>
              <a:p>
                <a:pPr lvl="0">
                  <a:defRPr sz="2600"/>
                </a:pPr>
                <a:endParaRPr/>
              </a:p>
            </p:txBody>
          </p:sp>
        </p:grpSp>
        <p:sp>
          <p:nvSpPr>
            <p:cNvPr id="424" name="Shape 424"/>
            <p:cNvSpPr/>
            <p:nvPr/>
          </p:nvSpPr>
          <p:spPr>
            <a:xfrm>
              <a:off x="227410" y="168955"/>
              <a:ext cx="48808" cy="48544"/>
            </a:xfrm>
            <a:custGeom>
              <a:avLst/>
              <a:gdLst/>
              <a:ahLst/>
              <a:cxnLst>
                <a:cxn ang="0">
                  <a:pos x="wd2" y="hd2"/>
                </a:cxn>
                <a:cxn ang="5400000">
                  <a:pos x="wd2" y="hd2"/>
                </a:cxn>
                <a:cxn ang="10800000">
                  <a:pos x="wd2" y="hd2"/>
                </a:cxn>
                <a:cxn ang="16200000">
                  <a:pos x="wd2" y="hd2"/>
                </a:cxn>
              </a:cxnLst>
              <a:rect l="0" t="0" r="r" b="b"/>
              <a:pathLst>
                <a:path w="21122" h="21040" extrusionOk="0">
                  <a:moveTo>
                    <a:pt x="0" y="21040"/>
                  </a:moveTo>
                  <a:lnTo>
                    <a:pt x="338" y="240"/>
                  </a:lnTo>
                  <a:cubicBezTo>
                    <a:pt x="5155" y="-560"/>
                    <a:pt x="10089" y="661"/>
                    <a:pt x="13980" y="3616"/>
                  </a:cubicBezTo>
                  <a:cubicBezTo>
                    <a:pt x="18929" y="7374"/>
                    <a:pt x="21600" y="13416"/>
                    <a:pt x="21052" y="19611"/>
                  </a:cubicBezTo>
                  <a:lnTo>
                    <a:pt x="0" y="21040"/>
                  </a:lnTo>
                  <a:close/>
                </a:path>
              </a:pathLst>
            </a:custGeom>
            <a:solidFill>
              <a:srgbClr val="000000"/>
            </a:solidFill>
            <a:ln w="12700" cap="flat">
              <a:noFill/>
              <a:miter lim="400000"/>
            </a:ln>
            <a:effectLst/>
          </p:spPr>
          <p:txBody>
            <a:bodyPr wrap="square" lIns="0" tIns="0" rIns="0" bIns="0" numCol="1" anchor="ctr">
              <a:noAutofit/>
            </a:bodyPr>
            <a:lstStyle/>
            <a:p>
              <a:pPr lvl="0">
                <a:defRPr sz="2600"/>
              </a:pPr>
              <a:endParaRPr/>
            </a:p>
          </p:txBody>
        </p:sp>
        <p:sp>
          <p:nvSpPr>
            <p:cNvPr id="425" name="Shape 425"/>
            <p:cNvSpPr/>
            <p:nvPr/>
          </p:nvSpPr>
          <p:spPr>
            <a:xfrm rot="5400000">
              <a:off x="232933" y="218845"/>
              <a:ext cx="86908" cy="86438"/>
            </a:xfrm>
            <a:custGeom>
              <a:avLst/>
              <a:gdLst/>
              <a:ahLst/>
              <a:cxnLst>
                <a:cxn ang="0">
                  <a:pos x="wd2" y="hd2"/>
                </a:cxn>
                <a:cxn ang="5400000">
                  <a:pos x="wd2" y="hd2"/>
                </a:cxn>
                <a:cxn ang="10800000">
                  <a:pos x="wd2" y="hd2"/>
                </a:cxn>
                <a:cxn ang="16200000">
                  <a:pos x="wd2" y="hd2"/>
                </a:cxn>
              </a:cxnLst>
              <a:rect l="0" t="0" r="r" b="b"/>
              <a:pathLst>
                <a:path w="21122" h="21040" extrusionOk="0">
                  <a:moveTo>
                    <a:pt x="0" y="21040"/>
                  </a:moveTo>
                  <a:lnTo>
                    <a:pt x="338" y="240"/>
                  </a:lnTo>
                  <a:cubicBezTo>
                    <a:pt x="5155" y="-560"/>
                    <a:pt x="10089" y="661"/>
                    <a:pt x="13980" y="3616"/>
                  </a:cubicBezTo>
                  <a:cubicBezTo>
                    <a:pt x="18929" y="7374"/>
                    <a:pt x="21600" y="13416"/>
                    <a:pt x="21052" y="19611"/>
                  </a:cubicBezTo>
                  <a:lnTo>
                    <a:pt x="0" y="21040"/>
                  </a:lnTo>
                  <a:close/>
                </a:path>
              </a:pathLst>
            </a:custGeom>
            <a:solidFill>
              <a:srgbClr val="000000"/>
            </a:solidFill>
            <a:ln w="12700" cap="flat">
              <a:noFill/>
              <a:miter lim="400000"/>
            </a:ln>
            <a:effectLst/>
          </p:spPr>
          <p:txBody>
            <a:bodyPr wrap="square" lIns="0" tIns="0" rIns="0" bIns="0" numCol="1" anchor="ctr">
              <a:noAutofit/>
            </a:bodyPr>
            <a:lstStyle/>
            <a:p>
              <a:pPr lvl="0">
                <a:defRPr sz="2600"/>
              </a:pPr>
              <a:endParaRPr/>
            </a:p>
          </p:txBody>
        </p:sp>
        <p:sp>
          <p:nvSpPr>
            <p:cNvPr id="426" name="Shape 426"/>
            <p:cNvSpPr/>
            <p:nvPr/>
          </p:nvSpPr>
          <p:spPr>
            <a:xfrm rot="10800000">
              <a:off x="97397" y="218996"/>
              <a:ext cx="127001" cy="126314"/>
            </a:xfrm>
            <a:custGeom>
              <a:avLst/>
              <a:gdLst/>
              <a:ahLst/>
              <a:cxnLst>
                <a:cxn ang="0">
                  <a:pos x="wd2" y="hd2"/>
                </a:cxn>
                <a:cxn ang="5400000">
                  <a:pos x="wd2" y="hd2"/>
                </a:cxn>
                <a:cxn ang="10800000">
                  <a:pos x="wd2" y="hd2"/>
                </a:cxn>
                <a:cxn ang="16200000">
                  <a:pos x="wd2" y="hd2"/>
                </a:cxn>
              </a:cxnLst>
              <a:rect l="0" t="0" r="r" b="b"/>
              <a:pathLst>
                <a:path w="21122" h="21040" extrusionOk="0">
                  <a:moveTo>
                    <a:pt x="0" y="21040"/>
                  </a:moveTo>
                  <a:lnTo>
                    <a:pt x="338" y="240"/>
                  </a:lnTo>
                  <a:cubicBezTo>
                    <a:pt x="5155" y="-560"/>
                    <a:pt x="10089" y="661"/>
                    <a:pt x="13980" y="3616"/>
                  </a:cubicBezTo>
                  <a:cubicBezTo>
                    <a:pt x="18929" y="7374"/>
                    <a:pt x="21600" y="13416"/>
                    <a:pt x="21052" y="19611"/>
                  </a:cubicBezTo>
                  <a:lnTo>
                    <a:pt x="0" y="21040"/>
                  </a:lnTo>
                  <a:close/>
                </a:path>
              </a:pathLst>
            </a:custGeom>
            <a:solidFill>
              <a:srgbClr val="000000"/>
            </a:solidFill>
            <a:ln w="12700" cap="flat">
              <a:noFill/>
              <a:miter lim="400000"/>
            </a:ln>
            <a:effectLst/>
          </p:spPr>
          <p:txBody>
            <a:bodyPr wrap="square" lIns="0" tIns="0" rIns="0" bIns="0" numCol="1" anchor="ctr">
              <a:noAutofit/>
            </a:bodyPr>
            <a:lstStyle/>
            <a:p>
              <a:pPr lvl="0">
                <a:defRPr sz="2600"/>
              </a:pPr>
              <a:endParaRPr/>
            </a:p>
          </p:txBody>
        </p:sp>
        <p:sp>
          <p:nvSpPr>
            <p:cNvPr id="427" name="Shape 427"/>
            <p:cNvSpPr/>
            <p:nvPr/>
          </p:nvSpPr>
          <p:spPr>
            <a:xfrm rot="16200000">
              <a:off x="52015" y="42261"/>
              <a:ext cx="172477" cy="171544"/>
            </a:xfrm>
            <a:custGeom>
              <a:avLst/>
              <a:gdLst/>
              <a:ahLst/>
              <a:cxnLst>
                <a:cxn ang="0">
                  <a:pos x="wd2" y="hd2"/>
                </a:cxn>
                <a:cxn ang="5400000">
                  <a:pos x="wd2" y="hd2"/>
                </a:cxn>
                <a:cxn ang="10800000">
                  <a:pos x="wd2" y="hd2"/>
                </a:cxn>
                <a:cxn ang="16200000">
                  <a:pos x="wd2" y="hd2"/>
                </a:cxn>
              </a:cxnLst>
              <a:rect l="0" t="0" r="r" b="b"/>
              <a:pathLst>
                <a:path w="21122" h="21040" extrusionOk="0">
                  <a:moveTo>
                    <a:pt x="0" y="21040"/>
                  </a:moveTo>
                  <a:lnTo>
                    <a:pt x="338" y="240"/>
                  </a:lnTo>
                  <a:cubicBezTo>
                    <a:pt x="5155" y="-560"/>
                    <a:pt x="10089" y="661"/>
                    <a:pt x="13980" y="3616"/>
                  </a:cubicBezTo>
                  <a:cubicBezTo>
                    <a:pt x="18929" y="7374"/>
                    <a:pt x="21600" y="13416"/>
                    <a:pt x="21052" y="19611"/>
                  </a:cubicBezTo>
                  <a:lnTo>
                    <a:pt x="0" y="21040"/>
                  </a:lnTo>
                  <a:close/>
                </a:path>
              </a:pathLst>
            </a:custGeom>
            <a:solidFill>
              <a:srgbClr val="000000"/>
            </a:solidFill>
            <a:ln w="12700" cap="flat">
              <a:noFill/>
              <a:miter lim="400000"/>
            </a:ln>
            <a:effectLst/>
          </p:spPr>
          <p:txBody>
            <a:bodyPr wrap="square" lIns="0" tIns="0" rIns="0" bIns="0" numCol="1" anchor="ctr">
              <a:noAutofit/>
            </a:bodyPr>
            <a:lstStyle/>
            <a:p>
              <a:pPr lvl="0">
                <a:defRPr sz="2600"/>
              </a:pPr>
              <a:endParaRPr/>
            </a:p>
          </p:txBody>
        </p:sp>
      </p:grpSp>
      <p:grpSp>
        <p:nvGrpSpPr>
          <p:cNvPr id="455" name="Group 455"/>
          <p:cNvGrpSpPr/>
          <p:nvPr/>
        </p:nvGrpSpPr>
        <p:grpSpPr>
          <a:xfrm>
            <a:off x="7364837" y="7591169"/>
            <a:ext cx="447696" cy="451742"/>
            <a:chOff x="0" y="0"/>
            <a:chExt cx="447694" cy="451741"/>
          </a:xfrm>
        </p:grpSpPr>
        <p:sp>
          <p:nvSpPr>
            <p:cNvPr id="429" name="Shape 429"/>
            <p:cNvSpPr/>
            <p:nvPr/>
          </p:nvSpPr>
          <p:spPr>
            <a:xfrm>
              <a:off x="2795" y="0"/>
              <a:ext cx="444501" cy="444500"/>
            </a:xfrm>
            <a:prstGeom prst="rect">
              <a:avLst/>
            </a:prstGeom>
            <a:solidFill>
              <a:srgbClr val="FFFFFF"/>
            </a:solidFill>
            <a:ln w="12700" cap="flat">
              <a:noFill/>
              <a:miter lim="400000"/>
            </a:ln>
            <a:effectLst/>
          </p:spPr>
          <p:txBody>
            <a:bodyPr wrap="square" lIns="0" tIns="0" rIns="0" bIns="0" numCol="1" anchor="ctr">
              <a:noAutofit/>
            </a:bodyPr>
            <a:lstStyle/>
            <a:p>
              <a:pPr lvl="0">
                <a:defRPr sz="2600">
                  <a:solidFill>
                    <a:srgbClr val="FFFFFF"/>
                  </a:solidFill>
                </a:defRPr>
              </a:pPr>
              <a:endParaRPr/>
            </a:p>
          </p:txBody>
        </p:sp>
        <p:grpSp>
          <p:nvGrpSpPr>
            <p:cNvPr id="449" name="Group 449"/>
            <p:cNvGrpSpPr/>
            <p:nvPr/>
          </p:nvGrpSpPr>
          <p:grpSpPr>
            <a:xfrm>
              <a:off x="0" y="2870"/>
              <a:ext cx="447695" cy="448872"/>
              <a:chOff x="0" y="0"/>
              <a:chExt cx="447694" cy="448871"/>
            </a:xfrm>
          </p:grpSpPr>
          <p:sp>
            <p:nvSpPr>
              <p:cNvPr id="430" name="Shape 430"/>
              <p:cNvSpPr/>
              <p:nvPr/>
            </p:nvSpPr>
            <p:spPr>
              <a:xfrm>
                <a:off x="0" y="220547"/>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431" name="Shape 431"/>
              <p:cNvSpPr/>
              <p:nvPr/>
            </p:nvSpPr>
            <p:spPr>
              <a:xfrm>
                <a:off x="0" y="0"/>
                <a:ext cx="447695" cy="0"/>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432" name="Shape 432"/>
              <p:cNvSpPr/>
              <p:nvPr/>
            </p:nvSpPr>
            <p:spPr>
              <a:xfrm>
                <a:off x="0" y="441095"/>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433" name="Shape 433"/>
              <p:cNvSpPr/>
              <p:nvPr/>
            </p:nvSpPr>
            <p:spPr>
              <a:xfrm>
                <a:off x="0" y="110273"/>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434" name="Shape 434"/>
              <p:cNvSpPr/>
              <p:nvPr/>
            </p:nvSpPr>
            <p:spPr>
              <a:xfrm>
                <a:off x="0" y="330821"/>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435" name="Shape 435"/>
              <p:cNvSpPr/>
              <p:nvPr/>
            </p:nvSpPr>
            <p:spPr>
              <a:xfrm>
                <a:off x="0" y="275684"/>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436" name="Shape 436"/>
              <p:cNvSpPr/>
              <p:nvPr/>
            </p:nvSpPr>
            <p:spPr>
              <a:xfrm>
                <a:off x="0" y="385958"/>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437" name="Shape 437"/>
              <p:cNvSpPr/>
              <p:nvPr/>
            </p:nvSpPr>
            <p:spPr>
              <a:xfrm>
                <a:off x="0" y="165410"/>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438" name="Shape 438"/>
              <p:cNvSpPr/>
              <p:nvPr/>
            </p:nvSpPr>
            <p:spPr>
              <a:xfrm>
                <a:off x="0" y="55136"/>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grpSp>
            <p:nvGrpSpPr>
              <p:cNvPr id="448" name="Group 448"/>
              <p:cNvGrpSpPr/>
              <p:nvPr/>
            </p:nvGrpSpPr>
            <p:grpSpPr>
              <a:xfrm rot="16200000">
                <a:off x="1256" y="4476"/>
                <a:ext cx="447696" cy="441096"/>
                <a:chOff x="0" y="0"/>
                <a:chExt cx="447694" cy="441095"/>
              </a:xfrm>
            </p:grpSpPr>
            <p:sp>
              <p:nvSpPr>
                <p:cNvPr id="439" name="Shape 439"/>
                <p:cNvSpPr/>
                <p:nvPr/>
              </p:nvSpPr>
              <p:spPr>
                <a:xfrm>
                  <a:off x="0" y="220547"/>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440" name="Shape 440"/>
                <p:cNvSpPr/>
                <p:nvPr/>
              </p:nvSpPr>
              <p:spPr>
                <a:xfrm>
                  <a:off x="0" y="0"/>
                  <a:ext cx="447695" cy="0"/>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441" name="Shape 441"/>
                <p:cNvSpPr/>
                <p:nvPr/>
              </p:nvSpPr>
              <p:spPr>
                <a:xfrm>
                  <a:off x="0" y="441095"/>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442" name="Shape 442"/>
                <p:cNvSpPr/>
                <p:nvPr/>
              </p:nvSpPr>
              <p:spPr>
                <a:xfrm>
                  <a:off x="0" y="110273"/>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443" name="Shape 443"/>
                <p:cNvSpPr/>
                <p:nvPr/>
              </p:nvSpPr>
              <p:spPr>
                <a:xfrm>
                  <a:off x="0" y="330821"/>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444" name="Shape 444"/>
                <p:cNvSpPr/>
                <p:nvPr/>
              </p:nvSpPr>
              <p:spPr>
                <a:xfrm>
                  <a:off x="0" y="275684"/>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445" name="Shape 445"/>
                <p:cNvSpPr/>
                <p:nvPr/>
              </p:nvSpPr>
              <p:spPr>
                <a:xfrm>
                  <a:off x="0" y="385958"/>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446" name="Shape 446"/>
                <p:cNvSpPr/>
                <p:nvPr/>
              </p:nvSpPr>
              <p:spPr>
                <a:xfrm>
                  <a:off x="0" y="165410"/>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447" name="Shape 447"/>
                <p:cNvSpPr/>
                <p:nvPr/>
              </p:nvSpPr>
              <p:spPr>
                <a:xfrm>
                  <a:off x="0" y="55136"/>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grpSp>
        </p:grpSp>
        <p:sp>
          <p:nvSpPr>
            <p:cNvPr id="450" name="Shape 450"/>
            <p:cNvSpPr/>
            <p:nvPr/>
          </p:nvSpPr>
          <p:spPr>
            <a:xfrm>
              <a:off x="17974" y="391416"/>
              <a:ext cx="76201" cy="57151"/>
            </a:xfrm>
            <a:prstGeom prst="rect">
              <a:avLst/>
            </a:prstGeom>
            <a:solidFill>
              <a:srgbClr val="000000"/>
            </a:solidFill>
            <a:ln w="6350" cap="flat">
              <a:solidFill>
                <a:srgbClr val="000000"/>
              </a:solidFill>
              <a:prstDash val="solid"/>
              <a:miter lim="400000"/>
            </a:ln>
            <a:effectLst/>
          </p:spPr>
          <p:txBody>
            <a:bodyPr wrap="square" lIns="0" tIns="0" rIns="0" bIns="0" numCol="1" anchor="ctr">
              <a:noAutofit/>
            </a:bodyPr>
            <a:lstStyle/>
            <a:p>
              <a:pPr lvl="0">
                <a:defRPr sz="2600">
                  <a:solidFill>
                    <a:srgbClr val="FFFFFF"/>
                  </a:solidFill>
                </a:defRPr>
              </a:pPr>
              <a:endParaRPr/>
            </a:p>
          </p:txBody>
        </p:sp>
        <p:sp>
          <p:nvSpPr>
            <p:cNvPr id="451" name="Shape 451"/>
            <p:cNvSpPr/>
            <p:nvPr/>
          </p:nvSpPr>
          <p:spPr>
            <a:xfrm>
              <a:off x="130621" y="350004"/>
              <a:ext cx="76201" cy="98563"/>
            </a:xfrm>
            <a:prstGeom prst="rect">
              <a:avLst/>
            </a:prstGeom>
            <a:solidFill>
              <a:srgbClr val="000000"/>
            </a:solidFill>
            <a:ln w="6350" cap="flat">
              <a:solidFill>
                <a:srgbClr val="000000"/>
              </a:solidFill>
              <a:prstDash val="solid"/>
              <a:miter lim="400000"/>
            </a:ln>
            <a:effectLst/>
          </p:spPr>
          <p:txBody>
            <a:bodyPr wrap="square" lIns="0" tIns="0" rIns="0" bIns="0" numCol="1" anchor="ctr">
              <a:noAutofit/>
            </a:bodyPr>
            <a:lstStyle/>
            <a:p>
              <a:pPr lvl="0">
                <a:defRPr sz="2600">
                  <a:solidFill>
                    <a:srgbClr val="FFFFFF"/>
                  </a:solidFill>
                </a:defRPr>
              </a:pPr>
              <a:endParaRPr/>
            </a:p>
          </p:txBody>
        </p:sp>
        <p:sp>
          <p:nvSpPr>
            <p:cNvPr id="452" name="Shape 452"/>
            <p:cNvSpPr/>
            <p:nvPr/>
          </p:nvSpPr>
          <p:spPr>
            <a:xfrm>
              <a:off x="243269" y="266330"/>
              <a:ext cx="76201" cy="182237"/>
            </a:xfrm>
            <a:prstGeom prst="rect">
              <a:avLst/>
            </a:prstGeom>
            <a:solidFill>
              <a:srgbClr val="000000"/>
            </a:solidFill>
            <a:ln w="6350" cap="flat">
              <a:solidFill>
                <a:srgbClr val="000000"/>
              </a:solidFill>
              <a:prstDash val="solid"/>
              <a:miter lim="400000"/>
            </a:ln>
            <a:effectLst/>
          </p:spPr>
          <p:txBody>
            <a:bodyPr wrap="square" lIns="0" tIns="0" rIns="0" bIns="0" numCol="1" anchor="ctr">
              <a:noAutofit/>
            </a:bodyPr>
            <a:lstStyle/>
            <a:p>
              <a:pPr lvl="0">
                <a:defRPr sz="2600">
                  <a:solidFill>
                    <a:srgbClr val="FFFFFF"/>
                  </a:solidFill>
                </a:defRPr>
              </a:pPr>
              <a:endParaRPr/>
            </a:p>
          </p:txBody>
        </p:sp>
        <p:sp>
          <p:nvSpPr>
            <p:cNvPr id="453" name="Shape 453"/>
            <p:cNvSpPr/>
            <p:nvPr/>
          </p:nvSpPr>
          <p:spPr>
            <a:xfrm>
              <a:off x="355917" y="122933"/>
              <a:ext cx="76201" cy="325634"/>
            </a:xfrm>
            <a:prstGeom prst="rect">
              <a:avLst/>
            </a:prstGeom>
            <a:solidFill>
              <a:srgbClr val="000000"/>
            </a:solidFill>
            <a:ln w="6350" cap="flat">
              <a:solidFill>
                <a:srgbClr val="000000"/>
              </a:solidFill>
              <a:prstDash val="solid"/>
              <a:miter lim="400000"/>
            </a:ln>
            <a:effectLst/>
          </p:spPr>
          <p:txBody>
            <a:bodyPr wrap="square" lIns="0" tIns="0" rIns="0" bIns="0" numCol="1" anchor="ctr">
              <a:noAutofit/>
            </a:bodyPr>
            <a:lstStyle/>
            <a:p>
              <a:pPr lvl="0">
                <a:defRPr sz="2600">
                  <a:solidFill>
                    <a:srgbClr val="FFFFFF"/>
                  </a:solidFill>
                </a:defRPr>
              </a:pPr>
              <a:endParaRPr/>
            </a:p>
          </p:txBody>
        </p:sp>
        <p:sp>
          <p:nvSpPr>
            <p:cNvPr id="454" name="Shape 454"/>
            <p:cNvSpPr/>
            <p:nvPr/>
          </p:nvSpPr>
          <p:spPr>
            <a:xfrm>
              <a:off x="3175" y="4066"/>
              <a:ext cx="444500" cy="444501"/>
            </a:xfrm>
            <a:prstGeom prst="rect">
              <a:avLst/>
            </a:prstGeom>
            <a:noFill/>
            <a:ln w="6350" cap="flat">
              <a:solidFill>
                <a:srgbClr val="000000"/>
              </a:solidFill>
              <a:prstDash val="solid"/>
              <a:miter lim="400000"/>
            </a:ln>
            <a:effectLst/>
          </p:spPr>
          <p:txBody>
            <a:bodyPr wrap="square" lIns="0" tIns="0" rIns="0" bIns="0" numCol="1" anchor="ctr">
              <a:noAutofit/>
            </a:bodyPr>
            <a:lstStyle/>
            <a:p>
              <a:pPr lvl="0">
                <a:defRPr sz="2600">
                  <a:solidFill>
                    <a:srgbClr val="FFFFFF"/>
                  </a:solidFill>
                </a:defRPr>
              </a:pPr>
              <a:endParaRPr/>
            </a:p>
          </p:txBody>
        </p:sp>
      </p:grpSp>
      <p:grpSp>
        <p:nvGrpSpPr>
          <p:cNvPr id="482" name="Group 482"/>
          <p:cNvGrpSpPr/>
          <p:nvPr/>
        </p:nvGrpSpPr>
        <p:grpSpPr>
          <a:xfrm>
            <a:off x="6808082" y="7591169"/>
            <a:ext cx="447696" cy="451742"/>
            <a:chOff x="0" y="0"/>
            <a:chExt cx="447694" cy="451741"/>
          </a:xfrm>
        </p:grpSpPr>
        <p:sp>
          <p:nvSpPr>
            <p:cNvPr id="456" name="Shape 456"/>
            <p:cNvSpPr/>
            <p:nvPr/>
          </p:nvSpPr>
          <p:spPr>
            <a:xfrm>
              <a:off x="2795" y="0"/>
              <a:ext cx="444501" cy="444500"/>
            </a:xfrm>
            <a:prstGeom prst="rect">
              <a:avLst/>
            </a:prstGeom>
            <a:solidFill>
              <a:srgbClr val="FFFFFF"/>
            </a:solidFill>
            <a:ln w="12700" cap="flat">
              <a:noFill/>
              <a:miter lim="400000"/>
            </a:ln>
            <a:effectLst/>
          </p:spPr>
          <p:txBody>
            <a:bodyPr wrap="square" lIns="0" tIns="0" rIns="0" bIns="0" numCol="1" anchor="ctr">
              <a:noAutofit/>
            </a:bodyPr>
            <a:lstStyle/>
            <a:p>
              <a:pPr lvl="0">
                <a:defRPr sz="2600">
                  <a:solidFill>
                    <a:srgbClr val="FFFFFF"/>
                  </a:solidFill>
                </a:defRPr>
              </a:pPr>
              <a:endParaRPr/>
            </a:p>
          </p:txBody>
        </p:sp>
        <p:grpSp>
          <p:nvGrpSpPr>
            <p:cNvPr id="476" name="Group 476"/>
            <p:cNvGrpSpPr/>
            <p:nvPr/>
          </p:nvGrpSpPr>
          <p:grpSpPr>
            <a:xfrm>
              <a:off x="0" y="2870"/>
              <a:ext cx="447695" cy="448872"/>
              <a:chOff x="0" y="0"/>
              <a:chExt cx="447694" cy="448871"/>
            </a:xfrm>
          </p:grpSpPr>
          <p:sp>
            <p:nvSpPr>
              <p:cNvPr id="457" name="Shape 457"/>
              <p:cNvSpPr/>
              <p:nvPr/>
            </p:nvSpPr>
            <p:spPr>
              <a:xfrm>
                <a:off x="0" y="220547"/>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458" name="Shape 458"/>
              <p:cNvSpPr/>
              <p:nvPr/>
            </p:nvSpPr>
            <p:spPr>
              <a:xfrm>
                <a:off x="0" y="0"/>
                <a:ext cx="447695" cy="0"/>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459" name="Shape 459"/>
              <p:cNvSpPr/>
              <p:nvPr/>
            </p:nvSpPr>
            <p:spPr>
              <a:xfrm>
                <a:off x="0" y="441095"/>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460" name="Shape 460"/>
              <p:cNvSpPr/>
              <p:nvPr/>
            </p:nvSpPr>
            <p:spPr>
              <a:xfrm>
                <a:off x="0" y="110273"/>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461" name="Shape 461"/>
              <p:cNvSpPr/>
              <p:nvPr/>
            </p:nvSpPr>
            <p:spPr>
              <a:xfrm>
                <a:off x="0" y="330821"/>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462" name="Shape 462"/>
              <p:cNvSpPr/>
              <p:nvPr/>
            </p:nvSpPr>
            <p:spPr>
              <a:xfrm>
                <a:off x="0" y="275684"/>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463" name="Shape 463"/>
              <p:cNvSpPr/>
              <p:nvPr/>
            </p:nvSpPr>
            <p:spPr>
              <a:xfrm>
                <a:off x="0" y="385958"/>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464" name="Shape 464"/>
              <p:cNvSpPr/>
              <p:nvPr/>
            </p:nvSpPr>
            <p:spPr>
              <a:xfrm>
                <a:off x="0" y="165410"/>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465" name="Shape 465"/>
              <p:cNvSpPr/>
              <p:nvPr/>
            </p:nvSpPr>
            <p:spPr>
              <a:xfrm>
                <a:off x="0" y="55136"/>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grpSp>
            <p:nvGrpSpPr>
              <p:cNvPr id="475" name="Group 475"/>
              <p:cNvGrpSpPr/>
              <p:nvPr/>
            </p:nvGrpSpPr>
            <p:grpSpPr>
              <a:xfrm rot="16200000">
                <a:off x="1256" y="4476"/>
                <a:ext cx="447696" cy="441096"/>
                <a:chOff x="0" y="0"/>
                <a:chExt cx="447694" cy="441095"/>
              </a:xfrm>
            </p:grpSpPr>
            <p:sp>
              <p:nvSpPr>
                <p:cNvPr id="466" name="Shape 466"/>
                <p:cNvSpPr/>
                <p:nvPr/>
              </p:nvSpPr>
              <p:spPr>
                <a:xfrm>
                  <a:off x="0" y="220547"/>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467" name="Shape 467"/>
                <p:cNvSpPr/>
                <p:nvPr/>
              </p:nvSpPr>
              <p:spPr>
                <a:xfrm>
                  <a:off x="0" y="0"/>
                  <a:ext cx="447695" cy="0"/>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468" name="Shape 468"/>
                <p:cNvSpPr/>
                <p:nvPr/>
              </p:nvSpPr>
              <p:spPr>
                <a:xfrm>
                  <a:off x="0" y="441095"/>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469" name="Shape 469"/>
                <p:cNvSpPr/>
                <p:nvPr/>
              </p:nvSpPr>
              <p:spPr>
                <a:xfrm>
                  <a:off x="0" y="110273"/>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470" name="Shape 470"/>
                <p:cNvSpPr/>
                <p:nvPr/>
              </p:nvSpPr>
              <p:spPr>
                <a:xfrm>
                  <a:off x="0" y="330821"/>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471" name="Shape 471"/>
                <p:cNvSpPr/>
                <p:nvPr/>
              </p:nvSpPr>
              <p:spPr>
                <a:xfrm>
                  <a:off x="0" y="275684"/>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472" name="Shape 472"/>
                <p:cNvSpPr/>
                <p:nvPr/>
              </p:nvSpPr>
              <p:spPr>
                <a:xfrm>
                  <a:off x="0" y="385958"/>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473" name="Shape 473"/>
                <p:cNvSpPr/>
                <p:nvPr/>
              </p:nvSpPr>
              <p:spPr>
                <a:xfrm>
                  <a:off x="0" y="165410"/>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474" name="Shape 474"/>
                <p:cNvSpPr/>
                <p:nvPr/>
              </p:nvSpPr>
              <p:spPr>
                <a:xfrm>
                  <a:off x="0" y="55136"/>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grpSp>
        </p:grpSp>
        <p:sp>
          <p:nvSpPr>
            <p:cNvPr id="477" name="Shape 477"/>
            <p:cNvSpPr/>
            <p:nvPr/>
          </p:nvSpPr>
          <p:spPr>
            <a:xfrm>
              <a:off x="17974" y="391416"/>
              <a:ext cx="76201" cy="57151"/>
            </a:xfrm>
            <a:prstGeom prst="rect">
              <a:avLst/>
            </a:prstGeom>
            <a:solidFill>
              <a:srgbClr val="51A7F9"/>
            </a:solidFill>
            <a:ln w="6350" cap="flat">
              <a:solidFill>
                <a:srgbClr val="51A7F9"/>
              </a:solidFill>
              <a:prstDash val="solid"/>
              <a:miter lim="400000"/>
            </a:ln>
            <a:effectLst/>
          </p:spPr>
          <p:txBody>
            <a:bodyPr wrap="square" lIns="0" tIns="0" rIns="0" bIns="0" numCol="1" anchor="ctr">
              <a:noAutofit/>
            </a:bodyPr>
            <a:lstStyle/>
            <a:p>
              <a:pPr lvl="0">
                <a:defRPr sz="2600">
                  <a:solidFill>
                    <a:srgbClr val="FFFFFF"/>
                  </a:solidFill>
                </a:defRPr>
              </a:pPr>
              <a:endParaRPr/>
            </a:p>
          </p:txBody>
        </p:sp>
        <p:sp>
          <p:nvSpPr>
            <p:cNvPr id="478" name="Shape 478"/>
            <p:cNvSpPr/>
            <p:nvPr/>
          </p:nvSpPr>
          <p:spPr>
            <a:xfrm>
              <a:off x="130621" y="350004"/>
              <a:ext cx="76201" cy="98563"/>
            </a:xfrm>
            <a:prstGeom prst="rect">
              <a:avLst/>
            </a:prstGeom>
            <a:solidFill>
              <a:srgbClr val="0365C0"/>
            </a:solidFill>
            <a:ln w="6350" cap="flat">
              <a:solidFill>
                <a:srgbClr val="0365C0"/>
              </a:solidFill>
              <a:prstDash val="solid"/>
              <a:miter lim="400000"/>
            </a:ln>
            <a:effectLst/>
          </p:spPr>
          <p:txBody>
            <a:bodyPr wrap="square" lIns="0" tIns="0" rIns="0" bIns="0" numCol="1" anchor="ctr">
              <a:noAutofit/>
            </a:bodyPr>
            <a:lstStyle/>
            <a:p>
              <a:pPr lvl="0">
                <a:defRPr sz="2600">
                  <a:solidFill>
                    <a:srgbClr val="FFFFFF"/>
                  </a:solidFill>
                </a:defRPr>
              </a:pPr>
              <a:endParaRPr/>
            </a:p>
          </p:txBody>
        </p:sp>
        <p:sp>
          <p:nvSpPr>
            <p:cNvPr id="479" name="Shape 479"/>
            <p:cNvSpPr/>
            <p:nvPr/>
          </p:nvSpPr>
          <p:spPr>
            <a:xfrm>
              <a:off x="243269" y="266330"/>
              <a:ext cx="76201" cy="182237"/>
            </a:xfrm>
            <a:prstGeom prst="rect">
              <a:avLst/>
            </a:prstGeom>
            <a:solidFill>
              <a:srgbClr val="164F86"/>
            </a:solidFill>
            <a:ln w="6350" cap="flat">
              <a:solidFill>
                <a:srgbClr val="164F86"/>
              </a:solidFill>
              <a:prstDash val="solid"/>
              <a:miter lim="400000"/>
            </a:ln>
            <a:effectLst/>
          </p:spPr>
          <p:txBody>
            <a:bodyPr wrap="square" lIns="0" tIns="0" rIns="0" bIns="0" numCol="1" anchor="ctr">
              <a:noAutofit/>
            </a:bodyPr>
            <a:lstStyle/>
            <a:p>
              <a:pPr lvl="0">
                <a:defRPr sz="2600">
                  <a:solidFill>
                    <a:srgbClr val="FFFFFF"/>
                  </a:solidFill>
                </a:defRPr>
              </a:pPr>
              <a:endParaRPr/>
            </a:p>
          </p:txBody>
        </p:sp>
        <p:sp>
          <p:nvSpPr>
            <p:cNvPr id="480" name="Shape 480"/>
            <p:cNvSpPr/>
            <p:nvPr/>
          </p:nvSpPr>
          <p:spPr>
            <a:xfrm>
              <a:off x="355917" y="122933"/>
              <a:ext cx="76201" cy="325634"/>
            </a:xfrm>
            <a:prstGeom prst="rect">
              <a:avLst/>
            </a:prstGeom>
            <a:solidFill>
              <a:srgbClr val="002452"/>
            </a:solidFill>
            <a:ln w="6350" cap="flat">
              <a:solidFill>
                <a:srgbClr val="002452"/>
              </a:solidFill>
              <a:prstDash val="solid"/>
              <a:miter lim="400000"/>
            </a:ln>
            <a:effectLst/>
          </p:spPr>
          <p:txBody>
            <a:bodyPr wrap="square" lIns="0" tIns="0" rIns="0" bIns="0" numCol="1" anchor="ctr">
              <a:noAutofit/>
            </a:bodyPr>
            <a:lstStyle/>
            <a:p>
              <a:pPr lvl="0">
                <a:defRPr sz="2600">
                  <a:solidFill>
                    <a:srgbClr val="FFFFFF"/>
                  </a:solidFill>
                </a:defRPr>
              </a:pPr>
              <a:endParaRPr/>
            </a:p>
          </p:txBody>
        </p:sp>
        <p:sp>
          <p:nvSpPr>
            <p:cNvPr id="481" name="Shape 481"/>
            <p:cNvSpPr/>
            <p:nvPr/>
          </p:nvSpPr>
          <p:spPr>
            <a:xfrm>
              <a:off x="3175" y="4066"/>
              <a:ext cx="444500" cy="444501"/>
            </a:xfrm>
            <a:prstGeom prst="rect">
              <a:avLst/>
            </a:prstGeom>
            <a:noFill/>
            <a:ln w="6350" cap="flat">
              <a:solidFill>
                <a:srgbClr val="000000"/>
              </a:solidFill>
              <a:prstDash val="solid"/>
              <a:miter lim="400000"/>
            </a:ln>
            <a:effectLst/>
          </p:spPr>
          <p:txBody>
            <a:bodyPr wrap="square" lIns="0" tIns="0" rIns="0" bIns="0" numCol="1" anchor="ctr">
              <a:noAutofit/>
            </a:bodyPr>
            <a:lstStyle/>
            <a:p>
              <a:pPr lvl="0">
                <a:defRPr sz="2600">
                  <a:solidFill>
                    <a:srgbClr val="FFFFFF"/>
                  </a:solidFill>
                </a:defRPr>
              </a:pPr>
              <a:endParaRPr/>
            </a:p>
          </p:txBody>
        </p:sp>
      </p:grpSp>
      <p:grpSp>
        <p:nvGrpSpPr>
          <p:cNvPr id="505" name="Group 505"/>
          <p:cNvGrpSpPr/>
          <p:nvPr/>
        </p:nvGrpSpPr>
        <p:grpSpPr>
          <a:xfrm>
            <a:off x="5694572" y="7592604"/>
            <a:ext cx="447696" cy="448873"/>
            <a:chOff x="0" y="0"/>
            <a:chExt cx="447694" cy="448871"/>
          </a:xfrm>
        </p:grpSpPr>
        <p:sp>
          <p:nvSpPr>
            <p:cNvPr id="483" name="Shape 483"/>
            <p:cNvSpPr/>
            <p:nvPr/>
          </p:nvSpPr>
          <p:spPr>
            <a:xfrm>
              <a:off x="2501" y="2185"/>
              <a:ext cx="444501" cy="444501"/>
            </a:xfrm>
            <a:prstGeom prst="rect">
              <a:avLst/>
            </a:prstGeom>
            <a:solidFill>
              <a:srgbClr val="FFFFFF"/>
            </a:solidFill>
            <a:ln w="12700" cap="flat">
              <a:noFill/>
              <a:miter lim="400000"/>
            </a:ln>
            <a:effectLst/>
          </p:spPr>
          <p:txBody>
            <a:bodyPr wrap="square" lIns="0" tIns="0" rIns="0" bIns="0" numCol="1" anchor="ctr">
              <a:noAutofit/>
            </a:bodyPr>
            <a:lstStyle/>
            <a:p>
              <a:pPr lvl="0">
                <a:defRPr sz="2600">
                  <a:solidFill>
                    <a:srgbClr val="FFFFFF"/>
                  </a:solidFill>
                </a:defRPr>
              </a:pPr>
              <a:endParaRPr/>
            </a:p>
          </p:txBody>
        </p:sp>
        <p:grpSp>
          <p:nvGrpSpPr>
            <p:cNvPr id="503" name="Group 503"/>
            <p:cNvGrpSpPr/>
            <p:nvPr/>
          </p:nvGrpSpPr>
          <p:grpSpPr>
            <a:xfrm>
              <a:off x="0" y="0"/>
              <a:ext cx="447695" cy="448872"/>
              <a:chOff x="0" y="0"/>
              <a:chExt cx="447694" cy="448871"/>
            </a:xfrm>
          </p:grpSpPr>
          <p:sp>
            <p:nvSpPr>
              <p:cNvPr id="484" name="Shape 484"/>
              <p:cNvSpPr/>
              <p:nvPr/>
            </p:nvSpPr>
            <p:spPr>
              <a:xfrm>
                <a:off x="0" y="220547"/>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485" name="Shape 485"/>
              <p:cNvSpPr/>
              <p:nvPr/>
            </p:nvSpPr>
            <p:spPr>
              <a:xfrm>
                <a:off x="0" y="0"/>
                <a:ext cx="447695" cy="0"/>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486" name="Shape 486"/>
              <p:cNvSpPr/>
              <p:nvPr/>
            </p:nvSpPr>
            <p:spPr>
              <a:xfrm>
                <a:off x="0" y="441095"/>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487" name="Shape 487"/>
              <p:cNvSpPr/>
              <p:nvPr/>
            </p:nvSpPr>
            <p:spPr>
              <a:xfrm>
                <a:off x="0" y="110273"/>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488" name="Shape 488"/>
              <p:cNvSpPr/>
              <p:nvPr/>
            </p:nvSpPr>
            <p:spPr>
              <a:xfrm>
                <a:off x="0" y="330821"/>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489" name="Shape 489"/>
              <p:cNvSpPr/>
              <p:nvPr/>
            </p:nvSpPr>
            <p:spPr>
              <a:xfrm>
                <a:off x="0" y="275684"/>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490" name="Shape 490"/>
              <p:cNvSpPr/>
              <p:nvPr/>
            </p:nvSpPr>
            <p:spPr>
              <a:xfrm>
                <a:off x="0" y="385958"/>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491" name="Shape 491"/>
              <p:cNvSpPr/>
              <p:nvPr/>
            </p:nvSpPr>
            <p:spPr>
              <a:xfrm>
                <a:off x="0" y="165410"/>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492" name="Shape 492"/>
              <p:cNvSpPr/>
              <p:nvPr/>
            </p:nvSpPr>
            <p:spPr>
              <a:xfrm>
                <a:off x="0" y="55136"/>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grpSp>
            <p:nvGrpSpPr>
              <p:cNvPr id="502" name="Group 502"/>
              <p:cNvGrpSpPr/>
              <p:nvPr/>
            </p:nvGrpSpPr>
            <p:grpSpPr>
              <a:xfrm rot="16200000">
                <a:off x="1256" y="4476"/>
                <a:ext cx="447696" cy="441096"/>
                <a:chOff x="0" y="0"/>
                <a:chExt cx="447694" cy="441095"/>
              </a:xfrm>
            </p:grpSpPr>
            <p:sp>
              <p:nvSpPr>
                <p:cNvPr id="493" name="Shape 493"/>
                <p:cNvSpPr/>
                <p:nvPr/>
              </p:nvSpPr>
              <p:spPr>
                <a:xfrm>
                  <a:off x="0" y="220547"/>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494" name="Shape 494"/>
                <p:cNvSpPr/>
                <p:nvPr/>
              </p:nvSpPr>
              <p:spPr>
                <a:xfrm>
                  <a:off x="0" y="0"/>
                  <a:ext cx="447695" cy="0"/>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495" name="Shape 495"/>
                <p:cNvSpPr/>
                <p:nvPr/>
              </p:nvSpPr>
              <p:spPr>
                <a:xfrm>
                  <a:off x="0" y="441095"/>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496" name="Shape 496"/>
                <p:cNvSpPr/>
                <p:nvPr/>
              </p:nvSpPr>
              <p:spPr>
                <a:xfrm>
                  <a:off x="0" y="110273"/>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497" name="Shape 497"/>
                <p:cNvSpPr/>
                <p:nvPr/>
              </p:nvSpPr>
              <p:spPr>
                <a:xfrm>
                  <a:off x="0" y="330821"/>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498" name="Shape 498"/>
                <p:cNvSpPr/>
                <p:nvPr/>
              </p:nvSpPr>
              <p:spPr>
                <a:xfrm>
                  <a:off x="0" y="275684"/>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499" name="Shape 499"/>
                <p:cNvSpPr/>
                <p:nvPr/>
              </p:nvSpPr>
              <p:spPr>
                <a:xfrm>
                  <a:off x="0" y="385958"/>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500" name="Shape 500"/>
                <p:cNvSpPr/>
                <p:nvPr/>
              </p:nvSpPr>
              <p:spPr>
                <a:xfrm>
                  <a:off x="0" y="165410"/>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501" name="Shape 501"/>
                <p:cNvSpPr/>
                <p:nvPr/>
              </p:nvSpPr>
              <p:spPr>
                <a:xfrm>
                  <a:off x="0" y="55136"/>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grpSp>
        </p:grpSp>
        <p:sp>
          <p:nvSpPr>
            <p:cNvPr id="504" name="Shape 504"/>
            <p:cNvSpPr/>
            <p:nvPr/>
          </p:nvSpPr>
          <p:spPr>
            <a:xfrm>
              <a:off x="3175" y="3905"/>
              <a:ext cx="444500" cy="444501"/>
            </a:xfrm>
            <a:prstGeom prst="rect">
              <a:avLst/>
            </a:prstGeom>
            <a:noFill/>
            <a:ln w="6350" cap="flat">
              <a:solidFill>
                <a:srgbClr val="000000"/>
              </a:solidFill>
              <a:prstDash val="solid"/>
              <a:miter lim="400000"/>
            </a:ln>
            <a:effectLst/>
          </p:spPr>
          <p:txBody>
            <a:bodyPr wrap="square" lIns="0" tIns="0" rIns="0" bIns="0" numCol="1" anchor="ctr">
              <a:noAutofit/>
            </a:bodyPr>
            <a:lstStyle/>
            <a:p>
              <a:pPr lvl="0">
                <a:defRPr sz="2600">
                  <a:solidFill>
                    <a:srgbClr val="FFFFFF"/>
                  </a:solidFill>
                </a:defRPr>
              </a:pPr>
              <a:endParaRPr/>
            </a:p>
          </p:txBody>
        </p:sp>
      </p:grpSp>
      <p:grpSp>
        <p:nvGrpSpPr>
          <p:cNvPr id="529" name="Group 529"/>
          <p:cNvGrpSpPr/>
          <p:nvPr/>
        </p:nvGrpSpPr>
        <p:grpSpPr>
          <a:xfrm>
            <a:off x="6251327" y="7592604"/>
            <a:ext cx="447696" cy="448873"/>
            <a:chOff x="0" y="0"/>
            <a:chExt cx="447694" cy="448871"/>
          </a:xfrm>
        </p:grpSpPr>
        <p:sp>
          <p:nvSpPr>
            <p:cNvPr id="506" name="Shape 506"/>
            <p:cNvSpPr/>
            <p:nvPr/>
          </p:nvSpPr>
          <p:spPr>
            <a:xfrm>
              <a:off x="2501" y="2185"/>
              <a:ext cx="444501" cy="444501"/>
            </a:xfrm>
            <a:prstGeom prst="rect">
              <a:avLst/>
            </a:prstGeom>
            <a:solidFill>
              <a:srgbClr val="FFFFFF"/>
            </a:solidFill>
            <a:ln w="12700" cap="flat">
              <a:noFill/>
              <a:miter lim="400000"/>
            </a:ln>
            <a:effectLst/>
          </p:spPr>
          <p:txBody>
            <a:bodyPr wrap="square" lIns="0" tIns="0" rIns="0" bIns="0" numCol="1" anchor="ctr">
              <a:noAutofit/>
            </a:bodyPr>
            <a:lstStyle/>
            <a:p>
              <a:pPr lvl="0">
                <a:defRPr sz="2600">
                  <a:solidFill>
                    <a:srgbClr val="FFFFFF"/>
                  </a:solidFill>
                </a:defRPr>
              </a:pPr>
              <a:endParaRPr/>
            </a:p>
          </p:txBody>
        </p:sp>
        <p:grpSp>
          <p:nvGrpSpPr>
            <p:cNvPr id="526" name="Group 526"/>
            <p:cNvGrpSpPr/>
            <p:nvPr/>
          </p:nvGrpSpPr>
          <p:grpSpPr>
            <a:xfrm>
              <a:off x="0" y="0"/>
              <a:ext cx="447695" cy="448872"/>
              <a:chOff x="0" y="0"/>
              <a:chExt cx="447694" cy="448871"/>
            </a:xfrm>
          </p:grpSpPr>
          <p:sp>
            <p:nvSpPr>
              <p:cNvPr id="507" name="Shape 507"/>
              <p:cNvSpPr/>
              <p:nvPr/>
            </p:nvSpPr>
            <p:spPr>
              <a:xfrm>
                <a:off x="0" y="220547"/>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508" name="Shape 508"/>
              <p:cNvSpPr/>
              <p:nvPr/>
            </p:nvSpPr>
            <p:spPr>
              <a:xfrm>
                <a:off x="0" y="0"/>
                <a:ext cx="447695" cy="0"/>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509" name="Shape 509"/>
              <p:cNvSpPr/>
              <p:nvPr/>
            </p:nvSpPr>
            <p:spPr>
              <a:xfrm>
                <a:off x="0" y="441095"/>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510" name="Shape 510"/>
              <p:cNvSpPr/>
              <p:nvPr/>
            </p:nvSpPr>
            <p:spPr>
              <a:xfrm>
                <a:off x="0" y="110273"/>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511" name="Shape 511"/>
              <p:cNvSpPr/>
              <p:nvPr/>
            </p:nvSpPr>
            <p:spPr>
              <a:xfrm>
                <a:off x="0" y="330821"/>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512" name="Shape 512"/>
              <p:cNvSpPr/>
              <p:nvPr/>
            </p:nvSpPr>
            <p:spPr>
              <a:xfrm>
                <a:off x="0" y="275684"/>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513" name="Shape 513"/>
              <p:cNvSpPr/>
              <p:nvPr/>
            </p:nvSpPr>
            <p:spPr>
              <a:xfrm>
                <a:off x="0" y="385958"/>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514" name="Shape 514"/>
              <p:cNvSpPr/>
              <p:nvPr/>
            </p:nvSpPr>
            <p:spPr>
              <a:xfrm>
                <a:off x="0" y="165410"/>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515" name="Shape 515"/>
              <p:cNvSpPr/>
              <p:nvPr/>
            </p:nvSpPr>
            <p:spPr>
              <a:xfrm>
                <a:off x="0" y="55136"/>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grpSp>
            <p:nvGrpSpPr>
              <p:cNvPr id="525" name="Group 525"/>
              <p:cNvGrpSpPr/>
              <p:nvPr/>
            </p:nvGrpSpPr>
            <p:grpSpPr>
              <a:xfrm rot="16200000">
                <a:off x="1256" y="4476"/>
                <a:ext cx="447696" cy="441096"/>
                <a:chOff x="0" y="0"/>
                <a:chExt cx="447694" cy="441095"/>
              </a:xfrm>
            </p:grpSpPr>
            <p:sp>
              <p:nvSpPr>
                <p:cNvPr id="516" name="Shape 516"/>
                <p:cNvSpPr/>
                <p:nvPr/>
              </p:nvSpPr>
              <p:spPr>
                <a:xfrm>
                  <a:off x="0" y="220547"/>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517" name="Shape 517"/>
                <p:cNvSpPr/>
                <p:nvPr/>
              </p:nvSpPr>
              <p:spPr>
                <a:xfrm>
                  <a:off x="0" y="0"/>
                  <a:ext cx="447695" cy="0"/>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518" name="Shape 518"/>
                <p:cNvSpPr/>
                <p:nvPr/>
              </p:nvSpPr>
              <p:spPr>
                <a:xfrm>
                  <a:off x="0" y="441095"/>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519" name="Shape 519"/>
                <p:cNvSpPr/>
                <p:nvPr/>
              </p:nvSpPr>
              <p:spPr>
                <a:xfrm>
                  <a:off x="0" y="110273"/>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520" name="Shape 520"/>
                <p:cNvSpPr/>
                <p:nvPr/>
              </p:nvSpPr>
              <p:spPr>
                <a:xfrm>
                  <a:off x="0" y="330821"/>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521" name="Shape 521"/>
                <p:cNvSpPr/>
                <p:nvPr/>
              </p:nvSpPr>
              <p:spPr>
                <a:xfrm>
                  <a:off x="0" y="275684"/>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522" name="Shape 522"/>
                <p:cNvSpPr/>
                <p:nvPr/>
              </p:nvSpPr>
              <p:spPr>
                <a:xfrm>
                  <a:off x="0" y="385958"/>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523" name="Shape 523"/>
                <p:cNvSpPr/>
                <p:nvPr/>
              </p:nvSpPr>
              <p:spPr>
                <a:xfrm>
                  <a:off x="0" y="165410"/>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524" name="Shape 524"/>
                <p:cNvSpPr/>
                <p:nvPr/>
              </p:nvSpPr>
              <p:spPr>
                <a:xfrm>
                  <a:off x="0" y="55136"/>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grpSp>
        </p:grpSp>
        <p:sp>
          <p:nvSpPr>
            <p:cNvPr id="527" name="Shape 527"/>
            <p:cNvSpPr/>
            <p:nvPr/>
          </p:nvSpPr>
          <p:spPr>
            <a:xfrm>
              <a:off x="3175" y="3905"/>
              <a:ext cx="444500" cy="444501"/>
            </a:xfrm>
            <a:prstGeom prst="rect">
              <a:avLst/>
            </a:prstGeom>
            <a:noFill/>
            <a:ln w="6350" cap="flat">
              <a:solidFill>
                <a:srgbClr val="000000"/>
              </a:solidFill>
              <a:prstDash val="solid"/>
              <a:miter lim="400000"/>
            </a:ln>
            <a:effectLst/>
          </p:spPr>
          <p:txBody>
            <a:bodyPr wrap="square" lIns="0" tIns="0" rIns="0" bIns="0" numCol="1" anchor="ctr">
              <a:noAutofit/>
            </a:bodyPr>
            <a:lstStyle/>
            <a:p>
              <a:pPr lvl="0">
                <a:defRPr sz="2600">
                  <a:solidFill>
                    <a:srgbClr val="FFFFFF"/>
                  </a:solidFill>
                </a:defRPr>
              </a:pPr>
              <a:endParaRPr/>
            </a:p>
          </p:txBody>
        </p:sp>
        <p:sp>
          <p:nvSpPr>
            <p:cNvPr id="528" name="Shape 528"/>
            <p:cNvSpPr/>
            <p:nvPr/>
          </p:nvSpPr>
          <p:spPr>
            <a:xfrm>
              <a:off x="2667" y="87922"/>
              <a:ext cx="444185" cy="27562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04" y="20087"/>
                  </a:lnTo>
                  <a:lnTo>
                    <a:pt x="3587" y="18508"/>
                  </a:lnTo>
                  <a:lnTo>
                    <a:pt x="4599" y="16206"/>
                  </a:lnTo>
                  <a:cubicBezTo>
                    <a:pt x="4736" y="15881"/>
                    <a:pt x="4874" y="15555"/>
                    <a:pt x="5011" y="15230"/>
                  </a:cubicBezTo>
                  <a:cubicBezTo>
                    <a:pt x="5148" y="14905"/>
                    <a:pt x="5286" y="14579"/>
                    <a:pt x="5423" y="14254"/>
                  </a:cubicBezTo>
                  <a:cubicBezTo>
                    <a:pt x="5593" y="14819"/>
                    <a:pt x="5762" y="15384"/>
                    <a:pt x="5932" y="15948"/>
                  </a:cubicBezTo>
                  <a:cubicBezTo>
                    <a:pt x="6102" y="16513"/>
                    <a:pt x="6272" y="17078"/>
                    <a:pt x="6442" y="17643"/>
                  </a:cubicBezTo>
                  <a:lnTo>
                    <a:pt x="8078" y="16008"/>
                  </a:lnTo>
                  <a:lnTo>
                    <a:pt x="9272" y="13609"/>
                  </a:lnTo>
                  <a:lnTo>
                    <a:pt x="10499" y="9377"/>
                  </a:lnTo>
                  <a:lnTo>
                    <a:pt x="12208" y="11732"/>
                  </a:lnTo>
                  <a:lnTo>
                    <a:pt x="13281" y="8587"/>
                  </a:lnTo>
                  <a:lnTo>
                    <a:pt x="14507" y="4200"/>
                  </a:lnTo>
                  <a:lnTo>
                    <a:pt x="15513" y="0"/>
                  </a:lnTo>
                  <a:lnTo>
                    <a:pt x="16848" y="4930"/>
                  </a:lnTo>
                  <a:lnTo>
                    <a:pt x="18336" y="3993"/>
                  </a:lnTo>
                  <a:lnTo>
                    <a:pt x="19783" y="9080"/>
                  </a:lnTo>
                  <a:lnTo>
                    <a:pt x="21600" y="13583"/>
                  </a:lnTo>
                </a:path>
              </a:pathLst>
            </a:custGeom>
            <a:noFill/>
            <a:ln w="12700" cap="flat">
              <a:solidFill>
                <a:srgbClr val="000000"/>
              </a:solidFill>
              <a:prstDash val="solid"/>
              <a:miter lim="400000"/>
            </a:ln>
            <a:effectLst/>
          </p:spPr>
          <p:txBody>
            <a:bodyPr wrap="square" lIns="0" tIns="0" rIns="0" bIns="0" numCol="1" anchor="ctr">
              <a:noAutofit/>
            </a:bodyPr>
            <a:lstStyle/>
            <a:p>
              <a:pPr lvl="0">
                <a:defRPr sz="2600"/>
              </a:pPr>
              <a:endParaRPr/>
            </a:p>
          </p:txBody>
        </p:sp>
      </p:grpSp>
      <p:graphicFrame>
        <p:nvGraphicFramePr>
          <p:cNvPr id="530" name="Table 530"/>
          <p:cNvGraphicFramePr/>
          <p:nvPr/>
        </p:nvGraphicFramePr>
        <p:xfrm>
          <a:off x="5495129" y="8416260"/>
          <a:ext cx="3058218" cy="990600"/>
        </p:xfrm>
        <a:graphic>
          <a:graphicData uri="http://schemas.openxmlformats.org/drawingml/2006/table">
            <a:tbl>
              <a:tblPr bandRow="1">
                <a:tableStyleId>{4C3C2611-4C71-4FC5-86AE-919BDF0F9419}</a:tableStyleId>
              </a:tblPr>
              <a:tblGrid>
                <a:gridCol w="1144233">
                  <a:extLst>
                    <a:ext uri="{9D8B030D-6E8A-4147-A177-3AD203B41FA5}">
                      <a16:colId xmlns:a16="http://schemas.microsoft.com/office/drawing/2014/main" xmlns="" val="20000"/>
                    </a:ext>
                  </a:extLst>
                </a:gridCol>
                <a:gridCol w="1913985">
                  <a:extLst>
                    <a:ext uri="{9D8B030D-6E8A-4147-A177-3AD203B41FA5}">
                      <a16:colId xmlns:a16="http://schemas.microsoft.com/office/drawing/2014/main" xmlns="" val="20001"/>
                    </a:ext>
                  </a:extLst>
                </a:gridCol>
              </a:tblGrid>
              <a:tr h="190500">
                <a:tc>
                  <a:txBody>
                    <a:bodyPr/>
                    <a:lstStyle/>
                    <a:p>
                      <a:pPr lvl="0" algn="l" defTabSz="914400"/>
                      <a:r>
                        <a:rPr sz="1000">
                          <a:latin typeface="Source Sans Pro"/>
                          <a:ea typeface="Source Sans Pro"/>
                          <a:cs typeface="Source Sans Pro"/>
                          <a:sym typeface="Source Sans Pro"/>
                        </a:rPr>
                        <a:t>expect_equal()</a:t>
                      </a:r>
                    </a:p>
                  </a:txBody>
                  <a:tcPr marL="0" marR="0" marT="0" marB="0" horzOverflow="overflow">
                    <a:lnL w="12700">
                      <a:solidFill>
                        <a:srgbClr val="DCDEE0"/>
                      </a:solidFill>
                      <a:miter lim="400000"/>
                    </a:lnL>
                    <a:lnR w="12700">
                      <a:solidFill>
                        <a:srgbClr val="DCDEE0"/>
                      </a:solidFill>
                      <a:miter lim="400000"/>
                    </a:lnR>
                    <a:lnT w="12700">
                      <a:solidFill>
                        <a:srgbClr val="DCDEE0"/>
                      </a:solidFill>
                      <a:miter lim="400000"/>
                    </a:lnT>
                    <a:lnB w="12700">
                      <a:solidFill>
                        <a:srgbClr val="DCDEE0"/>
                      </a:solidFill>
                      <a:miter lim="400000"/>
                    </a:lnB>
                  </a:tcPr>
                </a:tc>
                <a:tc>
                  <a:txBody>
                    <a:bodyPr/>
                    <a:lstStyle/>
                    <a:p>
                      <a:pPr lvl="0" algn="l" defTabSz="914400"/>
                      <a:r>
                        <a:rPr sz="1000">
                          <a:latin typeface="Source Sans Pro"/>
                          <a:ea typeface="Source Sans Pro"/>
                          <a:cs typeface="Source Sans Pro"/>
                          <a:sym typeface="Source Sans Pro"/>
                        </a:rPr>
                        <a:t>is equal within small numerical tolerance?</a:t>
                      </a:r>
                    </a:p>
                  </a:txBody>
                  <a:tcPr marL="0" marR="0" marT="0" marB="0" horzOverflow="overflow">
                    <a:lnL w="12700">
                      <a:solidFill>
                        <a:srgbClr val="DCDEE0"/>
                      </a:solidFill>
                      <a:miter lim="400000"/>
                    </a:lnL>
                    <a:lnR w="12700">
                      <a:solidFill>
                        <a:srgbClr val="DCDEE0"/>
                      </a:solidFill>
                      <a:miter lim="400000"/>
                    </a:lnR>
                    <a:lnT w="12700">
                      <a:solidFill>
                        <a:srgbClr val="DCDEE0"/>
                      </a:solidFill>
                      <a:miter lim="400000"/>
                    </a:lnT>
                    <a:lnB w="12700">
                      <a:solidFill>
                        <a:srgbClr val="DCDEE0"/>
                      </a:solidFill>
                      <a:miter lim="400000"/>
                    </a:lnB>
                  </a:tcPr>
                </a:tc>
                <a:extLst>
                  <a:ext uri="{0D108BD9-81ED-4DB2-BD59-A6C34878D82A}">
                    <a16:rowId xmlns:a16="http://schemas.microsoft.com/office/drawing/2014/main" xmlns="" val="10000"/>
                  </a:ext>
                </a:extLst>
              </a:tr>
              <a:tr h="190500">
                <a:tc>
                  <a:txBody>
                    <a:bodyPr/>
                    <a:lstStyle/>
                    <a:p>
                      <a:pPr lvl="0" algn="l" defTabSz="914400"/>
                      <a:r>
                        <a:rPr sz="1000">
                          <a:latin typeface="Source Sans Pro"/>
                          <a:ea typeface="Source Sans Pro"/>
                          <a:cs typeface="Source Sans Pro"/>
                          <a:sym typeface="Source Sans Pro"/>
                        </a:rPr>
                        <a:t>expect_identical()</a:t>
                      </a:r>
                    </a:p>
                  </a:txBody>
                  <a:tcPr marL="0" marR="0" marT="0" marB="0" horzOverflow="overflow">
                    <a:lnL w="12700">
                      <a:solidFill>
                        <a:srgbClr val="DCDEE0"/>
                      </a:solidFill>
                      <a:miter lim="400000"/>
                    </a:lnL>
                    <a:lnR w="12700">
                      <a:solidFill>
                        <a:srgbClr val="DCDEE0"/>
                      </a:solidFill>
                      <a:miter lim="400000"/>
                    </a:lnR>
                    <a:lnT w="12700">
                      <a:solidFill>
                        <a:srgbClr val="DCDEE0"/>
                      </a:solidFill>
                      <a:miter lim="400000"/>
                    </a:lnT>
                    <a:lnB w="12700">
                      <a:solidFill>
                        <a:srgbClr val="DCDEE0"/>
                      </a:solidFill>
                      <a:miter lim="400000"/>
                    </a:lnB>
                  </a:tcPr>
                </a:tc>
                <a:tc>
                  <a:txBody>
                    <a:bodyPr/>
                    <a:lstStyle/>
                    <a:p>
                      <a:pPr lvl="0" algn="l" defTabSz="914400"/>
                      <a:r>
                        <a:rPr sz="1000">
                          <a:latin typeface="Source Sans Pro"/>
                          <a:ea typeface="Source Sans Pro"/>
                          <a:cs typeface="Source Sans Pro"/>
                          <a:sym typeface="Source Sans Pro"/>
                        </a:rPr>
                        <a:t>is exactly equal?</a:t>
                      </a:r>
                    </a:p>
                  </a:txBody>
                  <a:tcPr marL="0" marR="0" marT="0" marB="0" horzOverflow="overflow">
                    <a:lnL w="12700">
                      <a:solidFill>
                        <a:srgbClr val="DCDEE0"/>
                      </a:solidFill>
                      <a:miter lim="400000"/>
                    </a:lnL>
                    <a:lnR w="12700">
                      <a:solidFill>
                        <a:srgbClr val="DCDEE0"/>
                      </a:solidFill>
                      <a:miter lim="400000"/>
                    </a:lnR>
                    <a:lnT w="12700">
                      <a:solidFill>
                        <a:srgbClr val="DCDEE0"/>
                      </a:solidFill>
                      <a:miter lim="400000"/>
                    </a:lnT>
                    <a:lnB w="12700">
                      <a:solidFill>
                        <a:srgbClr val="DCDEE0"/>
                      </a:solidFill>
                      <a:miter lim="400000"/>
                    </a:lnB>
                  </a:tcPr>
                </a:tc>
                <a:extLst>
                  <a:ext uri="{0D108BD9-81ED-4DB2-BD59-A6C34878D82A}">
                    <a16:rowId xmlns:a16="http://schemas.microsoft.com/office/drawing/2014/main" xmlns="" val="10001"/>
                  </a:ext>
                </a:extLst>
              </a:tr>
              <a:tr h="190500">
                <a:tc>
                  <a:txBody>
                    <a:bodyPr/>
                    <a:lstStyle/>
                    <a:p>
                      <a:pPr lvl="0" algn="l" defTabSz="914400"/>
                      <a:r>
                        <a:rPr sz="1000">
                          <a:latin typeface="Source Sans Pro"/>
                          <a:ea typeface="Source Sans Pro"/>
                          <a:cs typeface="Source Sans Pro"/>
                          <a:sym typeface="Source Sans Pro"/>
                        </a:rPr>
                        <a:t>expect_match()</a:t>
                      </a:r>
                    </a:p>
                  </a:txBody>
                  <a:tcPr marL="0" marR="0" marT="0" marB="0" horzOverflow="overflow">
                    <a:lnL w="12700">
                      <a:solidFill>
                        <a:srgbClr val="DCDEE0"/>
                      </a:solidFill>
                      <a:miter lim="400000"/>
                    </a:lnL>
                    <a:lnR w="12700">
                      <a:solidFill>
                        <a:srgbClr val="DCDEE0"/>
                      </a:solidFill>
                      <a:miter lim="400000"/>
                    </a:lnR>
                    <a:lnT w="12700">
                      <a:solidFill>
                        <a:srgbClr val="DCDEE0"/>
                      </a:solidFill>
                      <a:miter lim="400000"/>
                    </a:lnT>
                    <a:lnB w="12700">
                      <a:solidFill>
                        <a:srgbClr val="DCDEE0"/>
                      </a:solidFill>
                      <a:miter lim="400000"/>
                    </a:lnB>
                  </a:tcPr>
                </a:tc>
                <a:tc>
                  <a:txBody>
                    <a:bodyPr/>
                    <a:lstStyle/>
                    <a:p>
                      <a:pPr lvl="0" algn="l" defTabSz="914400"/>
                      <a:r>
                        <a:rPr sz="1000">
                          <a:latin typeface="Source Sans Pro"/>
                          <a:ea typeface="Source Sans Pro"/>
                          <a:cs typeface="Source Sans Pro"/>
                          <a:sym typeface="Source Sans Pro"/>
                        </a:rPr>
                        <a:t>matches specified string or regular expression?</a:t>
                      </a:r>
                    </a:p>
                  </a:txBody>
                  <a:tcPr marL="0" marR="0" marT="0" marB="0" horzOverflow="overflow">
                    <a:lnL w="12700">
                      <a:solidFill>
                        <a:srgbClr val="DCDEE0"/>
                      </a:solidFill>
                      <a:miter lim="400000"/>
                    </a:lnL>
                    <a:lnR w="12700">
                      <a:solidFill>
                        <a:srgbClr val="DCDEE0"/>
                      </a:solidFill>
                      <a:miter lim="400000"/>
                    </a:lnR>
                    <a:lnT w="12700">
                      <a:solidFill>
                        <a:srgbClr val="DCDEE0"/>
                      </a:solidFill>
                      <a:miter lim="400000"/>
                    </a:lnT>
                    <a:lnB w="12700">
                      <a:solidFill>
                        <a:srgbClr val="DCDEE0"/>
                      </a:solidFill>
                      <a:miter lim="400000"/>
                    </a:lnB>
                  </a:tcPr>
                </a:tc>
                <a:extLst>
                  <a:ext uri="{0D108BD9-81ED-4DB2-BD59-A6C34878D82A}">
                    <a16:rowId xmlns:a16="http://schemas.microsoft.com/office/drawing/2014/main" xmlns="" val="10002"/>
                  </a:ext>
                </a:extLst>
              </a:tr>
              <a:tr h="190500">
                <a:tc>
                  <a:txBody>
                    <a:bodyPr/>
                    <a:lstStyle/>
                    <a:p>
                      <a:pPr lvl="0" algn="l" defTabSz="914400"/>
                      <a:r>
                        <a:rPr sz="1000">
                          <a:latin typeface="Source Sans Pro"/>
                          <a:ea typeface="Source Sans Pro"/>
                          <a:cs typeface="Source Sans Pro"/>
                          <a:sym typeface="Source Sans Pro"/>
                        </a:rPr>
                        <a:t>expect_output()</a:t>
                      </a:r>
                    </a:p>
                  </a:txBody>
                  <a:tcPr marL="0" marR="0" marT="0" marB="0" horzOverflow="overflow">
                    <a:lnL w="12700">
                      <a:solidFill>
                        <a:srgbClr val="DCDEE0"/>
                      </a:solidFill>
                      <a:miter lim="400000"/>
                    </a:lnL>
                    <a:lnR w="12700">
                      <a:solidFill>
                        <a:srgbClr val="DCDEE0"/>
                      </a:solidFill>
                      <a:miter lim="400000"/>
                    </a:lnR>
                    <a:lnT w="12700">
                      <a:solidFill>
                        <a:srgbClr val="DCDEE0"/>
                      </a:solidFill>
                      <a:miter lim="400000"/>
                    </a:lnT>
                    <a:lnB w="12700">
                      <a:solidFill>
                        <a:srgbClr val="DCDEE0"/>
                      </a:solidFill>
                      <a:miter lim="400000"/>
                    </a:lnB>
                  </a:tcPr>
                </a:tc>
                <a:tc>
                  <a:txBody>
                    <a:bodyPr/>
                    <a:lstStyle/>
                    <a:p>
                      <a:pPr lvl="0" algn="l" defTabSz="914400"/>
                      <a:r>
                        <a:rPr sz="1000">
                          <a:latin typeface="Source Sans Pro"/>
                          <a:ea typeface="Source Sans Pro"/>
                          <a:cs typeface="Source Sans Pro"/>
                          <a:sym typeface="Source Sans Pro"/>
                        </a:rPr>
                        <a:t>prints specified output?</a:t>
                      </a:r>
                    </a:p>
                  </a:txBody>
                  <a:tcPr marL="0" marR="0" marT="0" marB="0" horzOverflow="overflow">
                    <a:lnL w="12700">
                      <a:solidFill>
                        <a:srgbClr val="DCDEE0"/>
                      </a:solidFill>
                      <a:miter lim="400000"/>
                    </a:lnL>
                    <a:lnR w="12700">
                      <a:solidFill>
                        <a:srgbClr val="DCDEE0"/>
                      </a:solidFill>
                      <a:miter lim="400000"/>
                    </a:lnR>
                    <a:lnT w="12700">
                      <a:solidFill>
                        <a:srgbClr val="DCDEE0"/>
                      </a:solidFill>
                      <a:miter lim="400000"/>
                    </a:lnT>
                    <a:lnB w="12700">
                      <a:solidFill>
                        <a:srgbClr val="DCDEE0"/>
                      </a:solidFill>
                      <a:miter lim="400000"/>
                    </a:lnB>
                  </a:tcPr>
                </a:tc>
                <a:extLst>
                  <a:ext uri="{0D108BD9-81ED-4DB2-BD59-A6C34878D82A}">
                    <a16:rowId xmlns:a16="http://schemas.microsoft.com/office/drawing/2014/main" xmlns="" val="10003"/>
                  </a:ext>
                </a:extLst>
              </a:tr>
            </a:tbl>
          </a:graphicData>
        </a:graphic>
      </p:graphicFrame>
      <p:sp>
        <p:nvSpPr>
          <p:cNvPr id="531" name="Shape 531"/>
          <p:cNvSpPr/>
          <p:nvPr/>
        </p:nvSpPr>
        <p:spPr>
          <a:xfrm>
            <a:off x="4764949" y="2013588"/>
            <a:ext cx="3238041" cy="286942"/>
          </a:xfrm>
          <a:prstGeom prst="rect">
            <a:avLst/>
          </a:prstGeom>
          <a:ln w="12700">
            <a:miter lim="400000"/>
          </a:ln>
          <a:extLst>
            <a:ext uri="{C572A759-6A51-4108-AA02-DFA0A04FC94B}">
              <ma14:wrappingTextBoxFlag xmlns:ma14="http://schemas.microsoft.com/office/mac/drawingml/2011/main" xmlns="" val="1"/>
            </a:ext>
          </a:extLst>
        </p:spPr>
        <p:txBody>
          <a:bodyPr lIns="54570" tIns="54570" rIns="54570" bIns="54570" anchor="ctr">
            <a:spAutoFit/>
          </a:bodyPr>
          <a:lstStyle>
            <a:lvl1pPr>
              <a:defRPr sz="1200" b="1">
                <a:solidFill>
                  <a:srgbClr val="A6AAA9"/>
                </a:solidFill>
                <a:latin typeface="Helvetica"/>
                <a:ea typeface="Helvetica"/>
                <a:cs typeface="Helvetica"/>
                <a:sym typeface="Helvetica"/>
              </a:defRPr>
            </a:lvl1pPr>
          </a:lstStyle>
          <a:p>
            <a:pPr lvl="0">
              <a:defRPr sz="1800" b="0">
                <a:solidFill>
                  <a:srgbClr val="000000"/>
                </a:solidFill>
              </a:defRPr>
            </a:pPr>
            <a:r>
              <a:rPr sz="1200" b="1">
                <a:solidFill>
                  <a:srgbClr val="A6AAA9"/>
                </a:solidFill>
              </a:rPr>
              <a:t>Example code</a:t>
            </a:r>
          </a:p>
        </p:txBody>
      </p:sp>
      <p:sp>
        <p:nvSpPr>
          <p:cNvPr id="532" name="Shape 532"/>
          <p:cNvSpPr/>
          <p:nvPr/>
        </p:nvSpPr>
        <p:spPr>
          <a:xfrm>
            <a:off x="5733022" y="2487712"/>
            <a:ext cx="2391663" cy="1125829"/>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normAutofit/>
          </a:bodyPr>
          <a:lstStyle/>
          <a:p>
            <a:pPr lvl="0" algn="l">
              <a:lnSpc>
                <a:spcPct val="90000"/>
              </a:lnSpc>
              <a:spcBef>
                <a:spcPts val="300"/>
              </a:spcBef>
              <a:defRPr sz="1800"/>
            </a:pPr>
            <a:r>
              <a:rPr sz="1400">
                <a:solidFill>
                  <a:srgbClr val="F39019"/>
                </a:solidFill>
                <a:latin typeface="Source Sans Pro"/>
                <a:ea typeface="Source Sans Pro"/>
                <a:cs typeface="Source Sans Pro"/>
                <a:sym typeface="Source Sans Pro"/>
              </a:rPr>
              <a:t>dplyr::</a:t>
            </a:r>
            <a:r>
              <a:rPr sz="1400">
                <a:latin typeface="Source Sans Pro Semibold"/>
                <a:ea typeface="Source Sans Pro Semibold"/>
                <a:cs typeface="Source Sans Pro Semibold"/>
                <a:sym typeface="Source Sans Pro Semibold"/>
              </a:rPr>
              <a:t>lead</a:t>
            </a:r>
            <a:endParaRPr sz="1400">
              <a:latin typeface="Source Sans Pro"/>
              <a:ea typeface="Source Sans Pro"/>
              <a:cs typeface="Source Sans Pro"/>
              <a:sym typeface="Source Sans Pro"/>
            </a:endParaRPr>
          </a:p>
          <a:p>
            <a:pPr lvl="0" algn="l">
              <a:lnSpc>
                <a:spcPct val="90000"/>
              </a:lnSpc>
              <a:spcBef>
                <a:spcPts val="300"/>
              </a:spcBef>
              <a:defRPr sz="1800"/>
            </a:pPr>
            <a:r>
              <a:rPr sz="1400">
                <a:latin typeface="Source Sans Pro Light"/>
                <a:ea typeface="Source Sans Pro Light"/>
                <a:cs typeface="Source Sans Pro Light"/>
                <a:sym typeface="Source Sans Pro Light"/>
              </a:rPr>
              <a:t>Copy with values shifted by 1.</a:t>
            </a:r>
          </a:p>
          <a:p>
            <a:pPr lvl="0" algn="l">
              <a:lnSpc>
                <a:spcPct val="90000"/>
              </a:lnSpc>
              <a:spcBef>
                <a:spcPts val="300"/>
              </a:spcBef>
              <a:defRPr sz="1800"/>
            </a:pPr>
            <a:r>
              <a:rPr sz="1400">
                <a:solidFill>
                  <a:srgbClr val="F39019"/>
                </a:solidFill>
                <a:latin typeface="Source Sans Pro"/>
                <a:ea typeface="Source Sans Pro"/>
                <a:cs typeface="Source Sans Pro"/>
                <a:sym typeface="Source Sans Pro"/>
              </a:rPr>
              <a:t>dplyr::</a:t>
            </a:r>
            <a:r>
              <a:rPr sz="1400">
                <a:latin typeface="Source Sans Pro Semibold"/>
                <a:ea typeface="Source Sans Pro Semibold"/>
                <a:cs typeface="Source Sans Pro Semibold"/>
                <a:sym typeface="Source Sans Pro Semibold"/>
              </a:rPr>
              <a:t>lag</a:t>
            </a:r>
            <a:endParaRPr sz="1400">
              <a:latin typeface="Source Sans Pro"/>
              <a:ea typeface="Source Sans Pro"/>
              <a:cs typeface="Source Sans Pro"/>
              <a:sym typeface="Source Sans Pro"/>
            </a:endParaRPr>
          </a:p>
          <a:p>
            <a:pPr lvl="0" algn="l">
              <a:lnSpc>
                <a:spcPct val="90000"/>
              </a:lnSpc>
              <a:spcBef>
                <a:spcPts val="300"/>
              </a:spcBef>
              <a:defRPr sz="1800"/>
            </a:pPr>
            <a:r>
              <a:rPr sz="1400">
                <a:latin typeface="Source Sans Pro Light"/>
                <a:ea typeface="Source Sans Pro Light"/>
                <a:cs typeface="Source Sans Pro Light"/>
                <a:sym typeface="Source Sans Pro Light"/>
              </a:rPr>
              <a:t>Copy with values lagged by 1.</a:t>
            </a:r>
          </a:p>
        </p:txBody>
      </p:sp>
      <p:sp>
        <p:nvSpPr>
          <p:cNvPr id="533" name="Shape 533"/>
          <p:cNvSpPr/>
          <p:nvPr/>
        </p:nvSpPr>
        <p:spPr>
          <a:xfrm>
            <a:off x="5009591" y="3574600"/>
            <a:ext cx="3025059" cy="1188641"/>
          </a:xfrm>
          <a:prstGeom prst="rect">
            <a:avLst/>
          </a:prstGeom>
          <a:solidFill>
            <a:srgbClr val="FFFFFF"/>
          </a:solidFill>
          <a:ln w="12700">
            <a:solidFill>
              <a:srgbClr val="A6AAA9"/>
            </a:solidFill>
            <a:miter lim="400000"/>
          </a:ln>
          <a:extLst>
            <a:ext uri="{C572A759-6A51-4108-AA02-DFA0A04FC94B}">
              <ma14:wrappingTextBoxFlag xmlns:ma14="http://schemas.microsoft.com/office/mac/drawingml/2011/main" xmlns="" val="1"/>
            </a:ext>
          </a:extLst>
        </p:spPr>
        <p:txBody>
          <a:bodyPr lIns="0" tIns="0" rIns="0" bIns="0" anchor="ctr">
            <a:spAutoFit/>
          </a:bodyPr>
          <a:lstStyle/>
          <a:p>
            <a:pPr lvl="0" algn="l">
              <a:defRPr sz="1800"/>
            </a:pPr>
            <a:r>
              <a:rPr sz="1200">
                <a:latin typeface="Menlo"/>
                <a:ea typeface="Menlo"/>
                <a:cs typeface="Menlo"/>
                <a:sym typeface="Menlo"/>
              </a:rPr>
              <a:t>ggplot(mpg, aes(hwy, cty)) +</a:t>
            </a:r>
          </a:p>
          <a:p>
            <a:pPr lvl="0" algn="l">
              <a:defRPr sz="1800"/>
            </a:pPr>
            <a:r>
              <a:rPr sz="1200">
                <a:latin typeface="Menlo"/>
                <a:ea typeface="Menlo"/>
                <a:cs typeface="Menlo"/>
                <a:sym typeface="Menlo"/>
              </a:rPr>
              <a:t> geom_point(aes(color = cyl)) +</a:t>
            </a:r>
          </a:p>
          <a:p>
            <a:pPr lvl="0" algn="l">
              <a:defRPr sz="1800"/>
            </a:pPr>
            <a:r>
              <a:rPr sz="1200">
                <a:latin typeface="Menlo"/>
                <a:ea typeface="Menlo"/>
                <a:cs typeface="Menlo"/>
                <a:sym typeface="Menlo"/>
              </a:rPr>
              <a:t> geom_smooth(method ="lm") +</a:t>
            </a:r>
          </a:p>
          <a:p>
            <a:pPr lvl="0" algn="l">
              <a:defRPr sz="1800"/>
            </a:pPr>
            <a:r>
              <a:rPr sz="1200">
                <a:latin typeface="Menlo"/>
                <a:ea typeface="Menlo"/>
                <a:cs typeface="Menlo"/>
                <a:sym typeface="Menlo"/>
              </a:rPr>
              <a:t> coord_cartesian() +</a:t>
            </a:r>
          </a:p>
          <a:p>
            <a:pPr lvl="0" algn="l">
              <a:defRPr sz="1800"/>
            </a:pPr>
            <a:r>
              <a:rPr sz="1200">
                <a:latin typeface="Menlo"/>
                <a:ea typeface="Menlo"/>
                <a:cs typeface="Menlo"/>
                <a:sym typeface="Menlo"/>
              </a:rPr>
              <a:t> scale_color_gradient() +</a:t>
            </a:r>
          </a:p>
          <a:p>
            <a:pPr lvl="0" algn="l">
              <a:defRPr sz="1800"/>
            </a:pPr>
            <a:r>
              <a:rPr sz="1200">
                <a:latin typeface="Menlo"/>
                <a:ea typeface="Menlo"/>
                <a:cs typeface="Menlo"/>
                <a:sym typeface="Menlo"/>
              </a:rPr>
              <a:t> theme_bw()</a:t>
            </a:r>
          </a:p>
        </p:txBody>
      </p:sp>
      <p:sp>
        <p:nvSpPr>
          <p:cNvPr id="534" name="Shape 534"/>
          <p:cNvSpPr/>
          <p:nvPr/>
        </p:nvSpPr>
        <p:spPr>
          <a:xfrm>
            <a:off x="7929456" y="4305699"/>
            <a:ext cx="1067991" cy="448867"/>
          </a:xfrm>
          <a:custGeom>
            <a:avLst/>
            <a:gdLst/>
            <a:ahLst/>
            <a:cxnLst>
              <a:cxn ang="0">
                <a:pos x="wd2" y="hd2"/>
              </a:cxn>
              <a:cxn ang="5400000">
                <a:pos x="wd2" y="hd2"/>
              </a:cxn>
              <a:cxn ang="10800000">
                <a:pos x="wd2" y="hd2"/>
              </a:cxn>
              <a:cxn ang="16200000">
                <a:pos x="wd2" y="hd2"/>
              </a:cxn>
            </a:cxnLst>
            <a:rect l="0" t="0" r="r" b="b"/>
            <a:pathLst>
              <a:path w="21600" h="21600" extrusionOk="0">
                <a:moveTo>
                  <a:pt x="5314" y="0"/>
                </a:moveTo>
                <a:cubicBezTo>
                  <a:pt x="4482" y="0"/>
                  <a:pt x="3805" y="1612"/>
                  <a:pt x="3805" y="3590"/>
                </a:cubicBezTo>
                <a:lnTo>
                  <a:pt x="3805" y="8651"/>
                </a:lnTo>
                <a:lnTo>
                  <a:pt x="0" y="11192"/>
                </a:lnTo>
                <a:lnTo>
                  <a:pt x="3805" y="13464"/>
                </a:lnTo>
                <a:lnTo>
                  <a:pt x="3805" y="18010"/>
                </a:lnTo>
                <a:cubicBezTo>
                  <a:pt x="3805" y="19988"/>
                  <a:pt x="4482" y="21600"/>
                  <a:pt x="5314" y="21600"/>
                </a:cubicBezTo>
                <a:lnTo>
                  <a:pt x="20099" y="21600"/>
                </a:lnTo>
                <a:cubicBezTo>
                  <a:pt x="20931" y="21600"/>
                  <a:pt x="21600" y="19988"/>
                  <a:pt x="21600" y="18010"/>
                </a:cubicBezTo>
                <a:lnTo>
                  <a:pt x="21600" y="3590"/>
                </a:lnTo>
                <a:cubicBezTo>
                  <a:pt x="21600" y="1612"/>
                  <a:pt x="20931" y="0"/>
                  <a:pt x="20099" y="0"/>
                </a:cubicBezTo>
                <a:lnTo>
                  <a:pt x="5314" y="0"/>
                </a:lnTo>
                <a:close/>
              </a:path>
            </a:pathLst>
          </a:custGeom>
          <a:solidFill>
            <a:srgbClr val="A6AAA9"/>
          </a:solidFill>
          <a:ln w="12700">
            <a:miter lim="400000"/>
          </a:ln>
          <a:extLst>
            <a:ext uri="{C572A759-6A51-4108-AA02-DFA0A04FC94B}">
              <ma14:wrappingTextBoxFlag xmlns:ma14="http://schemas.microsoft.com/office/mac/drawingml/2011/main" xmlns="" val="1"/>
            </a:ext>
          </a:extLst>
        </p:spPr>
        <p:txBody>
          <a:bodyPr lIns="0" tIns="0" rIns="0" bIns="0" anchor="ctr"/>
          <a:lstStyle>
            <a:lvl1pPr>
              <a:lnSpc>
                <a:spcPct val="80000"/>
              </a:lnSpc>
              <a:spcBef>
                <a:spcPts val="300"/>
              </a:spcBef>
              <a:buClr>
                <a:srgbClr val="F39019"/>
              </a:buClr>
              <a:defRPr sz="1200">
                <a:solidFill>
                  <a:srgbClr val="FFFFFF"/>
                </a:solidFill>
                <a:latin typeface="Source Sans Pro Semibold"/>
                <a:ea typeface="Source Sans Pro Semibold"/>
                <a:cs typeface="Source Sans Pro Semibold"/>
                <a:sym typeface="Source Sans Pro Semibold"/>
              </a:defRPr>
            </a:lvl1pPr>
          </a:lstStyle>
          <a:p>
            <a:pPr lvl="0">
              <a:defRPr sz="1800">
                <a:solidFill>
                  <a:srgbClr val="000000"/>
                </a:solidFill>
              </a:defRPr>
            </a:pPr>
            <a:r>
              <a:rPr sz="1200">
                <a:solidFill>
                  <a:srgbClr val="FFFFFF"/>
                </a:solidFill>
              </a:rPr>
              <a:t>explaining code</a:t>
            </a:r>
          </a:p>
        </p:txBody>
      </p:sp>
      <p:sp>
        <p:nvSpPr>
          <p:cNvPr id="535" name="Shape 535"/>
          <p:cNvSpPr/>
          <p:nvPr/>
        </p:nvSpPr>
        <p:spPr>
          <a:xfrm>
            <a:off x="7955253" y="3821853"/>
            <a:ext cx="1042194" cy="448866"/>
          </a:xfrm>
          <a:custGeom>
            <a:avLst/>
            <a:gdLst/>
            <a:ahLst/>
            <a:cxnLst>
              <a:cxn ang="0">
                <a:pos x="wd2" y="hd2"/>
              </a:cxn>
              <a:cxn ang="5400000">
                <a:pos x="wd2" y="hd2"/>
              </a:cxn>
              <a:cxn ang="10800000">
                <a:pos x="wd2" y="hd2"/>
              </a:cxn>
              <a:cxn ang="16200000">
                <a:pos x="wd2" y="hd2"/>
              </a:cxn>
            </a:cxnLst>
            <a:rect l="0" t="0" r="r" b="b"/>
            <a:pathLst>
              <a:path w="21600" h="21600" extrusionOk="0">
                <a:moveTo>
                  <a:pt x="4911" y="0"/>
                </a:moveTo>
                <a:cubicBezTo>
                  <a:pt x="4058" y="0"/>
                  <a:pt x="3364" y="1612"/>
                  <a:pt x="3364" y="3590"/>
                </a:cubicBezTo>
                <a:lnTo>
                  <a:pt x="3364" y="9454"/>
                </a:lnTo>
                <a:lnTo>
                  <a:pt x="0" y="12299"/>
                </a:lnTo>
                <a:lnTo>
                  <a:pt x="3364" y="14266"/>
                </a:lnTo>
                <a:lnTo>
                  <a:pt x="3364" y="18010"/>
                </a:lnTo>
                <a:cubicBezTo>
                  <a:pt x="3364" y="19988"/>
                  <a:pt x="4058" y="21600"/>
                  <a:pt x="4911" y="21600"/>
                </a:cubicBezTo>
                <a:lnTo>
                  <a:pt x="20062" y="21600"/>
                </a:lnTo>
                <a:cubicBezTo>
                  <a:pt x="20914" y="21600"/>
                  <a:pt x="21600" y="19988"/>
                  <a:pt x="21600" y="18010"/>
                </a:cubicBezTo>
                <a:lnTo>
                  <a:pt x="21600" y="3590"/>
                </a:lnTo>
                <a:cubicBezTo>
                  <a:pt x="21600" y="1612"/>
                  <a:pt x="20914" y="0"/>
                  <a:pt x="20062" y="0"/>
                </a:cubicBezTo>
                <a:lnTo>
                  <a:pt x="4911" y="0"/>
                </a:lnTo>
                <a:close/>
              </a:path>
            </a:pathLst>
          </a:custGeom>
          <a:solidFill>
            <a:srgbClr val="A6AAA9"/>
          </a:solidFill>
          <a:ln w="12700">
            <a:miter lim="400000"/>
          </a:ln>
          <a:extLst>
            <a:ext uri="{C572A759-6A51-4108-AA02-DFA0A04FC94B}">
              <ma14:wrappingTextBoxFlag xmlns:ma14="http://schemas.microsoft.com/office/mac/drawingml/2011/main" xmlns="" val="1"/>
            </a:ext>
          </a:extLst>
        </p:spPr>
        <p:txBody>
          <a:bodyPr lIns="0" tIns="0" rIns="0" bIns="0" anchor="ctr"/>
          <a:lstStyle/>
          <a:p>
            <a:pPr lvl="0">
              <a:lnSpc>
                <a:spcPct val="80000"/>
              </a:lnSpc>
              <a:buClr>
                <a:srgbClr val="F39019"/>
              </a:buClr>
              <a:defRPr sz="1800"/>
            </a:pPr>
            <a:r>
              <a:rPr sz="1200">
                <a:solidFill>
                  <a:srgbClr val="FFFFFF"/>
                </a:solidFill>
                <a:latin typeface="Source Sans Pro Semibold"/>
                <a:ea typeface="Source Sans Pro Semibold"/>
                <a:cs typeface="Source Sans Pro Semibold"/>
                <a:sym typeface="Source Sans Pro Semibold"/>
              </a:rPr>
              <a:t>can be </a:t>
            </a:r>
          </a:p>
          <a:p>
            <a:pPr lvl="0">
              <a:lnSpc>
                <a:spcPct val="80000"/>
              </a:lnSpc>
              <a:spcBef>
                <a:spcPts val="300"/>
              </a:spcBef>
              <a:buClr>
                <a:srgbClr val="F39019"/>
              </a:buClr>
              <a:defRPr sz="1800"/>
            </a:pPr>
            <a:r>
              <a:rPr sz="1200">
                <a:solidFill>
                  <a:srgbClr val="FFFFFF"/>
                </a:solidFill>
                <a:latin typeface="Source Sans Pro Semibold"/>
                <a:ea typeface="Source Sans Pro Semibold"/>
                <a:cs typeface="Source Sans Pro Semibold"/>
                <a:sym typeface="Source Sans Pro Semibold"/>
              </a:rPr>
              <a:t>useful for</a:t>
            </a:r>
          </a:p>
        </p:txBody>
      </p:sp>
      <p:sp>
        <p:nvSpPr>
          <p:cNvPr id="536" name="Shape 536"/>
          <p:cNvSpPr/>
          <p:nvPr/>
        </p:nvSpPr>
        <p:spPr>
          <a:xfrm>
            <a:off x="7935009" y="3338014"/>
            <a:ext cx="1056482" cy="483395"/>
          </a:xfrm>
          <a:custGeom>
            <a:avLst/>
            <a:gdLst/>
            <a:ahLst/>
            <a:cxnLst>
              <a:cxn ang="0">
                <a:pos x="wd2" y="hd2"/>
              </a:cxn>
              <a:cxn ang="5400000">
                <a:pos x="wd2" y="hd2"/>
              </a:cxn>
              <a:cxn ang="10800000">
                <a:pos x="wd2" y="hd2"/>
              </a:cxn>
              <a:cxn ang="16200000">
                <a:pos x="wd2" y="hd2"/>
              </a:cxn>
            </a:cxnLst>
            <a:rect l="0" t="0" r="r" b="b"/>
            <a:pathLst>
              <a:path w="21600" h="21600" extrusionOk="0">
                <a:moveTo>
                  <a:pt x="5136" y="0"/>
                </a:moveTo>
                <a:cubicBezTo>
                  <a:pt x="4296" y="0"/>
                  <a:pt x="3611" y="1497"/>
                  <a:pt x="3611" y="3334"/>
                </a:cubicBezTo>
                <a:lnTo>
                  <a:pt x="3611" y="15677"/>
                </a:lnTo>
                <a:lnTo>
                  <a:pt x="0" y="21600"/>
                </a:lnTo>
                <a:lnTo>
                  <a:pt x="4909" y="19951"/>
                </a:lnTo>
                <a:cubicBezTo>
                  <a:pt x="4986" y="19977"/>
                  <a:pt x="5056" y="20057"/>
                  <a:pt x="5136" y="20057"/>
                </a:cubicBezTo>
                <a:lnTo>
                  <a:pt x="20083" y="20057"/>
                </a:lnTo>
                <a:cubicBezTo>
                  <a:pt x="20923" y="20057"/>
                  <a:pt x="21600" y="18560"/>
                  <a:pt x="21600" y="16723"/>
                </a:cubicBezTo>
                <a:lnTo>
                  <a:pt x="21600" y="3334"/>
                </a:lnTo>
                <a:cubicBezTo>
                  <a:pt x="21600" y="1497"/>
                  <a:pt x="20923" y="0"/>
                  <a:pt x="20083" y="0"/>
                </a:cubicBezTo>
                <a:lnTo>
                  <a:pt x="5136" y="0"/>
                </a:lnTo>
                <a:close/>
              </a:path>
            </a:pathLst>
          </a:custGeom>
          <a:solidFill>
            <a:srgbClr val="A6AAA9"/>
          </a:solidFill>
          <a:ln w="12700">
            <a:miter lim="400000"/>
          </a:ln>
          <a:extLst>
            <a:ext uri="{C572A759-6A51-4108-AA02-DFA0A04FC94B}">
              <ma14:wrappingTextBoxFlag xmlns:ma14="http://schemas.microsoft.com/office/mac/drawingml/2011/main" xmlns="" val="1"/>
            </a:ext>
          </a:extLst>
        </p:spPr>
        <p:txBody>
          <a:bodyPr lIns="0" tIns="0" rIns="0" bIns="0" anchor="ctr"/>
          <a:lstStyle>
            <a:lvl1pPr>
              <a:lnSpc>
                <a:spcPct val="80000"/>
              </a:lnSpc>
              <a:spcBef>
                <a:spcPts val="300"/>
              </a:spcBef>
              <a:buClr>
                <a:srgbClr val="F39019"/>
              </a:buClr>
              <a:defRPr sz="1200">
                <a:solidFill>
                  <a:srgbClr val="FFFFFF"/>
                </a:solidFill>
                <a:latin typeface="Source Sans Pro Semibold"/>
                <a:ea typeface="Source Sans Pro Semibold"/>
                <a:cs typeface="Source Sans Pro Semibold"/>
                <a:sym typeface="Source Sans Pro Semibold"/>
              </a:defRPr>
            </a:lvl1pPr>
          </a:lstStyle>
          <a:p>
            <a:pPr lvl="0">
              <a:defRPr sz="1800">
                <a:solidFill>
                  <a:srgbClr val="000000"/>
                </a:solidFill>
              </a:defRPr>
            </a:pPr>
            <a:r>
              <a:rPr sz="1200">
                <a:solidFill>
                  <a:srgbClr val="FFFFFF"/>
                </a:solidFill>
              </a:rPr>
              <a:t>Word balloons</a:t>
            </a:r>
          </a:p>
        </p:txBody>
      </p:sp>
      <p:sp>
        <p:nvSpPr>
          <p:cNvPr id="537" name="Shape 537"/>
          <p:cNvSpPr/>
          <p:nvPr/>
        </p:nvSpPr>
        <p:spPr>
          <a:xfrm>
            <a:off x="5415255" y="2288793"/>
            <a:ext cx="3135956" cy="299642"/>
          </a:xfrm>
          <a:prstGeom prst="rect">
            <a:avLst/>
          </a:prstGeom>
          <a:ln w="12700">
            <a:miter lim="400000"/>
          </a:ln>
          <a:extLst>
            <a:ext uri="{C572A759-6A51-4108-AA02-DFA0A04FC94B}">
              <ma14:wrappingTextBoxFlag xmlns:ma14="http://schemas.microsoft.com/office/mac/drawingml/2011/main" xmlns="" val="1"/>
            </a:ext>
          </a:extLst>
        </p:spPr>
        <p:txBody>
          <a:bodyPr lIns="54570" tIns="54570" rIns="54570" bIns="54570" anchor="ctr">
            <a:spAutoFit/>
          </a:bodyPr>
          <a:lstStyle/>
          <a:p>
            <a:pPr lvl="0" algn="l">
              <a:lnSpc>
                <a:spcPct val="90000"/>
              </a:lnSpc>
              <a:spcBef>
                <a:spcPts val="300"/>
              </a:spcBef>
              <a:buClr>
                <a:srgbClr val="F39019"/>
              </a:buClr>
              <a:defRPr sz="1800"/>
            </a:pPr>
            <a:r>
              <a:rPr sz="1200">
                <a:latin typeface="Source Sans Pro Light"/>
                <a:ea typeface="Source Sans Pro Light"/>
                <a:cs typeface="Source Sans Pro Light"/>
                <a:sym typeface="Source Sans Pro Light"/>
              </a:rPr>
              <a:t>Where possible, use </a:t>
            </a:r>
            <a:r>
              <a:rPr sz="1200">
                <a:latin typeface="Source Sans Pro Semibold"/>
                <a:ea typeface="Source Sans Pro Semibold"/>
                <a:cs typeface="Source Sans Pro Semibold"/>
                <a:sym typeface="Source Sans Pro Semibold"/>
              </a:rPr>
              <a:t>code that works</a:t>
            </a:r>
            <a:r>
              <a:rPr sz="1200">
                <a:latin typeface="Source Sans Pro Light"/>
                <a:ea typeface="Source Sans Pro Light"/>
                <a:cs typeface="Source Sans Pro Light"/>
                <a:sym typeface="Source Sans Pro Light"/>
              </a:rPr>
              <a:t> when run.</a:t>
            </a:r>
          </a:p>
        </p:txBody>
      </p:sp>
      <p:sp>
        <p:nvSpPr>
          <p:cNvPr id="538" name="Shape 538"/>
          <p:cNvSpPr/>
          <p:nvPr/>
        </p:nvSpPr>
        <p:spPr>
          <a:xfrm>
            <a:off x="9298591" y="2288793"/>
            <a:ext cx="4390791" cy="286942"/>
          </a:xfrm>
          <a:prstGeom prst="rect">
            <a:avLst/>
          </a:prstGeom>
          <a:ln w="12700">
            <a:miter lim="400000"/>
          </a:ln>
          <a:extLst>
            <a:ext uri="{C572A759-6A51-4108-AA02-DFA0A04FC94B}">
              <ma14:wrappingTextBoxFlag xmlns:ma14="http://schemas.microsoft.com/office/mac/drawingml/2011/main" xmlns="" val="1"/>
            </a:ext>
          </a:extLst>
        </p:spPr>
        <p:txBody>
          <a:bodyPr lIns="54570" tIns="54570" rIns="54570" bIns="54570" anchor="ctr">
            <a:spAutoFit/>
          </a:bodyPr>
          <a:lstStyle>
            <a:lvl1pPr>
              <a:defRPr sz="1200" b="1">
                <a:solidFill>
                  <a:srgbClr val="A6AAA9"/>
                </a:solidFill>
                <a:latin typeface="Helvetica"/>
                <a:ea typeface="Helvetica"/>
                <a:cs typeface="Helvetica"/>
                <a:sym typeface="Helvetica"/>
              </a:defRPr>
            </a:lvl1pPr>
          </a:lstStyle>
          <a:p>
            <a:pPr lvl="0">
              <a:defRPr sz="1800" b="0">
                <a:solidFill>
                  <a:srgbClr val="000000"/>
                </a:solidFill>
              </a:defRPr>
            </a:pPr>
            <a:r>
              <a:rPr sz="1200" b="1">
                <a:solidFill>
                  <a:srgbClr val="A6AAA9"/>
                </a:solidFill>
              </a:rPr>
              <a:t>Color Scheme</a:t>
            </a:r>
          </a:p>
        </p:txBody>
      </p:sp>
      <p:sp>
        <p:nvSpPr>
          <p:cNvPr id="539" name="Shape 539"/>
          <p:cNvSpPr/>
          <p:nvPr/>
        </p:nvSpPr>
        <p:spPr>
          <a:xfrm>
            <a:off x="9403467" y="3177159"/>
            <a:ext cx="837368" cy="203201"/>
          </a:xfrm>
          <a:prstGeom prst="rect">
            <a:avLst/>
          </a:prstGeom>
          <a:solidFill>
            <a:srgbClr val="53585F"/>
          </a:solidFill>
          <a:ln w="12700">
            <a:miter lim="400000"/>
          </a:ln>
        </p:spPr>
        <p:txBody>
          <a:bodyPr lIns="0" tIns="0" rIns="0" bIns="0" anchor="ctr"/>
          <a:lstStyle/>
          <a:p>
            <a:pPr lvl="0">
              <a:defRPr sz="1900">
                <a:solidFill>
                  <a:srgbClr val="FFFFFF"/>
                </a:solidFill>
                <a:latin typeface="Source Sans Pro Semibold"/>
                <a:ea typeface="Source Sans Pro Semibold"/>
                <a:cs typeface="Source Sans Pro Semibold"/>
                <a:sym typeface="Source Sans Pro Semibold"/>
              </a:defRPr>
            </a:pPr>
            <a:endParaRPr/>
          </a:p>
        </p:txBody>
      </p:sp>
      <p:sp>
        <p:nvSpPr>
          <p:cNvPr id="540" name="Shape 540"/>
          <p:cNvSpPr/>
          <p:nvPr/>
        </p:nvSpPr>
        <p:spPr>
          <a:xfrm>
            <a:off x="9403467" y="3403912"/>
            <a:ext cx="837368" cy="203201"/>
          </a:xfrm>
          <a:prstGeom prst="rect">
            <a:avLst/>
          </a:prstGeom>
          <a:solidFill>
            <a:srgbClr val="797BAA"/>
          </a:solidFill>
          <a:ln w="12700">
            <a:miter lim="400000"/>
          </a:ln>
        </p:spPr>
        <p:txBody>
          <a:bodyPr lIns="0" tIns="0" rIns="0" bIns="0" anchor="ctr"/>
          <a:lstStyle/>
          <a:p>
            <a:pPr lvl="0">
              <a:defRPr sz="1900">
                <a:solidFill>
                  <a:srgbClr val="FFFFFF"/>
                </a:solidFill>
                <a:latin typeface="Source Sans Pro Semibold"/>
                <a:ea typeface="Source Sans Pro Semibold"/>
                <a:cs typeface="Source Sans Pro Semibold"/>
                <a:sym typeface="Source Sans Pro Semibold"/>
              </a:defRPr>
            </a:pPr>
            <a:endParaRPr/>
          </a:p>
        </p:txBody>
      </p:sp>
      <p:sp>
        <p:nvSpPr>
          <p:cNvPr id="541" name="Shape 541"/>
          <p:cNvSpPr/>
          <p:nvPr/>
        </p:nvSpPr>
        <p:spPr>
          <a:xfrm>
            <a:off x="9403467" y="3630665"/>
            <a:ext cx="837368" cy="203201"/>
          </a:xfrm>
          <a:prstGeom prst="rect">
            <a:avLst/>
          </a:prstGeom>
          <a:solidFill>
            <a:srgbClr val="407AAA"/>
          </a:solidFill>
          <a:ln w="12700">
            <a:miter lim="400000"/>
          </a:ln>
        </p:spPr>
        <p:txBody>
          <a:bodyPr lIns="0" tIns="0" rIns="0" bIns="0" anchor="ctr"/>
          <a:lstStyle/>
          <a:p>
            <a:pPr lvl="0">
              <a:defRPr sz="1900">
                <a:solidFill>
                  <a:srgbClr val="FFFFFF"/>
                </a:solidFill>
                <a:latin typeface="Source Sans Pro Semibold"/>
                <a:ea typeface="Source Sans Pro Semibold"/>
                <a:cs typeface="Source Sans Pro Semibold"/>
                <a:sym typeface="Source Sans Pro Semibold"/>
              </a:defRPr>
            </a:pPr>
            <a:endParaRPr/>
          </a:p>
        </p:txBody>
      </p:sp>
      <p:sp>
        <p:nvSpPr>
          <p:cNvPr id="542" name="Shape 542"/>
          <p:cNvSpPr/>
          <p:nvPr/>
        </p:nvSpPr>
        <p:spPr>
          <a:xfrm>
            <a:off x="9403467" y="3857418"/>
            <a:ext cx="837368" cy="203201"/>
          </a:xfrm>
          <a:prstGeom prst="rect">
            <a:avLst/>
          </a:prstGeom>
          <a:solidFill>
            <a:srgbClr val="78A779"/>
          </a:solidFill>
          <a:ln w="12700">
            <a:miter lim="400000"/>
          </a:ln>
        </p:spPr>
        <p:txBody>
          <a:bodyPr lIns="0" tIns="0" rIns="0" bIns="0" anchor="ctr"/>
          <a:lstStyle/>
          <a:p>
            <a:pPr lvl="0">
              <a:defRPr sz="1900">
                <a:solidFill>
                  <a:srgbClr val="FFFFFF"/>
                </a:solidFill>
                <a:latin typeface="Source Sans Pro Semibold"/>
                <a:ea typeface="Source Sans Pro Semibold"/>
                <a:cs typeface="Source Sans Pro Semibold"/>
                <a:sym typeface="Source Sans Pro Semibold"/>
              </a:defRPr>
            </a:pPr>
            <a:endParaRPr/>
          </a:p>
        </p:txBody>
      </p:sp>
      <p:sp>
        <p:nvSpPr>
          <p:cNvPr id="543" name="Shape 543"/>
          <p:cNvSpPr/>
          <p:nvPr/>
        </p:nvSpPr>
        <p:spPr>
          <a:xfrm>
            <a:off x="9403467" y="4084172"/>
            <a:ext cx="837368" cy="203201"/>
          </a:xfrm>
          <a:prstGeom prst="rect">
            <a:avLst/>
          </a:prstGeom>
          <a:solidFill>
            <a:srgbClr val="FFFC79"/>
          </a:solidFill>
          <a:ln w="12700">
            <a:miter lim="400000"/>
          </a:ln>
        </p:spPr>
        <p:txBody>
          <a:bodyPr lIns="0" tIns="0" rIns="0" bIns="0" anchor="ctr"/>
          <a:lstStyle/>
          <a:p>
            <a:pPr lvl="0">
              <a:defRPr sz="1900">
                <a:solidFill>
                  <a:srgbClr val="FFFFFF"/>
                </a:solidFill>
                <a:latin typeface="Source Sans Pro Semibold"/>
                <a:ea typeface="Source Sans Pro Semibold"/>
                <a:cs typeface="Source Sans Pro Semibold"/>
                <a:sym typeface="Source Sans Pro Semibold"/>
              </a:defRPr>
            </a:pPr>
            <a:endParaRPr/>
          </a:p>
        </p:txBody>
      </p:sp>
      <p:sp>
        <p:nvSpPr>
          <p:cNvPr id="544" name="Shape 544"/>
          <p:cNvSpPr/>
          <p:nvPr/>
        </p:nvSpPr>
        <p:spPr>
          <a:xfrm>
            <a:off x="9403467" y="4310924"/>
            <a:ext cx="837368" cy="203201"/>
          </a:xfrm>
          <a:prstGeom prst="rect">
            <a:avLst/>
          </a:prstGeom>
          <a:solidFill>
            <a:srgbClr val="FFD479"/>
          </a:solidFill>
          <a:ln w="12700">
            <a:miter lim="400000"/>
          </a:ln>
        </p:spPr>
        <p:txBody>
          <a:bodyPr lIns="0" tIns="0" rIns="0" bIns="0" anchor="ctr"/>
          <a:lstStyle/>
          <a:p>
            <a:pPr lvl="0">
              <a:defRPr sz="1900">
                <a:solidFill>
                  <a:srgbClr val="FFFFFF"/>
                </a:solidFill>
                <a:latin typeface="Source Sans Pro Semibold"/>
                <a:ea typeface="Source Sans Pro Semibold"/>
                <a:cs typeface="Source Sans Pro Semibold"/>
                <a:sym typeface="Source Sans Pro Semibold"/>
              </a:defRPr>
            </a:pPr>
            <a:endParaRPr/>
          </a:p>
        </p:txBody>
      </p:sp>
      <p:sp>
        <p:nvSpPr>
          <p:cNvPr id="545" name="Shape 545"/>
          <p:cNvSpPr/>
          <p:nvPr/>
        </p:nvSpPr>
        <p:spPr>
          <a:xfrm>
            <a:off x="9403467" y="4537678"/>
            <a:ext cx="837368" cy="203201"/>
          </a:xfrm>
          <a:prstGeom prst="rect">
            <a:avLst/>
          </a:prstGeom>
          <a:solidFill>
            <a:srgbClr val="FF7E79"/>
          </a:solidFill>
          <a:ln w="12700">
            <a:miter lim="400000"/>
          </a:ln>
        </p:spPr>
        <p:txBody>
          <a:bodyPr lIns="0" tIns="0" rIns="0" bIns="0" anchor="ctr"/>
          <a:lstStyle/>
          <a:p>
            <a:pPr lvl="0">
              <a:defRPr sz="1900">
                <a:solidFill>
                  <a:srgbClr val="FFFFFF"/>
                </a:solidFill>
                <a:latin typeface="Source Sans Pro Semibold"/>
                <a:ea typeface="Source Sans Pro Semibold"/>
                <a:cs typeface="Source Sans Pro Semibold"/>
                <a:sym typeface="Source Sans Pro Semibold"/>
              </a:defRPr>
            </a:pPr>
            <a:endParaRPr/>
          </a:p>
        </p:txBody>
      </p:sp>
      <p:sp>
        <p:nvSpPr>
          <p:cNvPr id="546" name="Shape 546"/>
          <p:cNvSpPr/>
          <p:nvPr/>
        </p:nvSpPr>
        <p:spPr>
          <a:xfrm>
            <a:off x="9324609" y="2481963"/>
            <a:ext cx="4386487" cy="642542"/>
          </a:xfrm>
          <a:prstGeom prst="rect">
            <a:avLst/>
          </a:prstGeom>
          <a:ln w="12700">
            <a:miter lim="400000"/>
          </a:ln>
          <a:extLst>
            <a:ext uri="{C572A759-6A51-4108-AA02-DFA0A04FC94B}">
              <ma14:wrappingTextBoxFlag xmlns:ma14="http://schemas.microsoft.com/office/mac/drawingml/2011/main" xmlns="" val="1"/>
            </a:ext>
          </a:extLst>
        </p:spPr>
        <p:txBody>
          <a:bodyPr lIns="54570" tIns="54570" rIns="54570" bIns="54570" anchor="ctr">
            <a:spAutoFit/>
          </a:bodyPr>
          <a:lstStyle/>
          <a:p>
            <a:pPr lvl="0" algn="l">
              <a:lnSpc>
                <a:spcPct val="90000"/>
              </a:lnSpc>
              <a:spcBef>
                <a:spcPts val="300"/>
              </a:spcBef>
              <a:buClr>
                <a:srgbClr val="F39019"/>
              </a:buClr>
              <a:defRPr sz="1800"/>
            </a:pPr>
            <a:r>
              <a:rPr sz="1200">
                <a:latin typeface="Source Sans Pro Light"/>
                <a:ea typeface="Source Sans Pro Light"/>
                <a:cs typeface="Source Sans Pro Light"/>
                <a:sym typeface="Source Sans Pro Light"/>
              </a:rPr>
              <a:t>Please use the following </a:t>
            </a:r>
            <a:r>
              <a:rPr sz="1200">
                <a:latin typeface="Source Sans Pro Semibold"/>
                <a:ea typeface="Source Sans Pro Semibold"/>
                <a:cs typeface="Source Sans Pro Semibold"/>
                <a:sym typeface="Source Sans Pro Semibold"/>
              </a:rPr>
              <a:t>color scheme </a:t>
            </a:r>
            <a:r>
              <a:rPr sz="1200">
                <a:latin typeface="Source Sans Pro Light"/>
                <a:ea typeface="Source Sans Pro Light"/>
                <a:cs typeface="Source Sans Pro Light"/>
                <a:sym typeface="Source Sans Pro Light"/>
              </a:rPr>
              <a:t>when designing new cheatsheets to be distributed through </a:t>
            </a:r>
            <a:r>
              <a:rPr sz="1200" u="sng">
                <a:latin typeface="Source Sans Pro Light"/>
                <a:ea typeface="Source Sans Pro Light"/>
                <a:cs typeface="Source Sans Pro Light"/>
                <a:sym typeface="Source Sans Pro Light"/>
                <a:hlinkClick r:id="rId9"/>
              </a:rPr>
              <a:t>http://www.rstudio.com/resources/cheatsheets/</a:t>
            </a:r>
          </a:p>
        </p:txBody>
      </p:sp>
      <p:sp>
        <p:nvSpPr>
          <p:cNvPr id="547" name="Shape 547"/>
          <p:cNvSpPr/>
          <p:nvPr/>
        </p:nvSpPr>
        <p:spPr>
          <a:xfrm>
            <a:off x="10321421" y="3120009"/>
            <a:ext cx="3394330" cy="299641"/>
          </a:xfrm>
          <a:prstGeom prst="rect">
            <a:avLst/>
          </a:prstGeom>
          <a:ln w="12700">
            <a:miter lim="400000"/>
          </a:ln>
          <a:extLst>
            <a:ext uri="{C572A759-6A51-4108-AA02-DFA0A04FC94B}">
              <ma14:wrappingTextBoxFlag xmlns:ma14="http://schemas.microsoft.com/office/mac/drawingml/2011/main" xmlns="" val="1"/>
            </a:ext>
          </a:extLst>
        </p:spPr>
        <p:txBody>
          <a:bodyPr lIns="54570" tIns="54570" rIns="54570" bIns="54570" anchor="ctr">
            <a:spAutoFit/>
          </a:bodyPr>
          <a:lstStyle/>
          <a:p>
            <a:pPr lvl="0" algn="l">
              <a:lnSpc>
                <a:spcPct val="90000"/>
              </a:lnSpc>
              <a:spcBef>
                <a:spcPts val="300"/>
              </a:spcBef>
              <a:buClr>
                <a:srgbClr val="F39019"/>
              </a:buClr>
              <a:defRPr sz="1800"/>
            </a:pPr>
            <a:r>
              <a:rPr sz="1200">
                <a:latin typeface="Source Sans Pro Semibold"/>
                <a:ea typeface="Source Sans Pro Semibold"/>
                <a:cs typeface="Source Sans Pro Semibold"/>
                <a:sym typeface="Source Sans Pro Semibold"/>
              </a:rPr>
              <a:t>Greys</a:t>
            </a:r>
            <a:r>
              <a:rPr sz="1200">
                <a:latin typeface="Source Sans Pro Light"/>
                <a:ea typeface="Source Sans Pro Light"/>
                <a:cs typeface="Source Sans Pro Light"/>
                <a:sym typeface="Source Sans Pro Light"/>
              </a:rPr>
              <a:t> - Programming topics</a:t>
            </a:r>
          </a:p>
        </p:txBody>
      </p:sp>
      <p:sp>
        <p:nvSpPr>
          <p:cNvPr id="548" name="Shape 548"/>
          <p:cNvSpPr/>
          <p:nvPr/>
        </p:nvSpPr>
        <p:spPr>
          <a:xfrm>
            <a:off x="10321421" y="3352331"/>
            <a:ext cx="3394330" cy="299642"/>
          </a:xfrm>
          <a:prstGeom prst="rect">
            <a:avLst/>
          </a:prstGeom>
          <a:ln w="12700">
            <a:miter lim="400000"/>
          </a:ln>
          <a:extLst>
            <a:ext uri="{C572A759-6A51-4108-AA02-DFA0A04FC94B}">
              <ma14:wrappingTextBoxFlag xmlns:ma14="http://schemas.microsoft.com/office/mac/drawingml/2011/main" xmlns="" val="1"/>
            </a:ext>
          </a:extLst>
        </p:spPr>
        <p:txBody>
          <a:bodyPr lIns="54570" tIns="54570" rIns="54570" bIns="54570" anchor="ctr">
            <a:spAutoFit/>
          </a:bodyPr>
          <a:lstStyle/>
          <a:p>
            <a:pPr lvl="0" algn="l">
              <a:lnSpc>
                <a:spcPct val="90000"/>
              </a:lnSpc>
              <a:buClr>
                <a:srgbClr val="F39019"/>
              </a:buClr>
              <a:defRPr sz="1800"/>
            </a:pPr>
            <a:r>
              <a:rPr sz="1200">
                <a:latin typeface="Source Sans Pro Semibold"/>
                <a:ea typeface="Source Sans Pro Semibold"/>
                <a:cs typeface="Source Sans Pro Semibold"/>
                <a:sym typeface="Source Sans Pro Semibold"/>
              </a:rPr>
              <a:t>Purples</a:t>
            </a:r>
            <a:r>
              <a:rPr sz="1200">
                <a:latin typeface="Source Sans Pro Light"/>
                <a:ea typeface="Source Sans Pro Light"/>
                <a:cs typeface="Source Sans Pro Light"/>
                <a:sym typeface="Source Sans Pro Light"/>
              </a:rPr>
              <a:t> - Reporting topics (knitr, R Markdown, etc.)</a:t>
            </a:r>
          </a:p>
        </p:txBody>
      </p:sp>
      <p:sp>
        <p:nvSpPr>
          <p:cNvPr id="549" name="Shape 549"/>
          <p:cNvSpPr/>
          <p:nvPr/>
        </p:nvSpPr>
        <p:spPr>
          <a:xfrm>
            <a:off x="10321421" y="3585435"/>
            <a:ext cx="3394330" cy="299641"/>
          </a:xfrm>
          <a:prstGeom prst="rect">
            <a:avLst/>
          </a:prstGeom>
          <a:ln w="12700">
            <a:miter lim="400000"/>
          </a:ln>
          <a:extLst>
            <a:ext uri="{C572A759-6A51-4108-AA02-DFA0A04FC94B}">
              <ma14:wrappingTextBoxFlag xmlns:ma14="http://schemas.microsoft.com/office/mac/drawingml/2011/main" xmlns="" val="1"/>
            </a:ext>
          </a:extLst>
        </p:spPr>
        <p:txBody>
          <a:bodyPr lIns="54570" tIns="54570" rIns="54570" bIns="54570" anchor="ctr">
            <a:spAutoFit/>
          </a:bodyPr>
          <a:lstStyle/>
          <a:p>
            <a:pPr lvl="0" algn="l">
              <a:lnSpc>
                <a:spcPct val="90000"/>
              </a:lnSpc>
              <a:buClr>
                <a:srgbClr val="F39019"/>
              </a:buClr>
              <a:defRPr sz="1800"/>
            </a:pPr>
            <a:r>
              <a:rPr sz="1200">
                <a:latin typeface="Source Sans Pro Semibold"/>
                <a:ea typeface="Source Sans Pro Semibold"/>
                <a:cs typeface="Source Sans Pro Semibold"/>
                <a:sym typeface="Source Sans Pro Semibold"/>
              </a:rPr>
              <a:t>Blues</a:t>
            </a:r>
            <a:r>
              <a:rPr sz="1200">
                <a:latin typeface="Source Sans Pro Light"/>
                <a:ea typeface="Source Sans Pro Light"/>
                <a:cs typeface="Source Sans Pro Light"/>
                <a:sym typeface="Source Sans Pro Light"/>
              </a:rPr>
              <a:t> - Shiny or RStudio related</a:t>
            </a:r>
          </a:p>
        </p:txBody>
      </p:sp>
      <p:sp>
        <p:nvSpPr>
          <p:cNvPr id="550" name="Shape 550"/>
          <p:cNvSpPr/>
          <p:nvPr/>
        </p:nvSpPr>
        <p:spPr>
          <a:xfrm>
            <a:off x="10321421" y="3798998"/>
            <a:ext cx="3394330" cy="299642"/>
          </a:xfrm>
          <a:prstGeom prst="rect">
            <a:avLst/>
          </a:prstGeom>
          <a:ln w="12700">
            <a:miter lim="400000"/>
          </a:ln>
          <a:extLst>
            <a:ext uri="{C572A759-6A51-4108-AA02-DFA0A04FC94B}">
              <ma14:wrappingTextBoxFlag xmlns:ma14="http://schemas.microsoft.com/office/mac/drawingml/2011/main" xmlns="" val="1"/>
            </a:ext>
          </a:extLst>
        </p:spPr>
        <p:txBody>
          <a:bodyPr lIns="54570" tIns="54570" rIns="54570" bIns="54570" anchor="ctr">
            <a:spAutoFit/>
          </a:bodyPr>
          <a:lstStyle/>
          <a:p>
            <a:pPr lvl="0" algn="l">
              <a:lnSpc>
                <a:spcPct val="90000"/>
              </a:lnSpc>
              <a:buClr>
                <a:srgbClr val="F39019"/>
              </a:buClr>
              <a:defRPr sz="1800"/>
            </a:pPr>
            <a:r>
              <a:rPr sz="1200">
                <a:latin typeface="Source Sans Pro Semibold"/>
                <a:ea typeface="Source Sans Pro Semibold"/>
                <a:cs typeface="Source Sans Pro Semibold"/>
                <a:sym typeface="Source Sans Pro Semibold"/>
              </a:rPr>
              <a:t>Greens</a:t>
            </a:r>
            <a:r>
              <a:rPr sz="1200">
                <a:latin typeface="Source Sans Pro Light"/>
                <a:ea typeface="Source Sans Pro Light"/>
                <a:cs typeface="Source Sans Pro Light"/>
                <a:sym typeface="Source Sans Pro Light"/>
              </a:rPr>
              <a:t> - Data Visualization</a:t>
            </a:r>
          </a:p>
        </p:txBody>
      </p:sp>
      <p:sp>
        <p:nvSpPr>
          <p:cNvPr id="551" name="Shape 551"/>
          <p:cNvSpPr/>
          <p:nvPr/>
        </p:nvSpPr>
        <p:spPr>
          <a:xfrm>
            <a:off x="10321421" y="4032247"/>
            <a:ext cx="2781601" cy="471091"/>
          </a:xfrm>
          <a:prstGeom prst="rect">
            <a:avLst/>
          </a:prstGeom>
          <a:ln w="12700">
            <a:miter lim="400000"/>
          </a:ln>
          <a:extLst>
            <a:ext uri="{C572A759-6A51-4108-AA02-DFA0A04FC94B}">
              <ma14:wrappingTextBoxFlag xmlns:ma14="http://schemas.microsoft.com/office/mac/drawingml/2011/main" xmlns="" val="1"/>
            </a:ext>
          </a:extLst>
        </p:spPr>
        <p:txBody>
          <a:bodyPr lIns="54570" tIns="54570" rIns="54570" bIns="54570" anchor="ctr">
            <a:spAutoFit/>
          </a:bodyPr>
          <a:lstStyle/>
          <a:p>
            <a:pPr lvl="0" algn="l">
              <a:lnSpc>
                <a:spcPct val="90000"/>
              </a:lnSpc>
              <a:buClr>
                <a:srgbClr val="F39019"/>
              </a:buClr>
              <a:defRPr sz="1800"/>
            </a:pPr>
            <a:r>
              <a:rPr sz="1200">
                <a:latin typeface="Source Sans Pro Semibold"/>
                <a:ea typeface="Source Sans Pro Semibold"/>
                <a:cs typeface="Source Sans Pro Semibold"/>
                <a:sym typeface="Source Sans Pro Semibold"/>
              </a:rPr>
              <a:t>Warm Colors</a:t>
            </a:r>
            <a:r>
              <a:rPr sz="1200">
                <a:latin typeface="Source Sans Pro Light"/>
                <a:ea typeface="Source Sans Pro Light"/>
                <a:cs typeface="Source Sans Pro Light"/>
                <a:sym typeface="Source Sans Pro Light"/>
              </a:rPr>
              <a:t> - Data Manipulation and modeling topics</a:t>
            </a:r>
          </a:p>
        </p:txBody>
      </p:sp>
    </p:spTree>
    <p:extLst>
      <p:ext uri="{BB962C8B-B14F-4D97-AF65-F5344CB8AC3E}">
        <p14:creationId xmlns:p14="http://schemas.microsoft.com/office/powerpoint/2010/main" val="480832867"/>
      </p:ext>
    </p:extLst>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Pr>
      <a:bodyPr rot="0" spcFirstLastPara="1" vertOverflow="overflow" horzOverflow="overflow" vert="horz" wrap="square" lIns="54570" tIns="54570" rIns="54570" bIns="5457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26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4570" tIns="54570" rIns="54570" bIns="5457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38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Pr>
      <a:bodyPr rot="0" spcFirstLastPara="1" vertOverflow="overflow" horzOverflow="overflow" vert="horz" wrap="square" lIns="54570" tIns="54570" rIns="54570" bIns="5457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26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4570" tIns="54570" rIns="54570" bIns="5457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38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1706</TotalTime>
  <Words>2216</Words>
  <Application>Microsoft Office PowerPoint</Application>
  <PresentationFormat>Custom</PresentationFormat>
  <Paragraphs>432</Paragraphs>
  <Slides>4</Slides>
  <Notes>0</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White</vt:lpstr>
      <vt:lpstr>How Big is My Graph? Cheat Sheet</vt:lpstr>
      <vt:lpstr>Four Column layout  Cheat Sheet </vt:lpstr>
      <vt:lpstr>Three Column layout  Cheat Sheet </vt:lpstr>
      <vt:lpstr>Three Column layout  Cheat Sheet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Big is My Graph?  Cheat Sheet</dc:title>
  <dc:creator>Stephen Simon</dc:creator>
  <cp:lastModifiedBy>Simon, Stephen D.</cp:lastModifiedBy>
  <cp:revision>49</cp:revision>
  <dcterms:modified xsi:type="dcterms:W3CDTF">2016-09-19T19:22:43Z</dcterms:modified>
</cp:coreProperties>
</file>