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60" r:id="rId3"/>
    <p:sldId id="258" r:id="rId4"/>
    <p:sldId id="257" r:id="rId5"/>
    <p:sldId id="259" r:id="rId6"/>
  </p:sldIdLst>
  <p:sldSz cx="13970000" cy="10795000"/>
  <p:notesSz cx="6858000" cy="9144000"/>
  <p:defaultTextStyle>
    <a:lvl1pPr algn="ctr" defTabSz="584200">
      <a:defRPr sz="3800">
        <a:latin typeface="+mn-lt"/>
        <a:ea typeface="+mn-ea"/>
        <a:cs typeface="+mn-cs"/>
        <a:sym typeface="Helvetica Light"/>
      </a:defRPr>
    </a:lvl1pPr>
    <a:lvl2pPr indent="228600" algn="ctr" defTabSz="584200">
      <a:defRPr sz="3800">
        <a:latin typeface="+mn-lt"/>
        <a:ea typeface="+mn-ea"/>
        <a:cs typeface="+mn-cs"/>
        <a:sym typeface="Helvetica Light"/>
      </a:defRPr>
    </a:lvl2pPr>
    <a:lvl3pPr indent="457200" algn="ctr" defTabSz="584200">
      <a:defRPr sz="3800">
        <a:latin typeface="+mn-lt"/>
        <a:ea typeface="+mn-ea"/>
        <a:cs typeface="+mn-cs"/>
        <a:sym typeface="Helvetica Light"/>
      </a:defRPr>
    </a:lvl3pPr>
    <a:lvl4pPr indent="685800" algn="ctr" defTabSz="584200">
      <a:defRPr sz="3800">
        <a:latin typeface="+mn-lt"/>
        <a:ea typeface="+mn-ea"/>
        <a:cs typeface="+mn-cs"/>
        <a:sym typeface="Helvetica Light"/>
      </a:defRPr>
    </a:lvl4pPr>
    <a:lvl5pPr indent="914400" algn="ctr" defTabSz="584200">
      <a:defRPr sz="3800">
        <a:latin typeface="+mn-lt"/>
        <a:ea typeface="+mn-ea"/>
        <a:cs typeface="+mn-cs"/>
        <a:sym typeface="Helvetica Light"/>
      </a:defRPr>
    </a:lvl5pPr>
    <a:lvl6pPr indent="1143000" algn="ctr" defTabSz="584200">
      <a:defRPr sz="3800">
        <a:latin typeface="+mn-lt"/>
        <a:ea typeface="+mn-ea"/>
        <a:cs typeface="+mn-cs"/>
        <a:sym typeface="Helvetica Light"/>
      </a:defRPr>
    </a:lvl6pPr>
    <a:lvl7pPr indent="1371600" algn="ctr" defTabSz="584200">
      <a:defRPr sz="3800">
        <a:latin typeface="+mn-lt"/>
        <a:ea typeface="+mn-ea"/>
        <a:cs typeface="+mn-cs"/>
        <a:sym typeface="Helvetica Light"/>
      </a:defRPr>
    </a:lvl7pPr>
    <a:lvl8pPr indent="1600200" algn="ctr" defTabSz="584200">
      <a:defRPr sz="3800">
        <a:latin typeface="+mn-lt"/>
        <a:ea typeface="+mn-ea"/>
        <a:cs typeface="+mn-cs"/>
        <a:sym typeface="Helvetica Light"/>
      </a:defRPr>
    </a:lvl8pPr>
    <a:lvl9pPr indent="1828800" algn="ctr" defTabSz="584200">
      <a:defRPr sz="3800">
        <a:latin typeface="+mn-lt"/>
        <a:ea typeface="+mn-ea"/>
        <a:cs typeface="+mn-cs"/>
        <a:sym typeface="Helvetica Light"/>
      </a:defRPr>
    </a:lvl9pPr>
  </p:defaultTextStyle>
  <p:extLst>
    <p:ext uri="{EFAFB233-063F-42B5-8137-9DF3F51BA10A}">
      <p15:sldGuideLst xmlns:p15="http://schemas.microsoft.com/office/powerpoint/2012/main" xmlns="">
        <p15:guide id="1" orient="horz" pos="3400">
          <p15:clr>
            <a:srgbClr val="A4A3A4"/>
          </p15:clr>
        </p15:guide>
        <p15:guide id="2" pos="44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8E23"/>
    <a:srgbClr val="B4E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838" autoAdjust="0"/>
    <p:restoredTop sz="94660"/>
  </p:normalViewPr>
  <p:slideViewPr>
    <p:cSldViewPr snapToGrid="0">
      <p:cViewPr varScale="1">
        <p:scale>
          <a:sx n="145" d="100"/>
          <a:sy n="145" d="100"/>
        </p:scale>
        <p:origin x="-660" y="-120"/>
      </p:cViewPr>
      <p:guideLst>
        <p:guide orient="horz" pos="3400"/>
        <p:guide pos="44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926558561"/>
      </p:ext>
    </p:extLst>
  </p:cSld>
  <p:clrMap bg1="lt1" tx1="dk1" bg2="lt2" tx2="dk2" accent1="accent1" accent2="accent2" accent3="accent3" accent4="accent4" accent5="accent5" accent6="accent6" hlink="hlink" folHlink="folHlink"/>
  <p:notesStyle>
    <a:lvl1pPr defTabSz="457200">
      <a:lnSpc>
        <a:spcPct val="125000"/>
      </a:lnSpc>
      <a:defRPr sz="2600">
        <a:latin typeface="Avenir Book"/>
        <a:ea typeface="Avenir Book"/>
        <a:cs typeface="Avenir Book"/>
        <a:sym typeface="Avenir Book"/>
      </a:defRPr>
    </a:lvl1pPr>
    <a:lvl2pPr indent="228600" defTabSz="457200">
      <a:lnSpc>
        <a:spcPct val="125000"/>
      </a:lnSpc>
      <a:defRPr sz="2600">
        <a:latin typeface="Avenir Book"/>
        <a:ea typeface="Avenir Book"/>
        <a:cs typeface="Avenir Book"/>
        <a:sym typeface="Avenir Book"/>
      </a:defRPr>
    </a:lvl2pPr>
    <a:lvl3pPr indent="457200" defTabSz="457200">
      <a:lnSpc>
        <a:spcPct val="125000"/>
      </a:lnSpc>
      <a:defRPr sz="2600">
        <a:latin typeface="Avenir Book"/>
        <a:ea typeface="Avenir Book"/>
        <a:cs typeface="Avenir Book"/>
        <a:sym typeface="Avenir Book"/>
      </a:defRPr>
    </a:lvl3pPr>
    <a:lvl4pPr indent="685800" defTabSz="457200">
      <a:lnSpc>
        <a:spcPct val="125000"/>
      </a:lnSpc>
      <a:defRPr sz="2600">
        <a:latin typeface="Avenir Book"/>
        <a:ea typeface="Avenir Book"/>
        <a:cs typeface="Avenir Book"/>
        <a:sym typeface="Avenir Book"/>
      </a:defRPr>
    </a:lvl4pPr>
    <a:lvl5pPr indent="914400" defTabSz="457200">
      <a:lnSpc>
        <a:spcPct val="125000"/>
      </a:lnSpc>
      <a:defRPr sz="2600">
        <a:latin typeface="Avenir Book"/>
        <a:ea typeface="Avenir Book"/>
        <a:cs typeface="Avenir Book"/>
        <a:sym typeface="Avenir Book"/>
      </a:defRPr>
    </a:lvl5pPr>
    <a:lvl6pPr indent="1143000" defTabSz="457200">
      <a:lnSpc>
        <a:spcPct val="125000"/>
      </a:lnSpc>
      <a:defRPr sz="2600">
        <a:latin typeface="Avenir Book"/>
        <a:ea typeface="Avenir Book"/>
        <a:cs typeface="Avenir Book"/>
        <a:sym typeface="Avenir Book"/>
      </a:defRPr>
    </a:lvl6pPr>
    <a:lvl7pPr indent="1371600" defTabSz="457200">
      <a:lnSpc>
        <a:spcPct val="125000"/>
      </a:lnSpc>
      <a:defRPr sz="2600">
        <a:latin typeface="Avenir Book"/>
        <a:ea typeface="Avenir Book"/>
        <a:cs typeface="Avenir Book"/>
        <a:sym typeface="Avenir Book"/>
      </a:defRPr>
    </a:lvl7pPr>
    <a:lvl8pPr indent="1600200" defTabSz="457200">
      <a:lnSpc>
        <a:spcPct val="125000"/>
      </a:lnSpc>
      <a:defRPr sz="2600">
        <a:latin typeface="Avenir Book"/>
        <a:ea typeface="Avenir Book"/>
        <a:cs typeface="Avenir Book"/>
        <a:sym typeface="Avenir Book"/>
      </a:defRPr>
    </a:lvl8pPr>
    <a:lvl9pPr indent="1828800" defTabSz="45720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364257" y="1918642"/>
            <a:ext cx="11241486" cy="3547071"/>
          </a:xfrm>
          <a:prstGeom prst="rect">
            <a:avLst/>
          </a:prstGeom>
        </p:spPr>
        <p:txBody>
          <a:bodyPr anchor="b"/>
          <a:lstStyle/>
          <a:p>
            <a:pPr lvl="0">
              <a:defRPr sz="1800"/>
            </a:pPr>
            <a:r>
              <a:rPr sz="8800"/>
              <a:t>Title Text</a:t>
            </a:r>
          </a:p>
        </p:txBody>
      </p:sp>
      <p:sp>
        <p:nvSpPr>
          <p:cNvPr id="6" name="Shape 6"/>
          <p:cNvSpPr>
            <a:spLocks noGrp="1"/>
          </p:cNvSpPr>
          <p:nvPr>
            <p:ph type="body" idx="1"/>
          </p:nvPr>
        </p:nvSpPr>
        <p:spPr>
          <a:xfrm>
            <a:off x="1364257" y="5561210"/>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364257" y="7375673"/>
            <a:ext cx="11241486" cy="1527970"/>
          </a:xfrm>
          <a:prstGeom prst="rect">
            <a:avLst/>
          </a:prstGeom>
        </p:spPr>
        <p:txBody>
          <a:bodyPr anchor="b"/>
          <a:lstStyle/>
          <a:p>
            <a:pPr lvl="0">
              <a:defRPr sz="1800"/>
            </a:pPr>
            <a:r>
              <a:rPr sz="8800"/>
              <a:t>Title Text</a:t>
            </a:r>
          </a:p>
        </p:txBody>
      </p:sp>
      <p:sp>
        <p:nvSpPr>
          <p:cNvPr id="9" name="Shape 9"/>
          <p:cNvSpPr>
            <a:spLocks noGrp="1"/>
          </p:cNvSpPr>
          <p:nvPr>
            <p:ph type="body" idx="1"/>
          </p:nvPr>
        </p:nvSpPr>
        <p:spPr>
          <a:xfrm>
            <a:off x="1364257" y="8958212"/>
            <a:ext cx="11241486" cy="1214191"/>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364257" y="3623964"/>
            <a:ext cx="11241486" cy="3547072"/>
          </a:xfrm>
          <a:prstGeom prst="rect">
            <a:avLst/>
          </a:prstGeom>
        </p:spPr>
        <p:txBody>
          <a:bodyPr/>
          <a:lstStyle/>
          <a:p>
            <a:pPr lvl="0">
              <a:defRPr sz="1800"/>
            </a:pPr>
            <a:r>
              <a:rPr sz="8800"/>
              <a:t>Title Text</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1023193" y="840878"/>
            <a:ext cx="5729884" cy="4283771"/>
          </a:xfrm>
          <a:prstGeom prst="rect">
            <a:avLst/>
          </a:prstGeom>
        </p:spPr>
        <p:txBody>
          <a:bodyPr anchor="b"/>
          <a:lstStyle>
            <a:lvl1pPr>
              <a:defRPr sz="6600"/>
            </a:lvl1pPr>
          </a:lstStyle>
          <a:p>
            <a:pPr lvl="0">
              <a:defRPr sz="1800"/>
            </a:pPr>
            <a:r>
              <a:rPr sz="6600"/>
              <a:t>Title Text</a:t>
            </a:r>
          </a:p>
        </p:txBody>
      </p:sp>
      <p:sp>
        <p:nvSpPr>
          <p:cNvPr id="14" name="Shape 14"/>
          <p:cNvSpPr>
            <a:spLocks noGrp="1"/>
          </p:cNvSpPr>
          <p:nvPr>
            <p:ph type="body" idx="1"/>
          </p:nvPr>
        </p:nvSpPr>
        <p:spPr>
          <a:xfrm>
            <a:off x="1023193" y="5274716"/>
            <a:ext cx="5729884" cy="4406554"/>
          </a:xfrm>
          <a:prstGeom prst="rect">
            <a:avLst/>
          </a:prstGeom>
        </p:spPr>
        <p:txBody>
          <a:bodyPr anchor="t"/>
          <a:lstStyle>
            <a:lvl1pPr marL="0" indent="0" algn="ctr">
              <a:spcBef>
                <a:spcPts val="0"/>
              </a:spcBef>
              <a:buSzTx/>
              <a:buNone/>
              <a:defRPr sz="3400"/>
            </a:lvl1pPr>
            <a:lvl2pPr marL="0" indent="228600" algn="ctr">
              <a:spcBef>
                <a:spcPts val="0"/>
              </a:spcBef>
              <a:buSzTx/>
              <a:buNone/>
              <a:defRPr sz="3400"/>
            </a:lvl2pPr>
            <a:lvl3pPr marL="0" indent="457200" algn="ctr">
              <a:spcBef>
                <a:spcPts val="0"/>
              </a:spcBef>
              <a:buSzTx/>
              <a:buNone/>
              <a:defRPr sz="3400"/>
            </a:lvl3pPr>
            <a:lvl4pPr marL="0" indent="685800" algn="ctr">
              <a:spcBef>
                <a:spcPts val="0"/>
              </a:spcBef>
              <a:buSzTx/>
              <a:buNone/>
              <a:defRPr sz="3400"/>
            </a:lvl4pPr>
            <a:lvl5pPr marL="0" indent="914400" algn="ctr">
              <a:spcBef>
                <a:spcPts val="0"/>
              </a:spcBef>
              <a:buSzTx/>
              <a:buNone/>
              <a:defRPr sz="3400"/>
            </a:lvl5pPr>
          </a:lstStyle>
          <a:p>
            <a:pPr lvl="0">
              <a:defRPr sz="1800"/>
            </a:pPr>
            <a:r>
              <a:rPr sz="3400"/>
              <a:t>Body Level One</a:t>
            </a:r>
          </a:p>
          <a:p>
            <a:pPr lvl="1">
              <a:defRPr sz="1800"/>
            </a:pPr>
            <a:r>
              <a:rPr sz="3400"/>
              <a:t>Body Level Two</a:t>
            </a:r>
          </a:p>
          <a:p>
            <a:pPr lvl="2">
              <a:defRPr sz="1800"/>
            </a:pPr>
            <a:r>
              <a:rPr sz="3400"/>
              <a:t>Body Level Three</a:t>
            </a:r>
          </a:p>
          <a:p>
            <a:pPr lvl="3">
              <a:defRPr sz="1800"/>
            </a:pPr>
            <a:r>
              <a:rPr sz="3400"/>
              <a:t>Body Level Four</a:t>
            </a:r>
          </a:p>
          <a:p>
            <a:pPr lvl="4">
              <a:defRPr sz="1800"/>
            </a:pPr>
            <a:r>
              <a:rPr sz="34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8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800"/>
              <a:t>Title Text</a:t>
            </a:r>
          </a:p>
        </p:txBody>
      </p:sp>
      <p:sp>
        <p:nvSpPr>
          <p:cNvPr id="19" name="Shape 19"/>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800"/>
              <a:t>Title Text</a:t>
            </a:r>
          </a:p>
        </p:txBody>
      </p:sp>
      <p:sp>
        <p:nvSpPr>
          <p:cNvPr id="22" name="Shape 22"/>
          <p:cNvSpPr>
            <a:spLocks noGrp="1"/>
          </p:cNvSpPr>
          <p:nvPr>
            <p:ph type="body" idx="1"/>
          </p:nvPr>
        </p:nvSpPr>
        <p:spPr>
          <a:xfrm>
            <a:off x="1023193" y="2955478"/>
            <a:ext cx="5729884" cy="6753077"/>
          </a:xfrm>
          <a:prstGeom prst="rect">
            <a:avLst/>
          </a:prstGeom>
        </p:spPr>
        <p:txBody>
          <a:bodyPr/>
          <a:lstStyle>
            <a:lvl1pPr marL="367392" indent="-367392">
              <a:spcBef>
                <a:spcPts val="3200"/>
              </a:spcBef>
              <a:defRPr sz="3000"/>
            </a:lvl1pPr>
            <a:lvl2pPr marL="710292" indent="-367392">
              <a:spcBef>
                <a:spcPts val="3200"/>
              </a:spcBef>
              <a:defRPr sz="3000"/>
            </a:lvl2pPr>
            <a:lvl3pPr marL="1053192" indent="-367392">
              <a:spcBef>
                <a:spcPts val="3200"/>
              </a:spcBef>
              <a:defRPr sz="3000"/>
            </a:lvl3pPr>
            <a:lvl4pPr marL="1396092" indent="-367392">
              <a:spcBef>
                <a:spcPts val="3200"/>
              </a:spcBef>
              <a:defRPr sz="3000"/>
            </a:lvl4pPr>
            <a:lvl5pPr marL="1738992" indent="-367392">
              <a:spcBef>
                <a:spcPts val="3200"/>
              </a:spcBef>
              <a:defRPr sz="3000"/>
            </a:lvl5pPr>
          </a:lstStyle>
          <a:p>
            <a:pPr lvl="0">
              <a:defRPr sz="1800"/>
            </a:pPr>
            <a:r>
              <a:rPr sz="3000"/>
              <a:t>Body Level One</a:t>
            </a:r>
          </a:p>
          <a:p>
            <a:pPr lvl="1">
              <a:defRPr sz="1800"/>
            </a:pPr>
            <a:r>
              <a:rPr sz="3000"/>
              <a:t>Body Level Two</a:t>
            </a:r>
          </a:p>
          <a:p>
            <a:pPr lvl="2">
              <a:defRPr sz="1800"/>
            </a:pPr>
            <a:r>
              <a:rPr sz="3000"/>
              <a:t>Body Level Three</a:t>
            </a:r>
          </a:p>
          <a:p>
            <a:pPr lvl="3">
              <a:defRPr sz="1800"/>
            </a:pPr>
            <a:r>
              <a:rPr sz="3000"/>
              <a:t>Body Level Four</a:t>
            </a:r>
          </a:p>
          <a:p>
            <a:pPr lvl="4">
              <a:defRPr sz="1800"/>
            </a:pPr>
            <a:r>
              <a:rPr sz="30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1023193" y="1523007"/>
            <a:ext cx="11923614" cy="7748986"/>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800"/>
              <a:t>Title Text</a:t>
            </a:r>
          </a:p>
        </p:txBody>
      </p:sp>
      <p:sp>
        <p:nvSpPr>
          <p:cNvPr id="3" name="Shape 3"/>
          <p:cNvSpPr>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algn="ctr" defTabSz="584200">
        <a:defRPr sz="8800">
          <a:latin typeface="+mn-lt"/>
          <a:ea typeface="+mn-ea"/>
          <a:cs typeface="+mn-cs"/>
          <a:sym typeface="Helvetica Light"/>
        </a:defRPr>
      </a:lvl1pPr>
      <a:lvl2pPr indent="228600" algn="ctr" defTabSz="584200">
        <a:defRPr sz="8800">
          <a:latin typeface="+mn-lt"/>
          <a:ea typeface="+mn-ea"/>
          <a:cs typeface="+mn-cs"/>
          <a:sym typeface="Helvetica Light"/>
        </a:defRPr>
      </a:lvl2pPr>
      <a:lvl3pPr indent="457200" algn="ctr" defTabSz="584200">
        <a:defRPr sz="8800">
          <a:latin typeface="+mn-lt"/>
          <a:ea typeface="+mn-ea"/>
          <a:cs typeface="+mn-cs"/>
          <a:sym typeface="Helvetica Light"/>
        </a:defRPr>
      </a:lvl3pPr>
      <a:lvl4pPr indent="685800" algn="ctr" defTabSz="584200">
        <a:defRPr sz="8800">
          <a:latin typeface="+mn-lt"/>
          <a:ea typeface="+mn-ea"/>
          <a:cs typeface="+mn-cs"/>
          <a:sym typeface="Helvetica Light"/>
        </a:defRPr>
      </a:lvl4pPr>
      <a:lvl5pPr indent="914400" algn="ctr" defTabSz="584200">
        <a:defRPr sz="8800">
          <a:latin typeface="+mn-lt"/>
          <a:ea typeface="+mn-ea"/>
          <a:cs typeface="+mn-cs"/>
          <a:sym typeface="Helvetica Light"/>
        </a:defRPr>
      </a:lvl5pPr>
      <a:lvl6pPr indent="1143000" algn="ctr" defTabSz="584200">
        <a:defRPr sz="8800">
          <a:latin typeface="+mn-lt"/>
          <a:ea typeface="+mn-ea"/>
          <a:cs typeface="+mn-cs"/>
          <a:sym typeface="Helvetica Light"/>
        </a:defRPr>
      </a:lvl6pPr>
      <a:lvl7pPr indent="1371600" algn="ctr" defTabSz="584200">
        <a:defRPr sz="8800">
          <a:latin typeface="+mn-lt"/>
          <a:ea typeface="+mn-ea"/>
          <a:cs typeface="+mn-cs"/>
          <a:sym typeface="Helvetica Light"/>
        </a:defRPr>
      </a:lvl7pPr>
      <a:lvl8pPr indent="1600200" algn="ctr" defTabSz="584200">
        <a:defRPr sz="8800">
          <a:latin typeface="+mn-lt"/>
          <a:ea typeface="+mn-ea"/>
          <a:cs typeface="+mn-cs"/>
          <a:sym typeface="Helvetica Light"/>
        </a:defRPr>
      </a:lvl8pPr>
      <a:lvl9pPr indent="1828800" algn="ctr" defTabSz="584200">
        <a:defRPr sz="8800">
          <a:latin typeface="+mn-lt"/>
          <a:ea typeface="+mn-ea"/>
          <a:cs typeface="+mn-cs"/>
          <a:sym typeface="Helvetica Light"/>
        </a:defRPr>
      </a:lvl9pPr>
    </p:titleStyle>
    <p:bodyStyle>
      <a:lvl1pPr marL="469194" indent="-469194" defTabSz="584200">
        <a:spcBef>
          <a:spcPts val="4200"/>
        </a:spcBef>
        <a:buSzPct val="75000"/>
        <a:buChar char="•"/>
        <a:defRPr sz="3800">
          <a:latin typeface="+mn-lt"/>
          <a:ea typeface="+mn-ea"/>
          <a:cs typeface="+mn-cs"/>
          <a:sym typeface="Helvetica Light"/>
        </a:defRPr>
      </a:lvl1pPr>
      <a:lvl2pPr marL="913694" indent="-469194" defTabSz="584200">
        <a:spcBef>
          <a:spcPts val="4200"/>
        </a:spcBef>
        <a:buSzPct val="75000"/>
        <a:buChar char="•"/>
        <a:defRPr sz="3800">
          <a:latin typeface="+mn-lt"/>
          <a:ea typeface="+mn-ea"/>
          <a:cs typeface="+mn-cs"/>
          <a:sym typeface="Helvetica Light"/>
        </a:defRPr>
      </a:lvl2pPr>
      <a:lvl3pPr marL="1358194" indent="-469194" defTabSz="584200">
        <a:spcBef>
          <a:spcPts val="4200"/>
        </a:spcBef>
        <a:buSzPct val="75000"/>
        <a:buChar char="•"/>
        <a:defRPr sz="3800">
          <a:latin typeface="+mn-lt"/>
          <a:ea typeface="+mn-ea"/>
          <a:cs typeface="+mn-cs"/>
          <a:sym typeface="Helvetica Light"/>
        </a:defRPr>
      </a:lvl3pPr>
      <a:lvl4pPr marL="1802694" indent="-469194" defTabSz="584200">
        <a:spcBef>
          <a:spcPts val="4200"/>
        </a:spcBef>
        <a:buSzPct val="75000"/>
        <a:buChar char="•"/>
        <a:defRPr sz="3800">
          <a:latin typeface="+mn-lt"/>
          <a:ea typeface="+mn-ea"/>
          <a:cs typeface="+mn-cs"/>
          <a:sym typeface="Helvetica Light"/>
        </a:defRPr>
      </a:lvl4pPr>
      <a:lvl5pPr marL="2247194" indent="-469194" defTabSz="584200">
        <a:spcBef>
          <a:spcPts val="4200"/>
        </a:spcBef>
        <a:buSzPct val="75000"/>
        <a:buChar char="•"/>
        <a:defRPr sz="3800">
          <a:latin typeface="+mn-lt"/>
          <a:ea typeface="+mn-ea"/>
          <a:cs typeface="+mn-cs"/>
          <a:sym typeface="Helvetica Light"/>
        </a:defRPr>
      </a:lvl5pPr>
      <a:lvl6pPr marL="2691694" indent="-469194" defTabSz="584200">
        <a:spcBef>
          <a:spcPts val="4200"/>
        </a:spcBef>
        <a:buSzPct val="75000"/>
        <a:buChar char="•"/>
        <a:defRPr sz="3800">
          <a:latin typeface="+mn-lt"/>
          <a:ea typeface="+mn-ea"/>
          <a:cs typeface="+mn-cs"/>
          <a:sym typeface="Helvetica Light"/>
        </a:defRPr>
      </a:lvl6pPr>
      <a:lvl7pPr marL="3136194" indent="-469194" defTabSz="584200">
        <a:spcBef>
          <a:spcPts val="4200"/>
        </a:spcBef>
        <a:buSzPct val="75000"/>
        <a:buChar char="•"/>
        <a:defRPr sz="3800">
          <a:latin typeface="+mn-lt"/>
          <a:ea typeface="+mn-ea"/>
          <a:cs typeface="+mn-cs"/>
          <a:sym typeface="Helvetica Light"/>
        </a:defRPr>
      </a:lvl7pPr>
      <a:lvl8pPr marL="3580694" indent="-469194" defTabSz="584200">
        <a:spcBef>
          <a:spcPts val="4200"/>
        </a:spcBef>
        <a:buSzPct val="75000"/>
        <a:buChar char="•"/>
        <a:defRPr sz="3800">
          <a:latin typeface="+mn-lt"/>
          <a:ea typeface="+mn-ea"/>
          <a:cs typeface="+mn-cs"/>
          <a:sym typeface="Helvetica Light"/>
        </a:defRPr>
      </a:lvl8pPr>
      <a:lvl9pPr marL="4025194" indent="-469194" defTabSz="584200">
        <a:spcBef>
          <a:spcPts val="4200"/>
        </a:spcBef>
        <a:buSzPct val="75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rstudio.com"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fortawesome.github.io/Font-Awesome/cheatsheet/" TargetMode="External"/><Relationship Id="rId3" Type="http://schemas.openxmlformats.org/officeDocument/2006/relationships/hyperlink" Target="https://creativecommons.org/licenses/by/4.0/" TargetMode="External"/><Relationship Id="rId7" Type="http://schemas.openxmlformats.org/officeDocument/2006/relationships/hyperlink" Target="http://fortawesome.github.io/Font-Awesome/get-started/"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www.fontsquirrel.com/fonts/source-sans-pro" TargetMode="External"/><Relationship Id="rId5" Type="http://schemas.openxmlformats.org/officeDocument/2006/relationships/image" Target="../media/image4.png"/><Relationship Id="rId4" Type="http://schemas.openxmlformats.org/officeDocument/2006/relationships/hyperlink" Target="http://rstudio.com" TargetMode="External"/><Relationship Id="rId9" Type="http://schemas.openxmlformats.org/officeDocument/2006/relationships/hyperlink" Target="http://www.rstudio.com/resources/cheatsheets/"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4.png"/><Relationship Id="rId9" Type="http://schemas.openxmlformats.org/officeDocument/2006/relationships/hyperlink" Target="http://www.rstudio.com/resources/cheatsheet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creativecommons.org/licenses/by/4.0/" TargetMode="External"/><Relationship Id="rId3" Type="http://schemas.openxmlformats.org/officeDocument/2006/relationships/hyperlink" Target="http://rstudio.com" TargetMode="External"/><Relationship Id="rId7" Type="http://schemas.openxmlformats.org/officeDocument/2006/relationships/hyperlink" Target="http://fortawesome.github.io/Font-Awesome/cheatshee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6.xml"/><Relationship Id="rId6" Type="http://schemas.openxmlformats.org/officeDocument/2006/relationships/hyperlink" Target="http://fortawesome.github.io/Font-Awesome/get-started/" TargetMode="External"/><Relationship Id="rId5" Type="http://schemas.openxmlformats.org/officeDocument/2006/relationships/hyperlink" Target="http://www.fontsquirrel.com/fonts/source-sans-pro" TargetMode="External"/><Relationship Id="rId4" Type="http://schemas.openxmlformats.org/officeDocument/2006/relationships/image" Target="../media/image4.png"/><Relationship Id="rId9" Type="http://schemas.openxmlformats.org/officeDocument/2006/relationships/hyperlink" Target="http://www.rstudio.com/resources/cheatshe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0259" y="2232051"/>
            <a:ext cx="3268912" cy="7759434"/>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409183" y="5254563"/>
            <a:ext cx="2958364" cy="507604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Sometimes you will need to query the size of the graphics device within the R program itself. You might do this because you can’t remember the default values, because you may have changed the size of the graphics window on your screen, or because you need the size of the device in order to calculate other important aspects of the size of your graph.</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Both 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different units. The command</a:t>
            </a: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dirty="0">
                <a:latin typeface="Source Sans Pro Light"/>
                <a:ea typeface="Source Sans Pro Light"/>
                <a:cs typeface="Source Sans Pro Light"/>
                <a:sym typeface="Source Sans Pro Light"/>
              </a:rPr>
              <a:t>will tell you the number of pixels per inch in the horizontal and vertical directions.</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normAutofit/>
          </a:bodyPr>
          <a:lstStyle/>
          <a:p>
            <a:pPr lvl="0" defTabSz="280415">
              <a:lnSpc>
                <a:spcPct val="80000"/>
              </a:lnSpc>
              <a:defRPr sz="1800"/>
            </a:pPr>
            <a:r>
              <a:rPr lang="en-US" sz="3167" dirty="0">
                <a:solidFill>
                  <a:srgbClr val="6B8E23"/>
                </a:solidFill>
                <a:latin typeface="Source Sans Pro"/>
                <a:ea typeface="Source Sans Pro"/>
                <a:cs typeface="Source Sans Pro"/>
                <a:sym typeface="Source Sans Pro"/>
              </a:rPr>
              <a:t>How Big is My Graph?</a:t>
            </a:r>
            <a:endParaRPr sz="4224" dirty="0">
              <a:solidFill>
                <a:srgbClr val="6B8E23"/>
              </a:solidFill>
              <a:latin typeface="Source Sans Pro"/>
              <a:ea typeface="Source Sans Pro"/>
              <a:cs typeface="Source Sans Pro"/>
              <a:sym typeface="Source Sans Pro"/>
            </a:endParaRPr>
          </a:p>
          <a:p>
            <a:pPr lvl="0" defTabSz="280415">
              <a:lnSpc>
                <a:spcPct val="90000"/>
              </a:lnSpc>
              <a:defRPr sz="1800"/>
            </a:pPr>
            <a:r>
              <a:rPr sz="1968" dirty="0">
                <a:solidFill>
                  <a:srgbClr val="6B8E23"/>
                </a:solidFill>
                <a:latin typeface="Source Sans Pro Light"/>
                <a:ea typeface="Source Sans Pro Light"/>
                <a:cs typeface="Source Sans Pro Light"/>
                <a:sym typeface="Source Sans Pro Light"/>
              </a:rPr>
              <a:t>Cheat Sheet</a:t>
            </a:r>
          </a:p>
        </p:txBody>
      </p:sp>
      <p:sp>
        <p:nvSpPr>
          <p:cNvPr id="38" name="Shape 38"/>
          <p:cNvSpPr/>
          <p:nvPr/>
        </p:nvSpPr>
        <p:spPr>
          <a:xfrm>
            <a:off x="256414" y="2070619"/>
            <a:ext cx="3263902" cy="320381"/>
          </a:xfrm>
          <a:prstGeom prst="roundRect">
            <a:avLst>
              <a:gd name="adj" fmla="val 20098"/>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261703"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Simon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1" name="Shape 41"/>
          <p:cNvSpPr/>
          <p:nvPr/>
        </p:nvSpPr>
        <p:spPr>
          <a:xfrm>
            <a:off x="1240411" y="1440939"/>
            <a:ext cx="1291607" cy="528269"/>
          </a:xfrm>
          <a:prstGeom prst="roundRect">
            <a:avLst>
              <a:gd name="adj" fmla="val 36061"/>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lang="en-US" sz="1600" b="1" dirty="0">
                <a:solidFill>
                  <a:srgbClr val="FFFFFF"/>
                </a:solidFill>
                <a:latin typeface="Helvetica Neue"/>
                <a:ea typeface="Helvetica Neue"/>
                <a:cs typeface="Helvetica Neue"/>
                <a:sym typeface="Helvetica Neue"/>
              </a:rPr>
              <a:t>P.Mean</a:t>
            </a:r>
            <a:endParaRPr sz="1200" b="1" dirty="0">
              <a:solidFill>
                <a:srgbClr val="FFFFFF"/>
              </a:solidFill>
              <a:latin typeface="Helvetica Neue"/>
              <a:ea typeface="Helvetica Neue"/>
              <a:cs typeface="Helvetica Neue"/>
              <a:sym typeface="Helvetica Neue"/>
            </a:endParaRPr>
          </a:p>
          <a:p>
            <a:pPr lvl="0">
              <a:lnSpc>
                <a:spcPct val="70000"/>
              </a:lnSpc>
              <a:defRPr sz="1800"/>
            </a:pPr>
            <a:r>
              <a:rPr lang="en-US" sz="1600" b="1" dirty="0">
                <a:solidFill>
                  <a:srgbClr val="FFFFFF"/>
                </a:solidFill>
                <a:latin typeface="Helvetica Neue"/>
                <a:ea typeface="Helvetica Neue"/>
                <a:cs typeface="Helvetica Neue"/>
                <a:sym typeface="Helvetica Neue"/>
              </a:rPr>
              <a:t>Consulting</a:t>
            </a:r>
            <a:endParaRPr sz="2000" b="1" dirty="0">
              <a:solidFill>
                <a:srgbClr val="FFFFFF"/>
              </a:solidFill>
              <a:latin typeface="Helvetica Neue"/>
              <a:ea typeface="Helvetica Neue"/>
              <a:cs typeface="Helvetica Neue"/>
              <a:sym typeface="Helvetica Neue"/>
            </a:endParaRPr>
          </a:p>
        </p:txBody>
      </p:sp>
      <p:sp>
        <p:nvSpPr>
          <p:cNvPr id="46" name="Shape 46"/>
          <p:cNvSpPr/>
          <p:nvPr/>
        </p:nvSpPr>
        <p:spPr>
          <a:xfrm>
            <a:off x="3658403" y="353153"/>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Margins</a:t>
            </a:r>
            <a:endParaRPr sz="1400" dirty="0">
              <a:solidFill>
                <a:srgbClr val="FFFFFF"/>
              </a:solidFill>
              <a:latin typeface="Source Sans Pro"/>
              <a:ea typeface="Source Sans Pro"/>
              <a:cs typeface="Source Sans Pro"/>
              <a:sym typeface="Source Sans Pro"/>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3768855" y="601995"/>
            <a:ext cx="3042995" cy="330039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par(“mar”)</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Margins provide you space for your axes, axis, labels, and titles.</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Use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mai</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 to display the size of the four margins (bottom, left, top, right) in inches while </a:t>
            </a:r>
            <a:r>
              <a:rPr lang="en-US" sz="1200" b="1" dirty="0">
                <a:latin typeface="Source Sans Pro Light"/>
                <a:ea typeface="Source Sans Pro Light"/>
                <a:cs typeface="Source Sans Pro Light"/>
                <a:sym typeface="Source Sans Pro Light"/>
              </a:rPr>
              <a:t>par(“mar”)</a:t>
            </a:r>
            <a:r>
              <a:rPr lang="en-US" sz="1200" dirty="0">
                <a:latin typeface="Source Sans Pro Light"/>
                <a:ea typeface="Source Sans Pro Light"/>
                <a:cs typeface="Source Sans Pro Light"/>
                <a:sym typeface="Source Sans Pro Light"/>
              </a:rPr>
              <a:t> displays the size in lines of text. </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If your axis labels are getting clipped, you can designate wider margins to the </a:t>
            </a:r>
            <a:r>
              <a:rPr lang="en-US" sz="1200" b="1" dirty="0">
                <a:latin typeface="Source Sans Pro Light"/>
                <a:ea typeface="Source Sans Pro Light"/>
                <a:cs typeface="Source Sans Pro Light"/>
                <a:sym typeface="Source Sans Pro Light"/>
              </a:rPr>
              <a:t>mar</a:t>
            </a:r>
            <a:r>
              <a:rPr lang="en-US" sz="1200" dirty="0">
                <a:latin typeface="Source Sans Pro Light"/>
                <a:ea typeface="Source Sans Pro Light"/>
                <a:cs typeface="Source Sans Pro Light"/>
                <a:sym typeface="Source Sans Pro Light"/>
              </a:rPr>
              <a:t> or </a:t>
            </a:r>
            <a:r>
              <a:rPr lang="en-US" sz="1200" b="1" dirty="0" err="1">
                <a:latin typeface="Source Sans Pro Light"/>
                <a:ea typeface="Source Sans Pro Light"/>
                <a:cs typeface="Source Sans Pro Light"/>
                <a:sym typeface="Source Sans Pro Light"/>
              </a:rPr>
              <a:t>mai</a:t>
            </a:r>
            <a:r>
              <a:rPr lang="en-US" sz="1200" dirty="0">
                <a:latin typeface="Source Sans Pro Light"/>
                <a:ea typeface="Source Sans Pro Light"/>
                <a:cs typeface="Source Sans Pro Light"/>
                <a:sym typeface="Source Sans Pro Light"/>
              </a:rPr>
              <a:t> parameters.</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If your graph has no axes or titles, you can remove the margins (and maximize the plotting region) with</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par(mar=rep(0,4))</a:t>
            </a:r>
            <a:endParaRPr sz="1200" dirty="0">
              <a:latin typeface="Source Sans Pro Light"/>
              <a:ea typeface="Source Sans Pro Light"/>
              <a:cs typeface="Source Sans Pro Light"/>
              <a:sym typeface="Source Sans Pro Light"/>
            </a:endParaRPr>
          </a:p>
        </p:txBody>
      </p:sp>
      <p:pic>
        <p:nvPicPr>
          <p:cNvPr id="2" name="Picture 1"/>
          <p:cNvPicPr>
            <a:picLocks noChangeAspect="1"/>
          </p:cNvPicPr>
          <p:nvPr/>
        </p:nvPicPr>
        <p:blipFill>
          <a:blip r:embed="rId4"/>
          <a:stretch>
            <a:fillRect/>
          </a:stretch>
        </p:blipFill>
        <p:spPr>
          <a:xfrm>
            <a:off x="2744472" y="1208881"/>
            <a:ext cx="775844" cy="760327"/>
          </a:xfrm>
          <a:prstGeom prst="rect">
            <a:avLst/>
          </a:prstGeom>
        </p:spPr>
      </p:pic>
      <p:sp>
        <p:nvSpPr>
          <p:cNvPr id="21" name="Shape 46"/>
          <p:cNvSpPr/>
          <p:nvPr/>
        </p:nvSpPr>
        <p:spPr>
          <a:xfrm>
            <a:off x="295276" y="5003228"/>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2400613"/>
            <a:ext cx="2958364" cy="274947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You can measure the size of your graph in inches (</a:t>
            </a:r>
            <a:r>
              <a:rPr lang="en-US" sz="1200" b="1" dirty="0">
                <a:latin typeface="Source Sans Pro Semibold"/>
                <a:ea typeface="Source Sans Pro Semibold"/>
                <a:cs typeface="Source Sans Pro Semibold"/>
                <a:sym typeface="Source Sans Pro Semibold"/>
              </a:rPr>
              <a:t>in</a:t>
            </a:r>
            <a:r>
              <a:rPr lang="en-US" sz="1200" dirty="0">
                <a:latin typeface="Source Sans Pro Semibold"/>
                <a:ea typeface="Source Sans Pro Semibold"/>
                <a:cs typeface="Source Sans Pro Semibold"/>
                <a:sym typeface="Source Sans Pro Semibold"/>
              </a:rPr>
              <a:t>), centimeters (</a:t>
            </a:r>
            <a:r>
              <a:rPr lang="en-US" sz="1200" b="1" dirty="0">
                <a:latin typeface="Source Sans Pro Semibold"/>
                <a:ea typeface="Source Sans Pro Semibold"/>
                <a:cs typeface="Source Sans Pro Semibold"/>
                <a:sym typeface="Source Sans Pro Semibold"/>
              </a:rPr>
              <a:t>cm</a:t>
            </a:r>
            <a:r>
              <a:rPr lang="en-US" sz="1200" dirty="0">
                <a:latin typeface="Source Sans Pro Semibold"/>
                <a:ea typeface="Source Sans Pro Semibold"/>
                <a:cs typeface="Source Sans Pro Semibold"/>
                <a:sym typeface="Source Sans Pro Semibold"/>
              </a:rPr>
              <a:t>), or pixels </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For graphs on your screen and graphs in bmp, tiff, gif, or jpeg formats, measurements in inches or centimeters should not be taken literally.</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All 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37630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cin</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cra</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csi</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cxy</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strwidth</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strheight</a:t>
            </a:r>
            <a:r>
              <a:rPr lang="en-US" sz="1200" b="1" dirty="0">
                <a:latin typeface="Source Sans Pro Light"/>
                <a:ea typeface="Source Sans Pro Light"/>
                <a:cs typeface="Source Sans Pro Light"/>
                <a:sym typeface="Source Sans Pro Light"/>
              </a:rPr>
              <a:t>(s, units, </a:t>
            </a:r>
            <a:r>
              <a:rPr lang="en-US" sz="1200" b="1" dirty="0" err="1">
                <a:latin typeface="Source Sans Pro Light"/>
                <a:ea typeface="Source Sans Pro Light"/>
                <a:cs typeface="Source Sans Pro Light"/>
                <a:sym typeface="Source Sans Pro Light"/>
              </a:rPr>
              <a:t>cex</a:t>
            </a:r>
            <a:r>
              <a:rPr lang="en-US" sz="1200" b="1" dirty="0">
                <a:latin typeface="Source Sans Pro Light"/>
                <a:ea typeface="Source Sans Pro Light"/>
                <a:cs typeface="Source Sans Pro Light"/>
                <a:sym typeface="Source Sans Pro Light"/>
              </a:rPr>
              <a:t>, font, </a:t>
            </a:r>
            <a:r>
              <a:rPr lang="en-US" sz="1200" b="1" dirty="0" err="1">
                <a:latin typeface="Source Sans Pro Light"/>
                <a:ea typeface="Source Sans Pro Light"/>
                <a:cs typeface="Source Sans Pro Light"/>
                <a:sym typeface="Source Sans Pro Light"/>
              </a:rPr>
              <a:t>vfont</a:t>
            </a:r>
            <a:r>
              <a:rPr lang="en-US" sz="1200" b="1"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cin</a:t>
            </a:r>
            <a:r>
              <a:rPr lang="en-US" sz="1200" dirty="0">
                <a:latin typeface="Source Sans Pro Light"/>
                <a:ea typeface="Source Sans Pro Light"/>
                <a:cs typeface="Source Sans Pro Light"/>
                <a:sym typeface="Source Sans Pro Light"/>
              </a:rPr>
              <a:t>, </a:t>
            </a:r>
            <a:r>
              <a:rPr lang="en-US" sz="1200" b="1" dirty="0" err="1">
                <a:latin typeface="Source Sans Pro Light"/>
                <a:ea typeface="Source Sans Pro Light"/>
                <a:cs typeface="Source Sans Pro Light"/>
                <a:sym typeface="Source Sans Pro Light"/>
              </a:rPr>
              <a:t>cra</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cxy</a:t>
            </a:r>
            <a:r>
              <a:rPr lang="en-US" sz="1200" dirty="0">
                <a:latin typeface="Source Sans Pro Light"/>
                <a:ea typeface="Source Sans Pro Light"/>
                <a:cs typeface="Source Sans Pro Light"/>
                <a:sym typeface="Source Sans Pro Light"/>
              </a:rPr>
              <a:t> arguments to </a:t>
            </a:r>
            <a:r>
              <a:rPr lang="en-US" sz="1200" b="1" dirty="0">
                <a:latin typeface="Source Sans Pro Light"/>
                <a:ea typeface="Source Sans Pro Light"/>
                <a:cs typeface="Source Sans Pro Light"/>
                <a:sym typeface="Source Sans Pro Light"/>
              </a:rPr>
              <a:t>par</a:t>
            </a:r>
            <a:r>
              <a:rPr lang="en-US" sz="1200" dirty="0">
                <a:latin typeface="Source Sans Pro Light"/>
                <a:ea typeface="Source Sans Pro Light"/>
                <a:cs typeface="Source Sans Pro Light"/>
                <a:sym typeface="Source Sans Pro Light"/>
              </a:rPr>
              <a:t> give the approximate width and height of a single letter in inches, pixels, and user coordinates, respectively. The </a:t>
            </a:r>
            <a:r>
              <a:rPr lang="en-US" sz="1200" b="1" dirty="0" err="1">
                <a:latin typeface="Source Sans Pro Light"/>
                <a:ea typeface="Source Sans Pro Light"/>
                <a:cs typeface="Source Sans Pro Light"/>
                <a:sym typeface="Source Sans Pro Light"/>
              </a:rPr>
              <a:t>csi</a:t>
            </a:r>
            <a:r>
              <a:rPr lang="en-US" sz="1200" dirty="0">
                <a:latin typeface="Source Sans Pro Light"/>
                <a:ea typeface="Source Sans Pro Light"/>
                <a:cs typeface="Source Sans Pro Light"/>
                <a:sym typeface="Source Sans Pro Light"/>
              </a:rPr>
              <a:t> argument gives the height only in inches. These arguments are read only and you cannot use them to change the font size. Since letters like “I” and “M” have different widths, the values produced here are crude approximations at best.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t>
            </a:r>
          </a:p>
          <a:p>
            <a:pPr lvl="0"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Character and string sizes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2787430"/>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functions give the width and height of a string s in user coordinates (</a:t>
            </a:r>
            <a:r>
              <a:rPr lang="en-US" sz="1200" b="1" dirty="0">
                <a:latin typeface="Source Sans Pro Light"/>
                <a:ea typeface="Source Sans Pro Light"/>
                <a:cs typeface="Source Sans Pro Light"/>
                <a:sym typeface="Source Sans Pro Light"/>
              </a:rPr>
              <a:t>units=“user”</a:t>
            </a:r>
            <a:r>
              <a:rPr lang="en-US" sz="1200" dirty="0">
                <a:latin typeface="Source Sans Pro Light"/>
                <a:ea typeface="Source Sans Pro Light"/>
                <a:cs typeface="Source Sans Pro Light"/>
                <a:sym typeface="Source Sans Pro Light"/>
              </a:rPr>
              <a:t>), inches (</a:t>
            </a:r>
            <a:r>
              <a:rPr lang="en-US" sz="1200" b="1" dirty="0">
                <a:latin typeface="Source Sans Pro Light"/>
                <a:ea typeface="Source Sans Pro Light"/>
                <a:cs typeface="Source Sans Pro Light"/>
                <a:sym typeface="Source Sans Pro Light"/>
              </a:rPr>
              <a:t>units=“inches”</a:t>
            </a:r>
            <a:r>
              <a:rPr lang="en-US" sz="1200" dirty="0">
                <a:latin typeface="Source Sans Pro Light"/>
                <a:ea typeface="Source Sans Pro Light"/>
                <a:cs typeface="Source Sans Pro Light"/>
                <a:sym typeface="Source Sans Pro Light"/>
              </a:rPr>
              <a:t>) and as a percentage of the graphics window (</a:t>
            </a:r>
            <a:r>
              <a:rPr lang="en-US" sz="1200" b="1" dirty="0">
                <a:latin typeface="Source Sans Pro Light"/>
                <a:ea typeface="Source Sans Pro Light"/>
                <a:cs typeface="Source Sans Pro Light"/>
                <a:sym typeface="Source Sans Pro Light"/>
              </a:rPr>
              <a:t>units=“figure”</a:t>
            </a:r>
            <a:r>
              <a:rPr lang="en-US" sz="1200" dirty="0">
                <a:latin typeface="Source Sans Pro Light"/>
                <a:ea typeface="Source Sans Pro Light"/>
                <a:cs typeface="Source Sans Pro Light"/>
                <a:sym typeface="Source Sans Pro Light"/>
              </a:rPr>
              <a:t>).</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The </a:t>
            </a:r>
            <a:r>
              <a:rPr lang="en-US" sz="1200" b="1" dirty="0" err="1">
                <a:latin typeface="Source Sans Pro Light"/>
                <a:ea typeface="Source Sans Pro Light"/>
                <a:cs typeface="Source Sans Pro Light"/>
                <a:sym typeface="Source Sans Pro Light"/>
              </a:rPr>
              <a:t>strwidth</a:t>
            </a:r>
            <a:r>
              <a:rPr lang="en-US" sz="1200" dirty="0">
                <a:latin typeface="Source Sans Pro Light"/>
                <a:ea typeface="Source Sans Pro Light"/>
                <a:cs typeface="Source Sans Pro Light"/>
                <a:sym typeface="Source Sans Pro Light"/>
              </a:rPr>
              <a:t> function will properly account for narrow and wide letters in a string. The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function gives the same value for each letter (the height of the letter “M”) and will understate the height of string that has both descending letters (g, p, etc.) and ascending letters (b, d, etc.). For strings that have one or more linefeeds, </a:t>
            </a:r>
            <a:r>
              <a:rPr lang="en-US" sz="1200" b="1" dirty="0" err="1">
                <a:latin typeface="Source Sans Pro Light"/>
                <a:ea typeface="Source Sans Pro Light"/>
                <a:cs typeface="Source Sans Pro Light"/>
                <a:sym typeface="Source Sans Pro Light"/>
              </a:rPr>
              <a:t>strheight</a:t>
            </a:r>
            <a:r>
              <a:rPr lang="en-US" sz="1200" dirty="0">
                <a:latin typeface="Source Sans Pro Light"/>
                <a:ea typeface="Source Sans Pro Light"/>
                <a:cs typeface="Source Sans Pro Light"/>
                <a:sym typeface="Source Sans Pro Light"/>
              </a:rPr>
              <a:t> will calculate size incorporating the line height value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lheight</a:t>
            </a:r>
            <a:r>
              <a:rPr lang="en-US" sz="1200" b="1" dirty="0">
                <a:latin typeface="Source Sans Pro Light"/>
                <a:ea typeface="Source Sans Pro Light"/>
                <a:cs typeface="Source Sans Pro Light"/>
                <a:sym typeface="Source Sans Pro Light"/>
              </a:rPr>
              <a:t>”)</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3680060" y="4121720"/>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user coordinates</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3812724" y="4379047"/>
            <a:ext cx="2958364" cy="274947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User coordinates are the values you use when plotting your data. Run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usr</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to get a vector of length 4 with the user coordinates with the minimum X value, the maximum X value, the minimum Y value, and the maximum Y value.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This normally is not the same as the values specified by the </a:t>
            </a:r>
            <a:r>
              <a:rPr lang="en-US" sz="1200" b="1" dirty="0" err="1">
                <a:latin typeface="Source Sans Pro Semibold"/>
                <a:ea typeface="Source Sans Pro Semibold"/>
                <a:cs typeface="Source Sans Pro Semibold"/>
                <a:sym typeface="Source Sans Pro Semibold"/>
              </a:rPr>
              <a:t>xlim</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ylim</a:t>
            </a:r>
            <a:r>
              <a:rPr lang="en-US" sz="1200" dirty="0">
                <a:latin typeface="Source Sans Pro Semibold"/>
                <a:ea typeface="Source Sans Pro Semibold"/>
                <a:cs typeface="Source Sans Pro Semibold"/>
                <a:sym typeface="Source Sans Pro Semibold"/>
              </a:rPr>
              <a:t> arguments in plot. By default, R adds and extra 4% to the plotting range so that points right on the edge do not get partially clipped. You can override this using the </a:t>
            </a:r>
            <a:r>
              <a:rPr lang="en-US" sz="1200" b="1" dirty="0" err="1">
                <a:latin typeface="Source Sans Pro Semibold"/>
                <a:ea typeface="Source Sans Pro Semibold"/>
                <a:cs typeface="Source Sans Pro Semibold"/>
                <a:sym typeface="Source Sans Pro Semibold"/>
              </a:rPr>
              <a:t>xaxs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and/or the </a:t>
            </a:r>
            <a:r>
              <a:rPr lang="en-US" sz="1200" b="1" dirty="0" err="1">
                <a:latin typeface="Source Sans Pro Semibold"/>
                <a:ea typeface="Source Sans Pro Semibold"/>
                <a:cs typeface="Source Sans Pro Semibold"/>
                <a:sym typeface="Source Sans Pro Semibold"/>
              </a:rPr>
              <a:t>yaxs</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arguments in </a:t>
            </a:r>
            <a:r>
              <a:rPr lang="en-US" sz="1200" b="1" dirty="0">
                <a:latin typeface="Source Sans Pro Semibold"/>
                <a:ea typeface="Source Sans Pro Semibold"/>
                <a:cs typeface="Source Sans Pro Semibold"/>
                <a:sym typeface="Source Sans Pro Semibold"/>
              </a:rPr>
              <a:t>par</a:t>
            </a:r>
            <a:r>
              <a:rPr lang="en-US" sz="1200" dirty="0">
                <a:latin typeface="Source Sans Pro Semibold"/>
                <a:ea typeface="Source Sans Pro Semibold"/>
                <a:cs typeface="Source Sans Pro Semibold"/>
                <a:sym typeface="Source Sans Pro Semibold"/>
              </a:rPr>
              <a:t>.</a:t>
            </a:r>
          </a:p>
        </p:txBody>
      </p:sp>
      <p:sp>
        <p:nvSpPr>
          <p:cNvPr id="30" name="Shape 46"/>
          <p:cNvSpPr/>
          <p:nvPr/>
        </p:nvSpPr>
        <p:spPr>
          <a:xfrm>
            <a:off x="3659956" y="7398868"/>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Plotting region size</a:t>
            </a:r>
            <a:endParaRPr sz="1400" dirty="0">
              <a:solidFill>
                <a:srgbClr val="FFFFFF"/>
              </a:solidFill>
              <a:latin typeface="Source Sans Pro"/>
              <a:ea typeface="Source Sans Pro"/>
              <a:cs typeface="Source Sans Pro"/>
              <a:sym typeface="Source Sans Pro"/>
            </a:endParaRPr>
          </a:p>
        </p:txBody>
      </p:sp>
      <p:sp>
        <p:nvSpPr>
          <p:cNvPr id="31" name="Shape 35"/>
          <p:cNvSpPr/>
          <p:nvPr/>
        </p:nvSpPr>
        <p:spPr>
          <a:xfrm>
            <a:off x="3812724" y="7654823"/>
            <a:ext cx="2958364" cy="1918474"/>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par(“pin”)</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plt</a:t>
            </a:r>
            <a:r>
              <a:rPr lang="en-US" sz="1200" b="1" dirty="0">
                <a:latin typeface="Source Sans Pro Semibold"/>
                <a:ea typeface="Source Sans Pro Semibold"/>
                <a:cs typeface="Source Sans Pro Semibold"/>
                <a:sym typeface="Source Sans Pro Semibold"/>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Use </a:t>
            </a:r>
            <a:r>
              <a:rPr lang="en-US" sz="1200" b="1" dirty="0">
                <a:latin typeface="Source Sans Pro Semibold"/>
                <a:ea typeface="Source Sans Pro Semibold"/>
                <a:cs typeface="Source Sans Pro Semibold"/>
                <a:sym typeface="Source Sans Pro Semibold"/>
              </a:rPr>
              <a:t>par(“pin”)</a:t>
            </a:r>
            <a:r>
              <a:rPr lang="en-US" sz="1200" dirty="0">
                <a:latin typeface="Source Sans Pro Semibold"/>
                <a:ea typeface="Source Sans Pro Semibold"/>
                <a:cs typeface="Source Sans Pro Semibold"/>
                <a:sym typeface="Source Sans Pro Semibold"/>
              </a:rPr>
              <a:t> to get a vector of length 2 with the size of the plotting region in inches for the X and Y dimensions.</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 </a:t>
            </a:r>
            <a:r>
              <a:rPr lang="en-US" sz="1200" dirty="0">
                <a:latin typeface="Source Sans Pro Light"/>
                <a:ea typeface="Source Sans Pro Light"/>
                <a:cs typeface="Source Sans Pro Light"/>
                <a:sym typeface="Source Sans Pro Light"/>
              </a:rPr>
              <a:t>to get the space needed to get to the various edges of the plotting regions from the left/bottom of the graphics device.</a:t>
            </a:r>
            <a:endParaRPr lang="en-US" sz="1200" dirty="0">
              <a:latin typeface="Source Sans Pro Semibold"/>
              <a:ea typeface="Source Sans Pro Semibold"/>
              <a:cs typeface="Source Sans Pro Semibold"/>
              <a:sym typeface="Source Sans Pro Semibold"/>
            </a:endParaRPr>
          </a:p>
        </p:txBody>
      </p:sp>
      <p:pic>
        <p:nvPicPr>
          <p:cNvPr id="3" name="Picture 2"/>
          <p:cNvPicPr>
            <a:picLocks noChangeAspect="1"/>
          </p:cNvPicPr>
          <p:nvPr/>
        </p:nvPicPr>
        <p:blipFill>
          <a:blip r:embed="rId5"/>
          <a:stretch>
            <a:fillRect/>
          </a:stretch>
        </p:blipFill>
        <p:spPr>
          <a:xfrm>
            <a:off x="7158652" y="3882830"/>
            <a:ext cx="6401129" cy="6401129"/>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260259" y="2232051"/>
            <a:ext cx="3268912" cy="7759434"/>
          </a:xfrm>
          <a:prstGeom prst="roundRect">
            <a:avLst>
              <a:gd name="adj" fmla="val 1194"/>
            </a:avLst>
          </a:prstGeom>
          <a:solidFill>
            <a:srgbClr val="B4EE3A">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409183" y="5254563"/>
            <a:ext cx="2958364" cy="507604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a:t>
            </a:r>
            <a:br>
              <a:rPr lang="en-US" sz="1200" b="1" dirty="0">
                <a:latin typeface="Source Sans Pro Semibold"/>
                <a:ea typeface="Source Sans Pro Semibold"/>
                <a:cs typeface="Source Sans Pro Semibold"/>
                <a:sym typeface="Source Sans Pro Semibold"/>
              </a:rPr>
            </a:br>
            <a:r>
              <a:rPr lang="en-US" sz="1200" b="1" dirty="0">
                <a:latin typeface="Source Sans Pro Semibold"/>
                <a:ea typeface="Source Sans Pro Semibold"/>
                <a:cs typeface="Source Sans Pro Semibold"/>
                <a:sym typeface="Source Sans Pro Semibold"/>
              </a:rPr>
              <a:t>par(“fin”)</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Sometimes you will need to query the size of the graphics device within the R program itself. You might do this because you can’t remember the default values, because you may have changed the size of the graphics window on your screen, or because you need the size of the device in order to calculate other important aspects of the size of your graph.</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Both the </a:t>
            </a:r>
            <a:r>
              <a:rPr lang="en-US" sz="1200" b="1" dirty="0" err="1">
                <a:latin typeface="Source Sans Pro Semibold"/>
                <a:ea typeface="Source Sans Pro Semibold"/>
                <a:cs typeface="Source Sans Pro Semibold"/>
                <a:sym typeface="Source Sans Pro Semibold"/>
              </a:rPr>
              <a:t>dev.size</a:t>
            </a:r>
            <a:r>
              <a:rPr lang="en-US" sz="1200" dirty="0">
                <a:latin typeface="Source Sans Pro Semibold"/>
                <a:ea typeface="Source Sans Pro Semibold"/>
                <a:cs typeface="Source Sans Pro Semibold"/>
                <a:sym typeface="Source Sans Pro Semibold"/>
              </a:rPr>
              <a:t> function or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tell you the size of the graphics device in inches (including margins), but </a:t>
            </a:r>
            <a:r>
              <a:rPr lang="en-US" sz="1200" b="1" dirty="0">
                <a:latin typeface="Source Sans Pro Semibold"/>
                <a:ea typeface="Source Sans Pro Semibold"/>
                <a:cs typeface="Source Sans Pro Semibold"/>
                <a:sym typeface="Source Sans Pro Semibold"/>
              </a:rPr>
              <a:t>par(“fin”)</a:t>
            </a:r>
            <a:r>
              <a:rPr lang="en-US" sz="1200" dirty="0">
                <a:latin typeface="Source Sans Pro Semibold"/>
                <a:ea typeface="Source Sans Pro Semibold"/>
                <a:cs typeface="Source Sans Pro Semibold"/>
                <a:sym typeface="Source Sans Pro Semibold"/>
              </a:rPr>
              <a:t> will not be updated if you resize your graphics window.</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Type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or </a:t>
            </a:r>
            <a:r>
              <a:rPr lang="en-US" sz="1200" b="1" dirty="0" err="1">
                <a:latin typeface="Source Sans Pro Semibold"/>
                <a:ea typeface="Source Sans Pro Semibold"/>
                <a:cs typeface="Source Sans Pro Semibold"/>
                <a:sym typeface="Source Sans Pro Semibold"/>
              </a:rPr>
              <a:t>dev.size</a:t>
            </a:r>
            <a:r>
              <a:rPr lang="en-US" sz="1200" b="1" dirty="0">
                <a:latin typeface="Source Sans Pro Semibold"/>
                <a:ea typeface="Source Sans Pro Semibold"/>
                <a:cs typeface="Source Sans Pro Semibold"/>
                <a:sym typeface="Source Sans Pro Semibold"/>
              </a:rPr>
              <a:t>(units=“cm”)</a:t>
            </a:r>
            <a:r>
              <a:rPr lang="en-US" sz="1200" dirty="0">
                <a:latin typeface="Source Sans Pro Semibold"/>
                <a:ea typeface="Source Sans Pro Semibold"/>
                <a:cs typeface="Source Sans Pro Semibold"/>
                <a:sym typeface="Source Sans Pro Semibold"/>
              </a:rPr>
              <a:t> to get the size in different units. The command</a:t>
            </a: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lang="en-US" sz="1200" dirty="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lang="en-US" sz="1200" dirty="0">
                <a:latin typeface="Source Sans Pro Light"/>
                <a:ea typeface="Source Sans Pro Light"/>
                <a:cs typeface="Source Sans Pro Light"/>
                <a:sym typeface="Source Sans Pro Light"/>
              </a:rPr>
              <a:t>will tell you the number of pixels per inch in the horizontal and vertical directions.</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8" name="Shape 38"/>
          <p:cNvSpPr/>
          <p:nvPr/>
        </p:nvSpPr>
        <p:spPr>
          <a:xfrm>
            <a:off x="256414" y="2070619"/>
            <a:ext cx="3263902" cy="320381"/>
          </a:xfrm>
          <a:prstGeom prst="roundRect">
            <a:avLst>
              <a:gd name="adj" fmla="val 20098"/>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7903"/>
            <a:ext cx="6261703"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is a trademark of </a:t>
            </a:r>
            <a:r>
              <a:rPr sz="900" dirty="0" err="1">
                <a:latin typeface="Source Sans Pro Light"/>
                <a:ea typeface="Source Sans Pro Light"/>
                <a:cs typeface="Source Sans Pro Light"/>
                <a:sym typeface="Source Sans Pro Light"/>
              </a:rPr>
              <a:t>RStudio</a:t>
            </a:r>
            <a:r>
              <a:rPr sz="900" dirty="0">
                <a:latin typeface="Source Sans Pro Light"/>
                <a:ea typeface="Source Sans Pro Light"/>
                <a:cs typeface="Source Sans Pro Light"/>
                <a:sym typeface="Source Sans Pro Light"/>
              </a:rPr>
              <a:t>, Inc.  •  </a:t>
            </a:r>
            <a:r>
              <a:rPr sz="900" dirty="0">
                <a:solidFill>
                  <a:srgbClr val="0365C0"/>
                </a:solidFill>
                <a:latin typeface="Source Sans Pro Light"/>
                <a:ea typeface="Source Sans Pro Light"/>
                <a:cs typeface="Source Sans Pro Light"/>
                <a:sym typeface="Source Sans Pro Light"/>
                <a:hlinkClick r:id="rId2"/>
              </a:rPr>
              <a:t>CC BY </a:t>
            </a:r>
            <a:r>
              <a:rPr lang="en-US" sz="900" dirty="0">
                <a:latin typeface="Source Sans Pro Light"/>
                <a:ea typeface="Source Sans Pro Light"/>
                <a:cs typeface="Source Sans Pro Light"/>
                <a:sym typeface="Source Sans Pro Light"/>
              </a:rPr>
              <a:t> Steve Simon </a:t>
            </a:r>
            <a:r>
              <a:rPr sz="900" dirty="0">
                <a:latin typeface="Source Sans Pro Light"/>
                <a:ea typeface="Source Sans Pro Light"/>
                <a:cs typeface="Source Sans Pro Light"/>
                <a:sym typeface="Source Sans Pro Light"/>
              </a:rPr>
              <a:t>•  </a:t>
            </a:r>
            <a:r>
              <a:rPr lang="en-US" sz="900" dirty="0">
                <a:latin typeface="Source Sans Pro Light"/>
                <a:ea typeface="Source Sans Pro Light"/>
                <a:cs typeface="Source Sans Pro Light"/>
                <a:sym typeface="Source Sans Pro Light"/>
              </a:rPr>
              <a:t>mail@pmean.com</a:t>
            </a:r>
            <a:r>
              <a:rPr sz="900" dirty="0">
                <a:latin typeface="Source Sans Pro Light"/>
                <a:ea typeface="Source Sans Pro Light"/>
                <a:cs typeface="Source Sans Pro Light"/>
                <a:sym typeface="Source Sans Pro Light"/>
              </a:rPr>
              <a:t>  •  844-448-1212 • </a:t>
            </a:r>
            <a:r>
              <a:rPr sz="900" u="sng" dirty="0">
                <a:latin typeface="Source Sans Pro Light"/>
                <a:ea typeface="Source Sans Pro Light"/>
                <a:cs typeface="Source Sans Pro Light"/>
                <a:sym typeface="Source Sans Pro Light"/>
                <a:hlinkClick r:id="rId3"/>
              </a:rPr>
              <a:t>rstudio.com</a:t>
            </a:r>
            <a:r>
              <a:rPr sz="900" dirty="0">
                <a:latin typeface="Source Sans Pro Light"/>
                <a:ea typeface="Source Sans Pro Light"/>
                <a:cs typeface="Source Sans Pro Light"/>
                <a:sym typeface="Source Sans Pro Light"/>
              </a:rPr>
              <a:t> </a:t>
            </a:r>
          </a:p>
        </p:txBody>
      </p:sp>
      <p:sp>
        <p:nvSpPr>
          <p:cNvPr id="40" name="Shape 40"/>
          <p:cNvSpPr/>
          <p:nvPr/>
        </p:nvSpPr>
        <p:spPr>
          <a:xfrm>
            <a:off x="8723072" y="10347903"/>
            <a:ext cx="5041410" cy="23485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dirty="0">
                <a:latin typeface="Source Sans Pro Light"/>
                <a:ea typeface="Source Sans Pro Light"/>
                <a:cs typeface="Source Sans Pro Light"/>
                <a:sym typeface="Source Sans Pro Light"/>
              </a:rPr>
              <a:t>Learn more at </a:t>
            </a:r>
            <a:r>
              <a:rPr sz="900" dirty="0">
                <a:latin typeface="Source Sans Pro"/>
                <a:ea typeface="Source Sans Pro"/>
                <a:cs typeface="Source Sans Pro"/>
                <a:sym typeface="Source Sans Pro"/>
              </a:rPr>
              <a:t>web page or vignette  </a:t>
            </a:r>
            <a:r>
              <a:rPr sz="900" dirty="0">
                <a:latin typeface="Source Sans Pro Light"/>
                <a:ea typeface="Source Sans Pro Light"/>
                <a:cs typeface="Source Sans Pro Light"/>
                <a:sym typeface="Source Sans Pro Light"/>
              </a:rPr>
              <a:t>•  package  version  •  Updated: </a:t>
            </a:r>
            <a:r>
              <a:rPr lang="en-US" sz="900" dirty="0">
                <a:latin typeface="Source Sans Pro Light"/>
                <a:ea typeface="Source Sans Pro Light"/>
                <a:cs typeface="Source Sans Pro Light"/>
                <a:sym typeface="Source Sans Pro Light"/>
              </a:rPr>
              <a:t>September 2016</a:t>
            </a:r>
            <a:endParaRPr sz="900" dirty="0">
              <a:latin typeface="Source Sans Pro Light"/>
              <a:ea typeface="Source Sans Pro Light"/>
              <a:cs typeface="Source Sans Pro Light"/>
              <a:sym typeface="Source Sans Pro Light"/>
            </a:endParaRPr>
          </a:p>
        </p:txBody>
      </p:sp>
      <p:sp>
        <p:nvSpPr>
          <p:cNvPr id="46" name="Shape 46"/>
          <p:cNvSpPr/>
          <p:nvPr/>
        </p:nvSpPr>
        <p:spPr>
          <a:xfrm>
            <a:off x="3658403" y="353153"/>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To get a perfectly square graph</a:t>
            </a:r>
            <a:endParaRPr sz="1400" dirty="0">
              <a:solidFill>
                <a:srgbClr val="FFFFFF"/>
              </a:solidFill>
              <a:latin typeface="Source Sans Pro"/>
              <a:ea typeface="Source Sans Pro"/>
              <a:cs typeface="Source Sans Pro"/>
              <a:sym typeface="Source Sans Pro"/>
            </a:endParaRP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131" name="Shape 131"/>
          <p:cNvSpPr/>
          <p:nvPr/>
        </p:nvSpPr>
        <p:spPr>
          <a:xfrm>
            <a:off x="3768855" y="601995"/>
            <a:ext cx="3042995" cy="237911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A square graph is one where the range of the user coordinates is same in both the x and y directions and the size of the plotting region is the same in the x and y directions. You can insure a square graph by </a:t>
            </a: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1. Using the same value for </a:t>
            </a:r>
            <a:r>
              <a:rPr lang="en-US" sz="1200" b="1" dirty="0">
                <a:latin typeface="Source Sans Pro Light"/>
                <a:ea typeface="Source Sans Pro Light"/>
                <a:cs typeface="Source Sans Pro Light"/>
                <a:sym typeface="Source Sans Pro Light"/>
              </a:rPr>
              <a:t>height</a:t>
            </a:r>
            <a:r>
              <a:rPr lang="en-US" sz="1200" dirty="0">
                <a:latin typeface="Source Sans Pro Light"/>
                <a:ea typeface="Source Sans Pro Light"/>
                <a:cs typeface="Source Sans Pro Light"/>
                <a:sym typeface="Source Sans Pro Light"/>
              </a:rPr>
              <a:t> and </a:t>
            </a:r>
            <a:r>
              <a:rPr lang="en-US" sz="1200" b="1" dirty="0">
                <a:latin typeface="Source Sans Pro Light"/>
                <a:ea typeface="Source Sans Pro Light"/>
                <a:cs typeface="Source Sans Pro Light"/>
                <a:sym typeface="Source Sans Pro Light"/>
              </a:rPr>
              <a:t>width</a:t>
            </a:r>
            <a:r>
              <a:rPr lang="en-US" sz="1200" dirty="0">
                <a:latin typeface="Source Sans Pro Light"/>
                <a:ea typeface="Source Sans Pro Light"/>
                <a:cs typeface="Source Sans Pro Light"/>
                <a:sym typeface="Source Sans Pro Light"/>
              </a:rPr>
              <a:t> when you open your graphics device. You could instead call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pty</a:t>
            </a:r>
            <a:r>
              <a:rPr lang="en-US" sz="1200" b="1" dirty="0">
                <a:latin typeface="Source Sans Pro Light"/>
                <a:ea typeface="Source Sans Pro Light"/>
                <a:cs typeface="Source Sans Pro Light"/>
                <a:sym typeface="Source Sans Pro Light"/>
              </a:rPr>
              <a:t>=“s”)</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2. Setting the margins symmetrically, e.g., </a:t>
            </a:r>
            <a:r>
              <a:rPr lang="en-US" sz="1200" b="1" dirty="0">
                <a:latin typeface="Source Sans Pro Light"/>
                <a:ea typeface="Source Sans Pro Light"/>
                <a:cs typeface="Source Sans Pro Light"/>
                <a:sym typeface="Source Sans Pro Light"/>
              </a:rPr>
              <a:t>par(mar=c(4.6, 4.6, 0.6, 0.6))</a:t>
            </a:r>
            <a:r>
              <a:rPr lang="en-US" sz="1200" dirty="0">
                <a:latin typeface="Source Sans Pro Light"/>
                <a:ea typeface="Source Sans Pro Light"/>
                <a:cs typeface="Source Sans Pro Light"/>
                <a:sym typeface="Source Sans Pro Light"/>
              </a:rPr>
              <a:t>.</a:t>
            </a:r>
            <a:endParaRPr lang="en-US" sz="1200" dirty="0">
              <a:latin typeface="Source Sans Pro Semibold"/>
              <a:ea typeface="Source Sans Pro Semibold"/>
              <a:cs typeface="Source Sans Pro Semibold"/>
              <a:sym typeface="Source Sans Pro Semibold"/>
            </a:endParaRP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3. Using identical limits for </a:t>
            </a:r>
            <a:r>
              <a:rPr lang="en-US" sz="1200" b="1" dirty="0" err="1">
                <a:latin typeface="Source Sans Pro Light"/>
                <a:ea typeface="Source Sans Pro Light"/>
                <a:cs typeface="Source Sans Pro Light"/>
                <a:sym typeface="Source Sans Pro Light"/>
              </a:rPr>
              <a:t>xlim</a:t>
            </a:r>
            <a:r>
              <a:rPr lang="en-US" sz="1200" dirty="0">
                <a:latin typeface="Source Sans Pro Light"/>
                <a:ea typeface="Source Sans Pro Light"/>
                <a:cs typeface="Source Sans Pro Light"/>
                <a:sym typeface="Source Sans Pro Light"/>
              </a:rPr>
              <a:t> and </a:t>
            </a:r>
            <a:r>
              <a:rPr lang="en-US" sz="1200" b="1" dirty="0" err="1">
                <a:latin typeface="Source Sans Pro Light"/>
                <a:ea typeface="Source Sans Pro Light"/>
                <a:cs typeface="Source Sans Pro Light"/>
                <a:sym typeface="Source Sans Pro Light"/>
              </a:rPr>
              <a:t>ylim</a:t>
            </a:r>
            <a:r>
              <a:rPr lang="en-US" sz="1200" dirty="0">
                <a:latin typeface="Source Sans Pro Light"/>
                <a:ea typeface="Source Sans Pro Light"/>
                <a:cs typeface="Source Sans Pro Light"/>
                <a:sym typeface="Source Sans Pro Light"/>
              </a:rPr>
              <a:t>. </a:t>
            </a:r>
            <a:endParaRPr sz="1200" dirty="0">
              <a:latin typeface="Source Sans Pro Light"/>
              <a:ea typeface="Source Sans Pro Light"/>
              <a:cs typeface="Source Sans Pro Light"/>
              <a:sym typeface="Source Sans Pro Light"/>
            </a:endParaRPr>
          </a:p>
        </p:txBody>
      </p:sp>
      <p:sp>
        <p:nvSpPr>
          <p:cNvPr id="21" name="Shape 46"/>
          <p:cNvSpPr/>
          <p:nvPr/>
        </p:nvSpPr>
        <p:spPr>
          <a:xfrm>
            <a:off x="295276" y="5003228"/>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Device size</a:t>
            </a:r>
            <a:endParaRPr sz="1400" dirty="0">
              <a:solidFill>
                <a:srgbClr val="FFFFFF"/>
              </a:solidFill>
              <a:latin typeface="Source Sans Pro"/>
              <a:ea typeface="Source Sans Pro"/>
              <a:cs typeface="Source Sans Pro"/>
              <a:sym typeface="Source Sans Pro"/>
            </a:endParaRPr>
          </a:p>
        </p:txBody>
      </p:sp>
      <p:sp>
        <p:nvSpPr>
          <p:cNvPr id="23" name="Shape 35"/>
          <p:cNvSpPr/>
          <p:nvPr/>
        </p:nvSpPr>
        <p:spPr>
          <a:xfrm>
            <a:off x="359249" y="5231748"/>
            <a:ext cx="3135956" cy="166199"/>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4" name="Shape 35"/>
          <p:cNvSpPr/>
          <p:nvPr/>
        </p:nvSpPr>
        <p:spPr>
          <a:xfrm>
            <a:off x="404937" y="2400613"/>
            <a:ext cx="2958364" cy="2749471"/>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You can measure the size of your graph in inches (</a:t>
            </a:r>
            <a:r>
              <a:rPr lang="en-US" sz="1200" b="1" dirty="0">
                <a:latin typeface="Source Sans Pro Semibold"/>
                <a:ea typeface="Source Sans Pro Semibold"/>
                <a:cs typeface="Source Sans Pro Semibold"/>
                <a:sym typeface="Source Sans Pro Semibold"/>
              </a:rPr>
              <a:t>in</a:t>
            </a:r>
            <a:r>
              <a:rPr lang="en-US" sz="1200" dirty="0">
                <a:latin typeface="Source Sans Pro Semibold"/>
                <a:ea typeface="Source Sans Pro Semibold"/>
                <a:cs typeface="Source Sans Pro Semibold"/>
                <a:sym typeface="Source Sans Pro Semibold"/>
              </a:rPr>
              <a:t>), centimeters (</a:t>
            </a:r>
            <a:r>
              <a:rPr lang="en-US" sz="1200" b="1" dirty="0">
                <a:latin typeface="Source Sans Pro Semibold"/>
                <a:ea typeface="Source Sans Pro Semibold"/>
                <a:cs typeface="Source Sans Pro Semibold"/>
                <a:sym typeface="Source Sans Pro Semibold"/>
              </a:rPr>
              <a:t>cm</a:t>
            </a:r>
            <a:r>
              <a:rPr lang="en-US" sz="1200" dirty="0">
                <a:latin typeface="Source Sans Pro Semibold"/>
                <a:ea typeface="Source Sans Pro Semibold"/>
                <a:cs typeface="Source Sans Pro Semibold"/>
                <a:sym typeface="Source Sans Pro Semibold"/>
              </a:rPr>
              <a:t>), or pixels </a:t>
            </a:r>
            <a:r>
              <a:rPr lang="en-US" sz="1200" b="1" dirty="0">
                <a:latin typeface="Source Sans Pro Semibold"/>
                <a:ea typeface="Source Sans Pro Semibold"/>
                <a:cs typeface="Source Sans Pro Semibold"/>
                <a:sym typeface="Source Sans Pro Semibold"/>
              </a:rPr>
              <a:t>(</a:t>
            </a:r>
            <a:r>
              <a:rPr lang="en-US" sz="1200" b="1" dirty="0" err="1">
                <a:latin typeface="Source Sans Pro Semibold"/>
                <a:ea typeface="Source Sans Pro Semibold"/>
                <a:cs typeface="Source Sans Pro Semibold"/>
                <a:sym typeface="Source Sans Pro Semibold"/>
              </a:rPr>
              <a:t>px</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For graphs on your screen and graphs in bmp, tiff, gif, or jpeg formats, measurements in inches or centimeters should not be taken literally.</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All functions that open a device for graphics will have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arguments to control the size of the graph and a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to control the relative font size. In </a:t>
            </a:r>
            <a:r>
              <a:rPr lang="en-US" sz="1200" b="1" dirty="0" err="1">
                <a:latin typeface="Source Sans Pro Semibold"/>
                <a:ea typeface="Source Sans Pro Semibold"/>
                <a:cs typeface="Source Sans Pro Semibold"/>
                <a:sym typeface="Source Sans Pro Semibold"/>
              </a:rPr>
              <a:t>knitr</a:t>
            </a:r>
            <a:r>
              <a:rPr lang="en-US" sz="1200" dirty="0">
                <a:latin typeface="Source Sans Pro Semibold"/>
                <a:ea typeface="Source Sans Pro Semibold"/>
                <a:cs typeface="Source Sans Pro Semibold"/>
                <a:sym typeface="Source Sans Pro Semibold"/>
              </a:rPr>
              <a:t>, you control the size of the graph with the chunk options, </a:t>
            </a:r>
            <a:r>
              <a:rPr lang="en-US" sz="1200" b="1" dirty="0" err="1">
                <a:latin typeface="Source Sans Pro Semibold"/>
                <a:ea typeface="Source Sans Pro Semibold"/>
                <a:cs typeface="Source Sans Pro Semibold"/>
                <a:sym typeface="Source Sans Pro Semibold"/>
              </a:rPr>
              <a:t>fig.width</a:t>
            </a:r>
            <a:r>
              <a:rPr lang="en-US" sz="1200" dirty="0">
                <a:latin typeface="Source Sans Pro Semibold"/>
                <a:ea typeface="Source Sans Pro Semibold"/>
                <a:cs typeface="Source Sans Pro Semibold"/>
                <a:sym typeface="Source Sans Pro Semibold"/>
              </a:rPr>
              <a:t> and </a:t>
            </a:r>
            <a:r>
              <a:rPr lang="en-US" sz="1200" b="1" dirty="0" err="1">
                <a:latin typeface="Source Sans Pro Semibold"/>
                <a:ea typeface="Source Sans Pro Semibold"/>
                <a:cs typeface="Source Sans Pro Semibold"/>
                <a:sym typeface="Source Sans Pro Semibold"/>
              </a:rPr>
              <a:t>fig.height</a:t>
            </a:r>
            <a:r>
              <a:rPr lang="en-US" sz="1200" dirty="0">
                <a:latin typeface="Source Sans Pro Semibold"/>
                <a:ea typeface="Source Sans Pro Semibold"/>
                <a:cs typeface="Source Sans Pro Semibold"/>
                <a:sym typeface="Source Sans Pro Semibold"/>
              </a:rPr>
              <a:t>.</a:t>
            </a:r>
          </a:p>
          <a:p>
            <a:pPr lvl="0" algn="l">
              <a:lnSpc>
                <a:spcPct val="90000"/>
              </a:lnSpc>
              <a:spcBef>
                <a:spcPts val="1000"/>
              </a:spcBef>
              <a:buClr>
                <a:srgbClr val="F39019"/>
              </a:buClr>
              <a:defRPr sz="1800"/>
            </a:pPr>
            <a:endParaRPr lang="en-US" sz="1200" dirty="0">
              <a:latin typeface="Source Sans Pro Semibold"/>
              <a:ea typeface="Source Sans Pro Semibold"/>
              <a:cs typeface="Source Sans Pro Semibold"/>
              <a:sym typeface="Source Sans Pro Semibold"/>
            </a:endParaRPr>
          </a:p>
        </p:txBody>
      </p:sp>
      <p:sp>
        <p:nvSpPr>
          <p:cNvPr id="25" name="Shape 35"/>
          <p:cNvSpPr/>
          <p:nvPr/>
        </p:nvSpPr>
        <p:spPr>
          <a:xfrm>
            <a:off x="7252028" y="620563"/>
            <a:ext cx="3135956" cy="3414268"/>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For many applications, you need to be able to translate user coordinates to pixels.</a:t>
            </a:r>
          </a:p>
          <a:p>
            <a:pPr lvl="0" algn="l">
              <a:lnSpc>
                <a:spcPct val="90000"/>
              </a:lnSpc>
              <a:spcBef>
                <a:spcPts val="1000"/>
              </a:spcBef>
              <a:buClr>
                <a:srgbClr val="F39019"/>
              </a:buClr>
              <a:defRPr sz="1800"/>
            </a:pPr>
            <a:r>
              <a:rPr lang="en-US" sz="1200" b="1" dirty="0">
                <a:latin typeface="Source Sans Pro Light"/>
                <a:ea typeface="Source Sans Pro Light"/>
                <a:cs typeface="Source Sans Pro Light"/>
                <a:sym typeface="Source Sans Pro Light"/>
              </a:rPr>
              <a:t># Range in user coordinates</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y.range</a:t>
            </a:r>
            <a:r>
              <a:rPr lang="en-US" sz="1200" b="1" dirty="0">
                <a:latin typeface="Source Sans Pro Light"/>
                <a:ea typeface="Source Sans Pro Light"/>
                <a:cs typeface="Source Sans Pro Light"/>
                <a:sym typeface="Source Sans Pro Light"/>
              </a:rPr>
              <a:t> &lt;-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usr</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Percentage used by plotting region</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x.pct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”)[2]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y.pct &lt;-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”)[4] – 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”)[3]</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in plotting region</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&lt;- x.pct*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”)[1]</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&lt;- y.pct*</a:t>
            </a:r>
            <a:r>
              <a:rPr lang="en-US" sz="1200" b="1" dirty="0" err="1">
                <a:latin typeface="Source Sans Pro Light"/>
                <a:ea typeface="Source Sans Pro Light"/>
                <a:cs typeface="Source Sans Pro Light"/>
                <a:sym typeface="Source Sans Pro Light"/>
              </a:rPr>
              <a:t>dev.size</a:t>
            </a:r>
            <a:r>
              <a:rPr lang="en-US" sz="1200" b="1" dirty="0">
                <a:latin typeface="Source Sans Pro Light"/>
                <a:ea typeface="Source Sans Pro Light"/>
                <a:cs typeface="Source Sans Pro Light"/>
                <a:sym typeface="Source Sans Pro Light"/>
              </a:rPr>
              <a:t>(units=“</a:t>
            </a:r>
            <a:r>
              <a:rPr lang="en-US" sz="1200" b="1" dirty="0" err="1">
                <a:latin typeface="Source Sans Pro Light"/>
                <a:ea typeface="Source Sans Pro Light"/>
                <a:cs typeface="Source Sans Pro Light"/>
                <a:sym typeface="Source Sans Pro Light"/>
              </a:rPr>
              <a:t>px</a:t>
            </a:r>
            <a:r>
              <a:rPr lang="en-US" sz="1200" b="1" dirty="0">
                <a:latin typeface="Source Sans Pro Light"/>
                <a:ea typeface="Source Sans Pro Light"/>
                <a:cs typeface="Source Sans Pro Light"/>
                <a:sym typeface="Source Sans Pro Light"/>
              </a:rPr>
              <a:t>”)[2]</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a:latin typeface="Source Sans Pro Light"/>
                <a:ea typeface="Source Sans Pro Light"/>
                <a:cs typeface="Source Sans Pro Light"/>
                <a:sym typeface="Source Sans Pro Light"/>
              </a:rPr>
              <a:t># Number of pixels per </a:t>
            </a:r>
            <a:r>
              <a:rPr lang="en-US" sz="1200" b="1">
                <a:latin typeface="Source Sans Pro Light"/>
                <a:ea typeface="Source Sans Pro Light"/>
                <a:cs typeface="Source Sans Pro Light"/>
                <a:sym typeface="Source Sans Pro Light"/>
              </a:rPr>
              <a:t>user coordinate</a:t>
            </a:r>
            <a:br>
              <a:rPr lang="en-US" sz="1200" b="1">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x.px.per.usr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x.px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x.range</a:t>
            </a:r>
            <a:r>
              <a:rPr lang="en-US" sz="1200" b="1" dirty="0">
                <a:latin typeface="Source Sans Pro Light"/>
                <a:ea typeface="Source Sans Pro Light"/>
                <a:cs typeface="Source Sans Pro Light"/>
                <a:sym typeface="Source Sans Pro Light"/>
              </a:rPr>
              <a:t/>
            </a:r>
            <a:br>
              <a:rPr lang="en-US" sz="1200" b="1" dirty="0">
                <a:latin typeface="Source Sans Pro Light"/>
                <a:ea typeface="Source Sans Pro Light"/>
                <a:cs typeface="Source Sans Pro Light"/>
                <a:sym typeface="Source Sans Pro Light"/>
              </a:rPr>
            </a:br>
            <a:r>
              <a:rPr lang="en-US" sz="1200" b="1" dirty="0" err="1">
                <a:latin typeface="Source Sans Pro Light"/>
                <a:ea typeface="Source Sans Pro Light"/>
                <a:cs typeface="Source Sans Pro Light"/>
                <a:sym typeface="Source Sans Pro Light"/>
              </a:rPr>
              <a:t>y.px.per.usr</a:t>
            </a:r>
            <a:r>
              <a:rPr lang="en-US" sz="1200" b="1" dirty="0">
                <a:latin typeface="Source Sans Pro Light"/>
                <a:ea typeface="Source Sans Pro Light"/>
                <a:cs typeface="Source Sans Pro Light"/>
                <a:sym typeface="Source Sans Pro Light"/>
              </a:rPr>
              <a:t> &lt;- </a:t>
            </a:r>
            <a:r>
              <a:rPr lang="en-US" sz="1200" b="1" dirty="0" err="1">
                <a:latin typeface="Source Sans Pro Light"/>
                <a:ea typeface="Source Sans Pro Light"/>
                <a:cs typeface="Source Sans Pro Light"/>
                <a:sym typeface="Source Sans Pro Light"/>
              </a:rPr>
              <a:t>y.px</a:t>
            </a:r>
            <a:r>
              <a:rPr lang="en-US" sz="1200" b="1" dirty="0">
                <a:latin typeface="Source Sans Pro Light"/>
                <a:ea typeface="Source Sans Pro Light"/>
                <a:cs typeface="Source Sans Pro Light"/>
                <a:sym typeface="Source Sans Pro Light"/>
              </a:rPr>
              <a:t> / </a:t>
            </a:r>
            <a:r>
              <a:rPr lang="en-US" sz="1200" b="1" dirty="0" err="1">
                <a:latin typeface="Source Sans Pro Light"/>
                <a:ea typeface="Source Sans Pro Light"/>
                <a:cs typeface="Source Sans Pro Light"/>
                <a:sym typeface="Source Sans Pro Light"/>
              </a:rPr>
              <a:t>y.range</a:t>
            </a:r>
            <a:endParaRPr lang="en-US" sz="1200" dirty="0">
              <a:latin typeface="Source Sans Pro Light"/>
              <a:ea typeface="Source Sans Pro Light"/>
              <a:cs typeface="Source Sans Pro Light"/>
              <a:sym typeface="Source Sans Pro Light"/>
            </a:endParaRPr>
          </a:p>
          <a:p>
            <a:pPr algn="l">
              <a:lnSpc>
                <a:spcPct val="90000"/>
              </a:lnSpc>
              <a:spcBef>
                <a:spcPts val="1000"/>
              </a:spcBef>
              <a:buClr>
                <a:srgbClr val="F39019"/>
              </a:buClr>
              <a:defRPr sz="1800"/>
            </a:pPr>
            <a:endParaRPr lang="en-US" sz="1200" dirty="0">
              <a:latin typeface="Source Sans Pro Light"/>
              <a:ea typeface="Source Sans Pro Light"/>
              <a:cs typeface="Source Sans Pro Light"/>
              <a:sym typeface="Source Sans Pro Light"/>
            </a:endParaRPr>
          </a:p>
        </p:txBody>
      </p:sp>
      <p:sp>
        <p:nvSpPr>
          <p:cNvPr id="26" name="Shape 46"/>
          <p:cNvSpPr/>
          <p:nvPr/>
        </p:nvSpPr>
        <p:spPr>
          <a:xfrm>
            <a:off x="7114743" y="357388"/>
            <a:ext cx="6594496" cy="244607"/>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Number of pixels per user coordinates</a:t>
            </a:r>
            <a:endParaRPr sz="1400" dirty="0">
              <a:solidFill>
                <a:srgbClr val="FFFFFF"/>
              </a:solidFill>
              <a:latin typeface="Source Sans Pro"/>
              <a:ea typeface="Source Sans Pro"/>
              <a:cs typeface="Source Sans Pro"/>
              <a:sym typeface="Source Sans Pro"/>
            </a:endParaRPr>
          </a:p>
        </p:txBody>
      </p:sp>
      <p:sp>
        <p:nvSpPr>
          <p:cNvPr id="27" name="Shape 35"/>
          <p:cNvSpPr/>
          <p:nvPr/>
        </p:nvSpPr>
        <p:spPr>
          <a:xfrm>
            <a:off x="10573283" y="610379"/>
            <a:ext cx="3135956" cy="1790234"/>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
            </a:r>
            <a:br>
              <a:rPr lang="en-US" sz="1200" dirty="0">
                <a:latin typeface="Source Sans Pro Light"/>
                <a:ea typeface="Source Sans Pro Light"/>
                <a:cs typeface="Source Sans Pro Light"/>
                <a:sym typeface="Source Sans Pro Light"/>
              </a:rPr>
            </a:b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par(“pin”)</a:t>
            </a:r>
            <a:r>
              <a:rPr lang="en-US" sz="1200" dirty="0">
                <a:latin typeface="Source Sans Pro Light"/>
                <a:ea typeface="Source Sans Pro Light"/>
                <a:cs typeface="Source Sans Pro Light"/>
                <a:sym typeface="Source Sans Pro Light"/>
              </a:rPr>
              <a:t> to get a vector of length 2 with the size of the plotting region in inches in the X and Y direction.</a:t>
            </a:r>
          </a:p>
          <a:p>
            <a:pPr lvl="0" algn="l">
              <a:lnSpc>
                <a:spcPct val="90000"/>
              </a:lnSpc>
              <a:spcBef>
                <a:spcPts val="1000"/>
              </a:spcBef>
              <a:buClr>
                <a:srgbClr val="F39019"/>
              </a:buClr>
              <a:defRPr sz="1800"/>
            </a:pPr>
            <a:r>
              <a:rPr lang="en-US" sz="1200" dirty="0">
                <a:latin typeface="Source Sans Pro Light"/>
                <a:ea typeface="Source Sans Pro Light"/>
                <a:cs typeface="Source Sans Pro Light"/>
                <a:sym typeface="Source Sans Pro Light"/>
              </a:rPr>
              <a:t>Run </a:t>
            </a:r>
            <a:r>
              <a:rPr lang="en-US" sz="1200" b="1" dirty="0">
                <a:latin typeface="Source Sans Pro Light"/>
                <a:ea typeface="Source Sans Pro Light"/>
                <a:cs typeface="Source Sans Pro Light"/>
                <a:sym typeface="Source Sans Pro Light"/>
              </a:rPr>
              <a:t>par(“</a:t>
            </a:r>
            <a:r>
              <a:rPr lang="en-US" sz="1200" b="1" dirty="0" err="1">
                <a:latin typeface="Source Sans Pro Light"/>
                <a:ea typeface="Source Sans Pro Light"/>
                <a:cs typeface="Source Sans Pro Light"/>
                <a:sym typeface="Source Sans Pro Light"/>
              </a:rPr>
              <a:t>plt</a:t>
            </a:r>
            <a:r>
              <a:rPr lang="en-US" sz="1200" b="1" dirty="0">
                <a:latin typeface="Source Sans Pro Light"/>
                <a:ea typeface="Source Sans Pro Light"/>
                <a:cs typeface="Source Sans Pro Light"/>
                <a:sym typeface="Source Sans Pro Light"/>
              </a:rPr>
              <a:t>”)[1:2</a:t>
            </a:r>
            <a:r>
              <a:rPr lang="en-US" sz="1200" dirty="0">
                <a:latin typeface="Source Sans Pro Light"/>
                <a:ea typeface="Source Sans Pro Light"/>
                <a:cs typeface="Source Sans Pro Light"/>
                <a:sym typeface="Source Sans Pro Light"/>
              </a:rPr>
              <a:t>] to get the percentage of space from the left edge of the graphics device to the left edge of the plotting region and the percentage of space from the left edge of the graphics device to the right edge of the  </a:t>
            </a:r>
            <a:endParaRPr lang="en-US" sz="1200" dirty="0">
              <a:latin typeface="Source Sans Pro Semibold"/>
              <a:ea typeface="Source Sans Pro Semibold"/>
              <a:cs typeface="Source Sans Pro Semibold"/>
              <a:sym typeface="Source Sans Pro Semibold"/>
            </a:endParaRPr>
          </a:p>
        </p:txBody>
      </p:sp>
      <p:sp>
        <p:nvSpPr>
          <p:cNvPr id="28" name="Shape 46"/>
          <p:cNvSpPr/>
          <p:nvPr/>
        </p:nvSpPr>
        <p:spPr>
          <a:xfrm>
            <a:off x="3680060" y="4121720"/>
            <a:ext cx="3263901" cy="248842"/>
          </a:xfrm>
          <a:prstGeom prst="roundRect">
            <a:avLst>
              <a:gd name="adj" fmla="val 25876"/>
            </a:avLst>
          </a:prstGeom>
          <a:solidFill>
            <a:srgbClr val="6B8E23"/>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lang="en-US" sz="1400" dirty="0">
                <a:solidFill>
                  <a:srgbClr val="FFFFFF"/>
                </a:solidFill>
                <a:latin typeface="Source Sans Pro"/>
                <a:ea typeface="Source Sans Pro"/>
                <a:cs typeface="Source Sans Pro"/>
                <a:sym typeface="Source Sans Pro"/>
              </a:rPr>
              <a:t>If your fonts are too big or too small</a:t>
            </a:r>
            <a:endParaRPr sz="1400" dirty="0">
              <a:solidFill>
                <a:srgbClr val="FFFFFF"/>
              </a:solidFill>
              <a:latin typeface="Source Sans Pro"/>
              <a:ea typeface="Source Sans Pro"/>
              <a:cs typeface="Source Sans Pro"/>
              <a:sym typeface="Source Sans Pro"/>
            </a:endParaRPr>
          </a:p>
        </p:txBody>
      </p:sp>
      <p:sp>
        <p:nvSpPr>
          <p:cNvPr id="29" name="Shape 35"/>
          <p:cNvSpPr/>
          <p:nvPr/>
        </p:nvSpPr>
        <p:spPr>
          <a:xfrm>
            <a:off x="3812724" y="4379047"/>
            <a:ext cx="2958364" cy="466794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
            </a:r>
            <a:br>
              <a:rPr lang="en-US" sz="1200" dirty="0">
                <a:latin typeface="Source Sans Pro Semibold"/>
                <a:ea typeface="Source Sans Pro Semibold"/>
                <a:cs typeface="Source Sans Pro Semibold"/>
                <a:sym typeface="Source Sans Pro Semibold"/>
              </a:rPr>
            </a:br>
            <a:r>
              <a:rPr lang="en-US" sz="1200" dirty="0">
                <a:latin typeface="Source Sans Pro Semibold"/>
                <a:ea typeface="Source Sans Pro Semibold"/>
                <a:cs typeface="Source Sans Pro Semibold"/>
                <a:sym typeface="Source Sans Pro Semibold"/>
              </a:rPr>
              <a:t>Sometimes your fonts will be so large that they overlap each other or crowd out </a:t>
            </a:r>
            <a:r>
              <a:rPr lang="en-US" sz="1200" dirty="0" err="1">
                <a:latin typeface="Source Sans Pro Semibold"/>
                <a:ea typeface="Source Sans Pro Semibold"/>
                <a:cs typeface="Source Sans Pro Semibold"/>
                <a:sym typeface="Source Sans Pro Semibold"/>
              </a:rPr>
              <a:t>th</a:t>
            </a:r>
            <a:r>
              <a:rPr lang="en-US" sz="1200" dirty="0">
                <a:latin typeface="Source Sans Pro Semibold"/>
                <a:ea typeface="Source Sans Pro Semibold"/>
                <a:cs typeface="Source Sans Pro Semibold"/>
                <a:sym typeface="Source Sans Pro Semibold"/>
              </a:rPr>
              <a:t> other information in your graph. Fixing this takes a bit of trial and error. Here are some ways you can revise your graph to get more appropriate font sizes.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1. Trying opening your graphics device with different values for </a:t>
            </a:r>
            <a:r>
              <a:rPr lang="en-US" sz="1200" b="1" dirty="0">
                <a:latin typeface="Source Sans Pro Semibold"/>
                <a:ea typeface="Source Sans Pro Semibold"/>
                <a:cs typeface="Source Sans Pro Semibold"/>
                <a:sym typeface="Source Sans Pro Semibold"/>
              </a:rPr>
              <a:t>height</a:t>
            </a:r>
            <a:r>
              <a:rPr lang="en-US" sz="1200" dirty="0">
                <a:latin typeface="Source Sans Pro Semibold"/>
                <a:ea typeface="Source Sans Pro Semibold"/>
                <a:cs typeface="Source Sans Pro Semibold"/>
                <a:sym typeface="Source Sans Pro Semibold"/>
              </a:rPr>
              <a:t> and </a:t>
            </a:r>
            <a:r>
              <a:rPr lang="en-US" sz="1200" b="1" dirty="0">
                <a:latin typeface="Source Sans Pro Semibold"/>
                <a:ea typeface="Source Sans Pro Semibold"/>
                <a:cs typeface="Source Sans Pro Semibold"/>
                <a:sym typeface="Source Sans Pro Semibold"/>
              </a:rPr>
              <a:t>width</a:t>
            </a:r>
            <a:r>
              <a:rPr lang="en-US" sz="1200" dirty="0">
                <a:latin typeface="Source Sans Pro Semibold"/>
                <a:ea typeface="Source Sans Pro Semibold"/>
                <a:cs typeface="Source Sans Pro Semibold"/>
                <a:sym typeface="Source Sans Pro Semibold"/>
              </a:rPr>
              <a:t>. While most aspects of your graph will scale proportionately, the fonts (and the margins) will remain the same. A larger graphics device size will end up shrinking your fonts relative to the size of the graph and a smaller graphics device size will end up expanding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2. Modify the </a:t>
            </a:r>
            <a:r>
              <a:rPr lang="en-US" sz="1200" b="1" dirty="0" err="1">
                <a:latin typeface="Source Sans Pro Semibold"/>
                <a:ea typeface="Source Sans Pro Semibold"/>
                <a:cs typeface="Source Sans Pro Semibold"/>
                <a:sym typeface="Source Sans Pro Semibold"/>
              </a:rPr>
              <a:t>pointsize</a:t>
            </a:r>
            <a:r>
              <a:rPr lang="en-US" sz="1200" dirty="0">
                <a:latin typeface="Source Sans Pro Semibold"/>
                <a:ea typeface="Source Sans Pro Semibold"/>
                <a:cs typeface="Source Sans Pro Semibold"/>
                <a:sym typeface="Source Sans Pro Semibold"/>
              </a:rPr>
              <a:t> argument when you open your graphics device.</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3. Use the </a:t>
            </a:r>
            <a:r>
              <a:rPr lang="en-US" sz="1200" b="1" dirty="0" err="1">
                <a:latin typeface="Source Sans Pro Semibold"/>
                <a:ea typeface="Source Sans Pro Semibold"/>
                <a:cs typeface="Source Sans Pro Semibold"/>
                <a:sym typeface="Source Sans Pro Semibold"/>
              </a:rPr>
              <a:t>cex</a:t>
            </a:r>
            <a:r>
              <a:rPr lang="en-US" sz="1200" dirty="0">
                <a:latin typeface="Source Sans Pro Semibold"/>
                <a:ea typeface="Source Sans Pro Semibold"/>
                <a:cs typeface="Source Sans Pro Semibold"/>
                <a:sym typeface="Source Sans Pro Semibold"/>
              </a:rPr>
              <a:t> argument to increase or decrease the relative size of your fonts.</a:t>
            </a:r>
          </a:p>
          <a:p>
            <a:pPr lvl="0" algn="l">
              <a:lnSpc>
                <a:spcPct val="90000"/>
              </a:lnSpc>
              <a:spcBef>
                <a:spcPts val="1000"/>
              </a:spcBef>
              <a:buClr>
                <a:srgbClr val="F39019"/>
              </a:buClr>
              <a:defRPr sz="1800"/>
            </a:pPr>
            <a:r>
              <a:rPr lang="en-US" sz="1200" dirty="0">
                <a:latin typeface="Source Sans Pro Semibold"/>
                <a:ea typeface="Source Sans Pro Semibold"/>
                <a:cs typeface="Source Sans Pro Semibold"/>
                <a:sym typeface="Source Sans Pro Semibold"/>
              </a:rPr>
              <a:t>4. If your axis labels won’t fit, try increasing the size of the margins with </a:t>
            </a:r>
            <a:r>
              <a:rPr lang="en-US" sz="1200" b="1" dirty="0">
                <a:latin typeface="Source Sans Pro Semibold"/>
                <a:ea typeface="Source Sans Pro Semibold"/>
                <a:cs typeface="Source Sans Pro Semibold"/>
                <a:sym typeface="Source Sans Pro Semibold"/>
              </a:rPr>
              <a:t>par(“mar”)</a:t>
            </a:r>
            <a:r>
              <a:rPr lang="en-US" sz="1200" dirty="0">
                <a:latin typeface="Source Sans Pro Semibold"/>
                <a:ea typeface="Source Sans Pro Semibold"/>
                <a:cs typeface="Source Sans Pro Semibold"/>
                <a:sym typeface="Source Sans Pro Semibold"/>
              </a:rPr>
              <a:t> or </a:t>
            </a:r>
            <a:r>
              <a:rPr lang="en-US" sz="1200" b="1" dirty="0">
                <a:latin typeface="Source Sans Pro Semibold"/>
                <a:ea typeface="Source Sans Pro Semibold"/>
                <a:cs typeface="Source Sans Pro Semibold"/>
                <a:sym typeface="Source Sans Pro Semibold"/>
              </a:rPr>
              <a:t>par(“</a:t>
            </a:r>
            <a:r>
              <a:rPr lang="en-US" sz="1200" b="1" dirty="0" err="1">
                <a:latin typeface="Source Sans Pro Semibold"/>
                <a:ea typeface="Source Sans Pro Semibold"/>
                <a:cs typeface="Source Sans Pro Semibold"/>
                <a:sym typeface="Source Sans Pro Semibold"/>
              </a:rPr>
              <a:t>mai</a:t>
            </a:r>
            <a:r>
              <a:rPr lang="en-US" sz="1200" b="1" dirty="0">
                <a:latin typeface="Source Sans Pro Semibold"/>
                <a:ea typeface="Source Sans Pro Semibold"/>
                <a:cs typeface="Source Sans Pro Semibold"/>
                <a:sym typeface="Source Sans Pro Semibold"/>
              </a:rPr>
              <a:t>”)</a:t>
            </a:r>
            <a:r>
              <a:rPr lang="en-US" sz="1200" dirty="0">
                <a:latin typeface="Source Sans Pro Semibold"/>
                <a:ea typeface="Source Sans Pro Semibold"/>
                <a:cs typeface="Source Sans Pro Semibold"/>
                <a:sym typeface="Source Sans Pro Semibold"/>
              </a:rPr>
              <a:t>. Try a different rotation for the axis labels with </a:t>
            </a:r>
            <a:r>
              <a:rPr lang="en-US" sz="1200" b="1" dirty="0">
                <a:latin typeface="Source Sans Pro Semibold"/>
                <a:ea typeface="Source Sans Pro Semibold"/>
                <a:cs typeface="Source Sans Pro Semibold"/>
                <a:sym typeface="Source Sans Pro Semibold"/>
              </a:rPr>
              <a:t>par(“las”)</a:t>
            </a:r>
            <a:r>
              <a:rPr lang="en-US" sz="1200" dirty="0">
                <a:latin typeface="Source Sans Pro Semibold"/>
                <a:ea typeface="Source Sans Pro Semibold"/>
                <a:cs typeface="Source Sans Pro Semibold"/>
                <a:sym typeface="Source Sans Pro Semibold"/>
              </a:rPr>
              <a:t>. Try using fewer tick marks.</a:t>
            </a:r>
          </a:p>
        </p:txBody>
      </p:sp>
    </p:spTree>
    <p:extLst>
      <p:ext uri="{BB962C8B-B14F-4D97-AF65-F5344CB8AC3E}">
        <p14:creationId xmlns:p14="http://schemas.microsoft.com/office/powerpoint/2010/main" val="966450061"/>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3649591" y="330190"/>
            <a:ext cx="10060108" cy="10033736"/>
          </a:xfrm>
          <a:prstGeom prst="roundRect">
            <a:avLst>
              <a:gd name="adj" fmla="val 1316"/>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3" name="Shape 33"/>
          <p:cNvSpPr/>
          <p:nvPr/>
        </p:nvSpPr>
        <p:spPr>
          <a:xfrm>
            <a:off x="3714602" y="8985839"/>
            <a:ext cx="3259957" cy="1285718"/>
          </a:xfrm>
          <a:prstGeom prst="roundRect">
            <a:avLst>
              <a:gd name="adj" fmla="val 5770"/>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2"/>
              </a:rPr>
              <a:t>http://creativecommons.org/licenses/by/4.0/</a:t>
            </a:r>
          </a:p>
        </p:txBody>
      </p:sp>
      <p:sp>
        <p:nvSpPr>
          <p:cNvPr id="34" name="Shape 34"/>
          <p:cNvSpPr/>
          <p:nvPr/>
        </p:nvSpPr>
        <p:spPr>
          <a:xfrm>
            <a:off x="260259" y="2232051"/>
            <a:ext cx="3268912" cy="8139270"/>
          </a:xfrm>
          <a:prstGeom prst="roundRect">
            <a:avLst>
              <a:gd name="adj" fmla="val 119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5" name="Shape 35"/>
          <p:cNvSpPr/>
          <p:nvPr/>
        </p:nvSpPr>
        <p:spPr>
          <a:xfrm>
            <a:off x="318237" y="2428910"/>
            <a:ext cx="3135956" cy="80593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marL="114300" lvl="0" indent="-114300" algn="l">
              <a:lnSpc>
                <a:spcPct val="90000"/>
              </a:lnSpc>
              <a:spcBef>
                <a:spcPts val="300"/>
              </a:spcBef>
              <a:buSzPct val="100000"/>
              <a:buAutoNum type="arabicPeriod"/>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p:txBody>
      </p:sp>
      <p:sp>
        <p:nvSpPr>
          <p:cNvPr id="36" name="Shape 36"/>
          <p:cNvSpPr/>
          <p:nvPr/>
        </p:nvSpPr>
        <p:spPr>
          <a:xfrm>
            <a:off x="-3058936" y="6334843"/>
            <a:ext cx="427683" cy="248842"/>
          </a:xfrm>
          <a:prstGeom prst="rect">
            <a:avLst/>
          </a:prstGeom>
          <a:ln w="12700">
            <a:miter lim="400000"/>
          </a:ln>
        </p:spPr>
        <p:txBody>
          <a:bodyPr wrap="none" lIns="54570" tIns="54570" rIns="54570" bIns="54570" anchor="ctr">
            <a:spAutoFit/>
          </a:bodyPr>
          <a:lstStyle/>
          <a:p>
            <a:pPr lvl="0" algn="l">
              <a:defRPr sz="1000">
                <a:latin typeface="Menlo"/>
                <a:ea typeface="Menlo"/>
                <a:cs typeface="Menlo"/>
                <a:sym typeface="Menlo"/>
              </a:defRPr>
            </a:pPr>
            <a:endParaRPr/>
          </a:p>
        </p:txBody>
      </p:sp>
      <p:sp>
        <p:nvSpPr>
          <p:cNvPr id="37" name="Shape 37"/>
          <p:cNvSpPr>
            <a:spLocks noGrp="1"/>
          </p:cNvSpPr>
          <p:nvPr>
            <p:ph type="title"/>
          </p:nvPr>
        </p:nvSpPr>
        <p:spPr>
          <a:xfrm>
            <a:off x="277225" y="273049"/>
            <a:ext cx="3217980"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Four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8" name="Shape 38"/>
          <p:cNvSpPr/>
          <p:nvPr/>
        </p:nvSpPr>
        <p:spPr>
          <a:xfrm>
            <a:off x="256414" y="2070619"/>
            <a:ext cx="326390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Basics</a:t>
            </a:r>
          </a:p>
        </p:txBody>
      </p:sp>
      <p:sp>
        <p:nvSpPr>
          <p:cNvPr id="39" name="Shape 39"/>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3"/>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4"/>
              </a:rPr>
              <a:t>rstudio.com</a:t>
            </a:r>
            <a:r>
              <a:rPr sz="900">
                <a:latin typeface="Source Sans Pro Light"/>
                <a:ea typeface="Source Sans Pro Light"/>
                <a:cs typeface="Source Sans Pro Light"/>
                <a:sym typeface="Source Sans Pro Light"/>
              </a:rPr>
              <a:t> </a:t>
            </a:r>
          </a:p>
        </p:txBody>
      </p:sp>
      <p:sp>
        <p:nvSpPr>
          <p:cNvPr id="40" name="Shape 40"/>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41" name="Shape 41"/>
          <p:cNvSpPr/>
          <p:nvPr/>
        </p:nvSpPr>
        <p:spPr>
          <a:xfrm>
            <a:off x="1240411" y="1440939"/>
            <a:ext cx="1291607" cy="528269"/>
          </a:xfrm>
          <a:prstGeom prst="roundRect">
            <a:avLst>
              <a:gd name="adj" fmla="val 3606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42" name="Shape 42"/>
          <p:cNvSpPr/>
          <p:nvPr/>
        </p:nvSpPr>
        <p:spPr>
          <a:xfrm>
            <a:off x="3711500" y="4905547"/>
            <a:ext cx="3263901" cy="3971456"/>
          </a:xfrm>
          <a:prstGeom prst="roundRect">
            <a:avLst>
              <a:gd name="adj" fmla="val 1437"/>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3" name="Shape 43"/>
          <p:cNvSpPr/>
          <p:nvPr/>
        </p:nvSpPr>
        <p:spPr>
          <a:xfrm>
            <a:off x="3714282" y="4849638"/>
            <a:ext cx="3263901"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Useful elements</a:t>
            </a:r>
          </a:p>
        </p:txBody>
      </p:sp>
      <p:sp>
        <p:nvSpPr>
          <p:cNvPr id="44" name="Shape 44"/>
          <p:cNvSpPr/>
          <p:nvPr/>
        </p:nvSpPr>
        <p:spPr>
          <a:xfrm>
            <a:off x="3658404" y="272447"/>
            <a:ext cx="1004248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r>
              <a:rPr sz="1500">
                <a:solidFill>
                  <a:srgbClr val="FFFFFF"/>
                </a:solidFill>
                <a:latin typeface="Source Sans Pro"/>
                <a:ea typeface="Source Sans Pro"/>
                <a:cs typeface="Source Sans Pro"/>
                <a:sym typeface="Source Sans Pro"/>
              </a:rPr>
              <a:t>  </a:t>
            </a:r>
            <a:r>
              <a:rPr sz="1500">
                <a:solidFill>
                  <a:srgbClr val="FFFFFF"/>
                </a:solidFill>
                <a:latin typeface="Source Sans Pro Semibold"/>
                <a:ea typeface="Source Sans Pro Semibold"/>
                <a:cs typeface="Source Sans Pro Semibold"/>
                <a:sym typeface="Source Sans Pro Semibold"/>
              </a:rPr>
              <a:t>- </a:t>
            </a:r>
            <a:r>
              <a:rPr sz="1200">
                <a:solidFill>
                  <a:srgbClr val="FFFFFF"/>
                </a:solidFill>
                <a:latin typeface="Source Sans Pro Semibold"/>
                <a:ea typeface="Source Sans Pro Semibold"/>
                <a:cs typeface="Source Sans Pro Semibold"/>
                <a:sym typeface="Source Sans Pro Semibold"/>
              </a:rPr>
              <a:t>Group sections with titles, subtitles, and subsubtitles to create a visual hierarchy</a:t>
            </a:r>
          </a:p>
        </p:txBody>
      </p:sp>
      <p:sp>
        <p:nvSpPr>
          <p:cNvPr id="45" name="Shape 45"/>
          <p:cNvSpPr/>
          <p:nvPr/>
        </p:nvSpPr>
        <p:spPr>
          <a:xfrm>
            <a:off x="3711500" y="758261"/>
            <a:ext cx="3263901" cy="3933356"/>
          </a:xfrm>
          <a:prstGeom prst="roundRect">
            <a:avLst>
              <a:gd name="adj" fmla="val 1196"/>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6" name="Shape 46"/>
          <p:cNvSpPr/>
          <p:nvPr/>
        </p:nvSpPr>
        <p:spPr>
          <a:xfrm>
            <a:off x="3708552" y="679450"/>
            <a:ext cx="3263901"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Layout suggestions</a:t>
            </a:r>
          </a:p>
        </p:txBody>
      </p:sp>
      <p:sp>
        <p:nvSpPr>
          <p:cNvPr id="47" name="Shape 47"/>
          <p:cNvSpPr/>
          <p:nvPr/>
        </p:nvSpPr>
        <p:spPr>
          <a:xfrm>
            <a:off x="7046645" y="726416"/>
            <a:ext cx="6579483" cy="8139270"/>
          </a:xfrm>
          <a:prstGeom prst="roundRect">
            <a:avLst>
              <a:gd name="adj" fmla="val 593"/>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48" name="Shape 48"/>
          <p:cNvSpPr/>
          <p:nvPr/>
        </p:nvSpPr>
        <p:spPr>
          <a:xfrm>
            <a:off x="7063899" y="679450"/>
            <a:ext cx="6562919"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49" name="Shape 49"/>
          <p:cNvSpPr/>
          <p:nvPr/>
        </p:nvSpPr>
        <p:spPr>
          <a:xfrm>
            <a:off x="7063899" y="9088749"/>
            <a:ext cx="6562229" cy="1162062"/>
          </a:xfrm>
          <a:prstGeom prst="roundRect">
            <a:avLst>
              <a:gd name="adj" fmla="val 3358"/>
            </a:avLst>
          </a:prstGeom>
          <a:solidFill>
            <a:srgbClr val="FFFFFF"/>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50" name="Shape 50"/>
          <p:cNvSpPr/>
          <p:nvPr/>
        </p:nvSpPr>
        <p:spPr>
          <a:xfrm>
            <a:off x="7063899" y="8948580"/>
            <a:ext cx="6561119"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Fonts</a:t>
            </a:r>
          </a:p>
        </p:txBody>
      </p:sp>
      <p:sp>
        <p:nvSpPr>
          <p:cNvPr id="51" name="Shape 51"/>
          <p:cNvSpPr/>
          <p:nvPr/>
        </p:nvSpPr>
        <p:spPr>
          <a:xfrm>
            <a:off x="7093608" y="3358151"/>
            <a:ext cx="42271" cy="464410"/>
          </a:xfrm>
          <a:prstGeom prst="rect">
            <a:avLst/>
          </a:prstGeom>
          <a:solidFill>
            <a:srgbClr val="FFFFFF"/>
          </a:solidFill>
          <a:ln w="12700">
            <a:solidFill>
              <a:srgbClr val="FFFFFF"/>
            </a:solidFill>
            <a:miter lim="400000"/>
          </a:ln>
        </p:spPr>
        <p:txBody>
          <a:bodyPr lIns="0" tIns="0" rIns="0" bIns="0" anchor="ctr"/>
          <a:lstStyle/>
          <a:p>
            <a:pPr lvl="0">
              <a:defRPr sz="2600">
                <a:solidFill>
                  <a:srgbClr val="FFFFFF"/>
                </a:solidFill>
              </a:defRPr>
            </a:pPr>
            <a:endParaRPr/>
          </a:p>
        </p:txBody>
      </p:sp>
      <p:sp>
        <p:nvSpPr>
          <p:cNvPr id="52" name="Shape 52"/>
          <p:cNvSpPr/>
          <p:nvPr/>
        </p:nvSpPr>
        <p:spPr>
          <a:xfrm>
            <a:off x="7067998" y="9236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 name="Shape 53"/>
          <p:cNvSpPr/>
          <p:nvPr/>
        </p:nvSpPr>
        <p:spPr>
          <a:xfrm>
            <a:off x="10396737" y="925145"/>
            <a:ext cx="323850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4" name="Shape 54"/>
          <p:cNvSpPr/>
          <p:nvPr/>
        </p:nvSpPr>
        <p:spPr>
          <a:xfrm>
            <a:off x="10396510" y="6150709"/>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55" name="Shape 55"/>
          <p:cNvSpPr/>
          <p:nvPr/>
        </p:nvSpPr>
        <p:spPr>
          <a:xfrm rot="5400000">
            <a:off x="1600526" y="6087035"/>
            <a:ext cx="566803" cy="180503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56" name="Table 56"/>
          <p:cNvGraphicFramePr/>
          <p:nvPr/>
        </p:nvGraphicFramePr>
        <p:xfrm>
          <a:off x="715783" y="6703803"/>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extLst>
                  <a:ext uri="{0D108BD9-81ED-4DB2-BD59-A6C34878D82A}">
                    <a16:rowId xmlns:a16="http://schemas.microsoft.com/office/drawing/2014/main" xmlns="" val="10004"/>
                  </a:ext>
                </a:extLst>
              </a:tr>
            </a:tbl>
          </a:graphicData>
        </a:graphic>
      </p:graphicFrame>
      <p:graphicFrame>
        <p:nvGraphicFramePr>
          <p:cNvPr id="57" name="Table 57"/>
          <p:cNvGraphicFramePr/>
          <p:nvPr/>
        </p:nvGraphicFramePr>
        <p:xfrm>
          <a:off x="2878845" y="6932403"/>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extLst>
                  <a:ext uri="{0D108BD9-81ED-4DB2-BD59-A6C34878D82A}">
                    <a16:rowId xmlns:a16="http://schemas.microsoft.com/office/drawing/2014/main" xmlns="" val="10000"/>
                  </a:ext>
                </a:extLst>
              </a:tr>
            </a:tbl>
          </a:graphicData>
        </a:graphic>
      </p:graphicFrame>
      <p:grpSp>
        <p:nvGrpSpPr>
          <p:cNvPr id="60" name="Group 60"/>
          <p:cNvGrpSpPr/>
          <p:nvPr/>
        </p:nvGrpSpPr>
        <p:grpSpPr>
          <a:xfrm>
            <a:off x="1019611" y="6711312"/>
            <a:ext cx="1759557" cy="513001"/>
            <a:chOff x="329227" y="32908"/>
            <a:chExt cx="1759555" cy="513000"/>
          </a:xfrm>
        </p:grpSpPr>
        <p:sp>
          <p:nvSpPr>
            <p:cNvPr id="58" name="Shape 58"/>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59" name="Shape 59"/>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61" name="Shape 61"/>
          <p:cNvSpPr/>
          <p:nvPr/>
        </p:nvSpPr>
        <p:spPr>
          <a:xfrm>
            <a:off x="783599" y="9649647"/>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62" name="Shape 62"/>
          <p:cNvSpPr/>
          <p:nvPr/>
        </p:nvSpPr>
        <p:spPr>
          <a:xfrm>
            <a:off x="1186008" y="7932303"/>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86" name="Group 86"/>
          <p:cNvGrpSpPr/>
          <p:nvPr/>
        </p:nvGrpSpPr>
        <p:grpSpPr>
          <a:xfrm>
            <a:off x="661737" y="7928516"/>
            <a:ext cx="449505" cy="453669"/>
            <a:chOff x="0" y="0"/>
            <a:chExt cx="449503" cy="453667"/>
          </a:xfrm>
        </p:grpSpPr>
        <p:sp>
          <p:nvSpPr>
            <p:cNvPr id="63" name="Shape 63"/>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83" name="Group 83"/>
            <p:cNvGrpSpPr/>
            <p:nvPr/>
          </p:nvGrpSpPr>
          <p:grpSpPr>
            <a:xfrm>
              <a:off x="0" y="0"/>
              <a:ext cx="447695" cy="448872"/>
              <a:chOff x="0" y="0"/>
              <a:chExt cx="447694" cy="448871"/>
            </a:xfrm>
          </p:grpSpPr>
          <p:sp>
            <p:nvSpPr>
              <p:cNvPr id="64" name="Shape 6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5" name="Shape 6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6" name="Shape 6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7" name="Shape 6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8" name="Shape 6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69" name="Shape 6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0" name="Shape 7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1" name="Shape 7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2" name="Shape 7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82" name="Group 82"/>
              <p:cNvGrpSpPr/>
              <p:nvPr/>
            </p:nvGrpSpPr>
            <p:grpSpPr>
              <a:xfrm rot="16200000">
                <a:off x="1256" y="4476"/>
                <a:ext cx="447696" cy="441096"/>
                <a:chOff x="0" y="0"/>
                <a:chExt cx="447694" cy="441095"/>
              </a:xfrm>
            </p:grpSpPr>
            <p:sp>
              <p:nvSpPr>
                <p:cNvPr id="73" name="Shape 7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4" name="Shape 7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5" name="Shape 7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6" name="Shape 7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7" name="Shape 7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8" name="Shape 7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79" name="Shape 7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0" name="Shape 8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1" name="Shape 8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84" name="Shape 84"/>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85" name="Shape 85"/>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10" name="Group 110"/>
          <p:cNvGrpSpPr/>
          <p:nvPr/>
        </p:nvGrpSpPr>
        <p:grpSpPr>
          <a:xfrm>
            <a:off x="661737" y="8434499"/>
            <a:ext cx="447696" cy="448872"/>
            <a:chOff x="0" y="0"/>
            <a:chExt cx="447694" cy="448871"/>
          </a:xfrm>
        </p:grpSpPr>
        <p:sp>
          <p:nvSpPr>
            <p:cNvPr id="87" name="Shape 87"/>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07" name="Group 107"/>
            <p:cNvGrpSpPr/>
            <p:nvPr/>
          </p:nvGrpSpPr>
          <p:grpSpPr>
            <a:xfrm>
              <a:off x="0" y="0"/>
              <a:ext cx="447695" cy="448872"/>
              <a:chOff x="0" y="0"/>
              <a:chExt cx="447694" cy="448871"/>
            </a:xfrm>
          </p:grpSpPr>
          <p:sp>
            <p:nvSpPr>
              <p:cNvPr id="88" name="Shape 88"/>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89" name="Shape 89"/>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0" name="Shape 90"/>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1" name="Shape 91"/>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2" name="Shape 92"/>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3" name="Shape 93"/>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4" name="Shape 94"/>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5" name="Shape 95"/>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6" name="Shape 96"/>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06" name="Group 106"/>
              <p:cNvGrpSpPr/>
              <p:nvPr/>
            </p:nvGrpSpPr>
            <p:grpSpPr>
              <a:xfrm rot="16200000">
                <a:off x="1256" y="4476"/>
                <a:ext cx="447696" cy="441096"/>
                <a:chOff x="0" y="0"/>
                <a:chExt cx="447694" cy="441095"/>
              </a:xfrm>
            </p:grpSpPr>
            <p:sp>
              <p:nvSpPr>
                <p:cNvPr id="97" name="Shape 9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8" name="Shape 9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99" name="Shape 9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0" name="Shape 10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1" name="Shape 10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2" name="Shape 10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3" name="Shape 10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4" name="Shape 10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05" name="Shape 10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08" name="Shape 108"/>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09" name="Shape 109"/>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111" name="ggplot2-cheatsheet.png"/>
          <p:cNvPicPr/>
          <p:nvPr/>
        </p:nvPicPr>
        <p:blipFill>
          <a:blip r:embed="rId5">
            <a:extLst/>
          </a:blip>
          <a:stretch>
            <a:fillRect/>
          </a:stretch>
        </p:blipFill>
        <p:spPr>
          <a:xfrm>
            <a:off x="428176" y="4893204"/>
            <a:ext cx="1370977" cy="1059391"/>
          </a:xfrm>
          <a:prstGeom prst="rect">
            <a:avLst/>
          </a:prstGeom>
          <a:ln w="3175">
            <a:solidFill/>
            <a:miter lim="400000"/>
          </a:ln>
        </p:spPr>
      </p:pic>
      <p:grpSp>
        <p:nvGrpSpPr>
          <p:cNvPr id="114" name="Group 114"/>
          <p:cNvGrpSpPr/>
          <p:nvPr/>
        </p:nvGrpSpPr>
        <p:grpSpPr>
          <a:xfrm>
            <a:off x="572686" y="4991775"/>
            <a:ext cx="1247567" cy="968018"/>
            <a:chOff x="0" y="0"/>
            <a:chExt cx="1247566" cy="968016"/>
          </a:xfrm>
        </p:grpSpPr>
        <p:sp>
          <p:nvSpPr>
            <p:cNvPr id="112" name="Shape 112"/>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113" name="Shape 113"/>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122" name="Group 122"/>
          <p:cNvGrpSpPr/>
          <p:nvPr/>
        </p:nvGrpSpPr>
        <p:grpSpPr>
          <a:xfrm>
            <a:off x="1929386" y="4893204"/>
            <a:ext cx="1375981" cy="1059391"/>
            <a:chOff x="0" y="0"/>
            <a:chExt cx="1375980" cy="1059390"/>
          </a:xfrm>
        </p:grpSpPr>
        <p:pic>
          <p:nvPicPr>
            <p:cNvPr id="115" name="ggplot2-cheatsheet.png"/>
            <p:cNvPicPr/>
            <p:nvPr/>
          </p:nvPicPr>
          <p:blipFill>
            <a:blip r:embed="rId5">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116" name="Shape 116"/>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7" name="ggplot2-cheatsheet.png"/>
            <p:cNvPicPr/>
            <p:nvPr/>
          </p:nvPicPr>
          <p:blipFill>
            <a:blip r:embed="rId5">
              <a:extLst/>
            </a:blip>
            <a:srcRect l="50670" t="5520" r="2092" b="17626"/>
            <a:stretch>
              <a:fillRect/>
            </a:stretch>
          </p:blipFill>
          <p:spPr>
            <a:xfrm>
              <a:off x="696342" y="59856"/>
              <a:ext cx="647606" cy="814172"/>
            </a:xfrm>
            <a:prstGeom prst="rect">
              <a:avLst/>
            </a:prstGeom>
            <a:ln w="12700" cap="flat">
              <a:noFill/>
              <a:miter lim="400000"/>
            </a:ln>
            <a:effectLst/>
          </p:spPr>
        </p:pic>
        <p:sp>
          <p:nvSpPr>
            <p:cNvPr id="118" name="Shape 118"/>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19" name="ggplot2-cheatsheet.png"/>
            <p:cNvPicPr/>
            <p:nvPr/>
          </p:nvPicPr>
          <p:blipFill>
            <a:blip r:embed="rId5">
              <a:extLst/>
            </a:blip>
            <a:srcRect l="73554" t="25553" r="2092" b="55133"/>
            <a:stretch>
              <a:fillRect/>
            </a:stretch>
          </p:blipFill>
          <p:spPr>
            <a:xfrm>
              <a:off x="1007851" y="267807"/>
              <a:ext cx="333876" cy="204606"/>
            </a:xfrm>
            <a:prstGeom prst="rect">
              <a:avLst/>
            </a:prstGeom>
            <a:ln w="12700" cap="flat">
              <a:noFill/>
              <a:miter lim="400000"/>
            </a:ln>
            <a:effectLst/>
          </p:spPr>
        </p:pic>
        <p:sp>
          <p:nvSpPr>
            <p:cNvPr id="120" name="Shape 120"/>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121" name="ggplot2-cheatsheet.png"/>
            <p:cNvPicPr/>
            <p:nvPr/>
          </p:nvPicPr>
          <p:blipFill>
            <a:blip r:embed="rId5">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123" name="Shape 123"/>
          <p:cNvSpPr/>
          <p:nvPr/>
        </p:nvSpPr>
        <p:spPr>
          <a:xfrm>
            <a:off x="10494925" y="5026176"/>
            <a:ext cx="3135956" cy="8139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124" name="Shape 124"/>
          <p:cNvSpPr/>
          <p:nvPr/>
        </p:nvSpPr>
        <p:spPr>
          <a:xfrm>
            <a:off x="10385573" y="4739368"/>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125" name="Shape 125"/>
          <p:cNvSpPr/>
          <p:nvPr/>
        </p:nvSpPr>
        <p:spPr>
          <a:xfrm>
            <a:off x="7147569" y="9187732"/>
            <a:ext cx="6410262" cy="650665"/>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6"/>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7"/>
              </a:rPr>
              <a:t>http://fortawesome.github.io/Font-Awesome/get-started/</a:t>
            </a:r>
          </a:p>
        </p:txBody>
      </p:sp>
      <p:sp>
        <p:nvSpPr>
          <p:cNvPr id="126" name="Shape 126"/>
          <p:cNvSpPr/>
          <p:nvPr/>
        </p:nvSpPr>
        <p:spPr>
          <a:xfrm>
            <a:off x="3669336" y="7751883"/>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127" name="Shape 127"/>
          <p:cNvSpPr/>
          <p:nvPr/>
        </p:nvSpPr>
        <p:spPr>
          <a:xfrm>
            <a:off x="3661301" y="5093423"/>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128" name="Shape 128"/>
          <p:cNvSpPr/>
          <p:nvPr/>
        </p:nvSpPr>
        <p:spPr>
          <a:xfrm>
            <a:off x="3686617" y="5867515"/>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129" name="Shape 129"/>
          <p:cNvSpPr/>
          <p:nvPr/>
        </p:nvSpPr>
        <p:spPr>
          <a:xfrm>
            <a:off x="3696875" y="5281900"/>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130" name="Shape 130"/>
          <p:cNvSpPr/>
          <p:nvPr/>
        </p:nvSpPr>
        <p:spPr>
          <a:xfrm>
            <a:off x="3666120" y="6882562"/>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131" name="Shape 131"/>
          <p:cNvSpPr/>
          <p:nvPr/>
        </p:nvSpPr>
        <p:spPr>
          <a:xfrm>
            <a:off x="3775472" y="943264"/>
            <a:ext cx="3135956" cy="367149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titles, subtitles, and subsubtitles to </a:t>
            </a: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that will help users navigate the page.</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132" name="Shape 132"/>
          <p:cNvSpPr/>
          <p:nvPr/>
        </p:nvSpPr>
        <p:spPr>
          <a:xfrm>
            <a:off x="4043972"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133" name="Shape 133"/>
          <p:cNvSpPr/>
          <p:nvPr/>
        </p:nvSpPr>
        <p:spPr>
          <a:xfrm>
            <a:off x="4936033" y="1478438"/>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4" name="Shape 134"/>
          <p:cNvSpPr/>
          <p:nvPr/>
        </p:nvSpPr>
        <p:spPr>
          <a:xfrm>
            <a:off x="4931116"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135" name="Shape 135"/>
          <p:cNvSpPr/>
          <p:nvPr/>
        </p:nvSpPr>
        <p:spPr>
          <a:xfrm>
            <a:off x="5823177" y="1478438"/>
            <a:ext cx="824668"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136" name="Shape 136"/>
          <p:cNvSpPr/>
          <p:nvPr/>
        </p:nvSpPr>
        <p:spPr>
          <a:xfrm>
            <a:off x="5818260" y="1453038"/>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137" name="Shape 137"/>
          <p:cNvSpPr/>
          <p:nvPr/>
        </p:nvSpPr>
        <p:spPr>
          <a:xfrm>
            <a:off x="3949613" y="2825503"/>
            <a:ext cx="2746951"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138" name="Shape 138"/>
          <p:cNvSpPr/>
          <p:nvPr/>
        </p:nvSpPr>
        <p:spPr>
          <a:xfrm>
            <a:off x="4221695" y="3237501"/>
            <a:ext cx="2202786" cy="248842"/>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139" name="Shape 139"/>
          <p:cNvSpPr/>
          <p:nvPr/>
        </p:nvSpPr>
        <p:spPr>
          <a:xfrm>
            <a:off x="3703056" y="3524713"/>
            <a:ext cx="323850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140" name="Shape 140"/>
          <p:cNvSpPr/>
          <p:nvPr/>
        </p:nvSpPr>
        <p:spPr>
          <a:xfrm>
            <a:off x="7147569" y="9817811"/>
            <a:ext cx="6410262" cy="47109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8"/>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141" name="Shape 141"/>
          <p:cNvSpPr/>
          <p:nvPr/>
        </p:nvSpPr>
        <p:spPr>
          <a:xfrm>
            <a:off x="5677336" y="5305722"/>
            <a:ext cx="1291607" cy="44696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142" name="Table 142"/>
          <p:cNvGraphicFramePr/>
          <p:nvPr/>
        </p:nvGraphicFramePr>
        <p:xfrm>
          <a:off x="4751891" y="6158924"/>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sz="3600">
                          <a:sym typeface="Helvetica"/>
                        </a:defRPr>
                      </a:pPr>
                      <a:endParaRPr/>
                    </a:p>
                  </a:txBody>
                  <a:tcPr marL="50800" marR="50800" marT="50800" marB="50800" anchor="ctr" horzOverflow="overflow">
                    <a:solidFill>
                      <a:srgbClr val="0096FF"/>
                    </a:solidFill>
                  </a:tcPr>
                </a:tc>
                <a:tc>
                  <a:txBody>
                    <a:bodyPr/>
                    <a:lstStyle/>
                    <a:p>
                      <a:pPr lvl="0" defTabSz="914400">
                        <a:defRPr sz="3600">
                          <a:sym typeface="Helvetica"/>
                        </a:defRPr>
                      </a:pPr>
                      <a:endParaRPr/>
                    </a:p>
                  </a:txBody>
                  <a:tcPr marL="50800" marR="50800" marT="50800" marB="50800" anchor="ctr" horzOverflow="overflow">
                    <a:solidFill>
                      <a:srgbClr val="0365C0"/>
                    </a:solidFill>
                  </a:tcPr>
                </a:tc>
                <a:tc>
                  <a:txBody>
                    <a:bodyPr/>
                    <a:lstStyle/>
                    <a:p>
                      <a:pPr lvl="0" defTabSz="914400">
                        <a:defRPr sz="3600">
                          <a:sym typeface="Helvetica"/>
                        </a:defRPr>
                      </a:pPr>
                      <a:endParaRPr/>
                    </a:p>
                  </a:txBody>
                  <a:tcPr marL="50800" marR="50800" marT="50800" marB="50800" anchor="ctr" horzOverflow="overflow">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solidFill>
                      <a:srgbClr val="407AAA"/>
                    </a:solidFill>
                  </a:tcPr>
                </a:tc>
                <a:extLst>
                  <a:ext uri="{0D108BD9-81ED-4DB2-BD59-A6C34878D82A}">
                    <a16:rowId xmlns:a16="http://schemas.microsoft.com/office/drawing/2014/main" xmlns="" val="10002"/>
                  </a:ext>
                </a:extLst>
              </a:tr>
            </a:tbl>
          </a:graphicData>
        </a:graphic>
      </p:graphicFrame>
      <p:graphicFrame>
        <p:nvGraphicFramePr>
          <p:cNvPr id="143" name="Table 143"/>
          <p:cNvGraphicFramePr/>
          <p:nvPr/>
        </p:nvGraphicFramePr>
        <p:xfrm>
          <a:off x="6078856" y="6158924"/>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t>wwindind</a:t>
                      </a:r>
                    </a:p>
                  </a:txBody>
                  <a:tcPr marL="50800" marR="50800" marT="50800" marB="50800" anchor="ctr" horzOverflow="overflow">
                    <a:solidFill>
                      <a:srgbClr val="0096FF"/>
                    </a:solidFill>
                  </a:tcPr>
                </a:tc>
                <a:tc>
                  <a:txBody>
                    <a:bodyPr/>
                    <a:lstStyle/>
                    <a:p>
                      <a:pPr lvl="0" defTabSz="914400"/>
                      <a:r>
                        <a:rPr sz="3600"/>
                        <a:t>wind</a:t>
                      </a:r>
                    </a:p>
                  </a:txBody>
                  <a:tcPr marL="50800" marR="50800" marT="50800" marB="50800" anchor="ctr" horzOverflow="overflow">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Allison</a:t>
                      </a:r>
                    </a:p>
                  </a:txBody>
                  <a:tcPr marL="50800" marR="50800" marT="50800" marB="50800" anchor="ctr" horzOverflow="overflow">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Arlene</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tc>
                <a:tc>
                  <a:txBody>
                    <a:bodyPr/>
                    <a:lstStyle/>
                    <a:p>
                      <a:pPr lvl="0" defTabSz="914400"/>
                      <a:r>
                        <a:rPr sz="3600">
                          <a:latin typeface="Helvetica"/>
                          <a:ea typeface="Helvetica"/>
                          <a:cs typeface="Helvetica"/>
                          <a:sym typeface="Helvetica"/>
                        </a:rPr>
                        <a:t>Arthur</a:t>
                      </a:r>
                    </a:p>
                  </a:txBody>
                  <a:tcPr marL="50800" marR="50800" marT="50800" marB="50800" anchor="ctr" horzOverflow="overflow">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solidFill>
                      <a:srgbClr val="407AAA"/>
                    </a:solidFill>
                  </a:tcPr>
                </a:tc>
                <a:extLst>
                  <a:ext uri="{0D108BD9-81ED-4DB2-BD59-A6C34878D82A}">
                    <a16:rowId xmlns:a16="http://schemas.microsoft.com/office/drawing/2014/main" xmlns="" val="10006"/>
                  </a:ext>
                </a:extLst>
              </a:tr>
            </a:tbl>
          </a:graphicData>
        </a:graphic>
      </p:graphicFrame>
      <p:sp>
        <p:nvSpPr>
          <p:cNvPr id="144" name="Shape 144"/>
          <p:cNvSpPr/>
          <p:nvPr/>
        </p:nvSpPr>
        <p:spPr>
          <a:xfrm flipV="1">
            <a:off x="5799393" y="6342589"/>
            <a:ext cx="228505"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145" name="Table 145"/>
          <p:cNvGraphicFramePr/>
          <p:nvPr/>
        </p:nvGraphicFramePr>
        <p:xfrm>
          <a:off x="3834903" y="6159247"/>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tc>
                  <a:txBody>
                    <a:bodyPr/>
                    <a:lstStyle/>
                    <a:p>
                      <a:pPr lvl="0" defTabSz="914400">
                        <a:defRPr sz="6800"/>
                      </a:pPr>
                      <a:endParaRPr/>
                    </a:p>
                  </a:txBody>
                  <a:tcPr marL="50800" marR="50800" marT="50800" marB="50800" anchor="ctr" horzOverflow="overflow"/>
                </a:tc>
                <a:extLst>
                  <a:ext uri="{0D108BD9-81ED-4DB2-BD59-A6C34878D82A}">
                    <a16:rowId xmlns:a16="http://schemas.microsoft.com/office/drawing/2014/main" xmlns="" val="10003"/>
                  </a:ext>
                </a:extLst>
              </a:tr>
            </a:tbl>
          </a:graphicData>
        </a:graphic>
      </p:graphicFrame>
      <p:grpSp>
        <p:nvGrpSpPr>
          <p:cNvPr id="150" name="Group 150"/>
          <p:cNvGrpSpPr/>
          <p:nvPr/>
        </p:nvGrpSpPr>
        <p:grpSpPr>
          <a:xfrm>
            <a:off x="3819927" y="6102762"/>
            <a:ext cx="735185" cy="767059"/>
            <a:chOff x="299157" y="0"/>
            <a:chExt cx="735183" cy="767057"/>
          </a:xfrm>
        </p:grpSpPr>
        <p:sp>
          <p:nvSpPr>
            <p:cNvPr id="146" name="Shape 146"/>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7" name="Shape 147"/>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8" name="Shape 148"/>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9" name="Shape 149"/>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165" name="Group 165"/>
          <p:cNvGrpSpPr/>
          <p:nvPr/>
        </p:nvGrpSpPr>
        <p:grpSpPr>
          <a:xfrm>
            <a:off x="6237967" y="7221055"/>
            <a:ext cx="444501" cy="444501"/>
            <a:chOff x="0" y="0"/>
            <a:chExt cx="444500" cy="444500"/>
          </a:xfrm>
        </p:grpSpPr>
        <p:sp>
          <p:nvSpPr>
            <p:cNvPr id="151" name="Shape 151"/>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160" name="Group 160"/>
            <p:cNvGrpSpPr/>
            <p:nvPr/>
          </p:nvGrpSpPr>
          <p:grpSpPr>
            <a:xfrm>
              <a:off x="3414" y="360"/>
              <a:ext cx="440827" cy="440826"/>
              <a:chOff x="0" y="0"/>
              <a:chExt cx="440825" cy="440825"/>
            </a:xfrm>
          </p:grpSpPr>
          <p:sp>
            <p:nvSpPr>
              <p:cNvPr id="152" name="Shape 152"/>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3" name="Shape 153"/>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4" name="Shape 154"/>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5" name="Shape 155"/>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56" name="Shape 156"/>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7" name="Shape 157"/>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8" name="Shape 158"/>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159" name="Shape 159"/>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161" name="Shape 161"/>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2" name="Shape 162"/>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3" name="Shape 163"/>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164" name="Shape 164"/>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192" name="Group 192"/>
          <p:cNvGrpSpPr/>
          <p:nvPr/>
        </p:nvGrpSpPr>
        <p:grpSpPr>
          <a:xfrm>
            <a:off x="5679614" y="7217434"/>
            <a:ext cx="447696" cy="451743"/>
            <a:chOff x="0" y="0"/>
            <a:chExt cx="447694" cy="451741"/>
          </a:xfrm>
        </p:grpSpPr>
        <p:sp>
          <p:nvSpPr>
            <p:cNvPr id="166" name="Shape 16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186" name="Group 186"/>
            <p:cNvGrpSpPr/>
            <p:nvPr/>
          </p:nvGrpSpPr>
          <p:grpSpPr>
            <a:xfrm>
              <a:off x="0" y="2870"/>
              <a:ext cx="447695" cy="448872"/>
              <a:chOff x="0" y="0"/>
              <a:chExt cx="447694" cy="448871"/>
            </a:xfrm>
          </p:grpSpPr>
          <p:sp>
            <p:nvSpPr>
              <p:cNvPr id="167" name="Shape 16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8" name="Shape 16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69" name="Shape 16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0" name="Shape 17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1" name="Shape 17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2" name="Shape 17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3" name="Shape 17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4" name="Shape 17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5" name="Shape 17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185" name="Group 185"/>
              <p:cNvGrpSpPr/>
              <p:nvPr/>
            </p:nvGrpSpPr>
            <p:grpSpPr>
              <a:xfrm rot="16200000">
                <a:off x="1256" y="4476"/>
                <a:ext cx="447696" cy="441096"/>
                <a:chOff x="0" y="0"/>
                <a:chExt cx="447694" cy="441095"/>
              </a:xfrm>
            </p:grpSpPr>
            <p:sp>
              <p:nvSpPr>
                <p:cNvPr id="176" name="Shape 17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7" name="Shape 17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8" name="Shape 17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79" name="Shape 17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0" name="Shape 18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1" name="Shape 18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2" name="Shape 18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3" name="Shape 18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84" name="Shape 18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187" name="Shape 187"/>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8" name="Shape 188"/>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89" name="Shape 189"/>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0" name="Shape 190"/>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191" name="Shape 19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19" name="Group 219"/>
          <p:cNvGrpSpPr/>
          <p:nvPr/>
        </p:nvGrpSpPr>
        <p:grpSpPr>
          <a:xfrm>
            <a:off x="5122860" y="7217434"/>
            <a:ext cx="447695" cy="451743"/>
            <a:chOff x="0" y="0"/>
            <a:chExt cx="447694" cy="451741"/>
          </a:xfrm>
        </p:grpSpPr>
        <p:sp>
          <p:nvSpPr>
            <p:cNvPr id="193" name="Shape 193"/>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13" name="Group 213"/>
            <p:cNvGrpSpPr/>
            <p:nvPr/>
          </p:nvGrpSpPr>
          <p:grpSpPr>
            <a:xfrm>
              <a:off x="0" y="2870"/>
              <a:ext cx="447695" cy="448872"/>
              <a:chOff x="0" y="0"/>
              <a:chExt cx="447694" cy="448871"/>
            </a:xfrm>
          </p:grpSpPr>
          <p:sp>
            <p:nvSpPr>
              <p:cNvPr id="194" name="Shape 19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5" name="Shape 19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6" name="Shape 19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7" name="Shape 19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8" name="Shape 19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199" name="Shape 19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0" name="Shape 20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1" name="Shape 20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2" name="Shape 20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12" name="Group 212"/>
              <p:cNvGrpSpPr/>
              <p:nvPr/>
            </p:nvGrpSpPr>
            <p:grpSpPr>
              <a:xfrm rot="16200000">
                <a:off x="1256" y="4476"/>
                <a:ext cx="447696" cy="441096"/>
                <a:chOff x="0" y="0"/>
                <a:chExt cx="447694" cy="441095"/>
              </a:xfrm>
            </p:grpSpPr>
            <p:sp>
              <p:nvSpPr>
                <p:cNvPr id="203" name="Shape 20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4" name="Shape 20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5" name="Shape 20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6" name="Shape 20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7" name="Shape 20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8" name="Shape 20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09" name="Shape 20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0" name="Shape 21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11" name="Shape 21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14" name="Shape 214"/>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5" name="Shape 215"/>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6" name="Shape 216"/>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7" name="Shape 217"/>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18" name="Shape 218"/>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42" name="Group 242"/>
          <p:cNvGrpSpPr/>
          <p:nvPr/>
        </p:nvGrpSpPr>
        <p:grpSpPr>
          <a:xfrm>
            <a:off x="4009349" y="7218870"/>
            <a:ext cx="447696" cy="448872"/>
            <a:chOff x="0" y="0"/>
            <a:chExt cx="447694" cy="448871"/>
          </a:xfrm>
        </p:grpSpPr>
        <p:sp>
          <p:nvSpPr>
            <p:cNvPr id="220" name="Shape 220"/>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40" name="Group 240"/>
            <p:cNvGrpSpPr/>
            <p:nvPr/>
          </p:nvGrpSpPr>
          <p:grpSpPr>
            <a:xfrm>
              <a:off x="0" y="0"/>
              <a:ext cx="447695" cy="448872"/>
              <a:chOff x="0" y="0"/>
              <a:chExt cx="447694" cy="448871"/>
            </a:xfrm>
          </p:grpSpPr>
          <p:sp>
            <p:nvSpPr>
              <p:cNvPr id="221" name="Shape 2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2" name="Shape 2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3" name="Shape 2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4" name="Shape 2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5" name="Shape 2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6" name="Shape 2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7" name="Shape 2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8" name="Shape 2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29" name="Shape 2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39" name="Group 239"/>
              <p:cNvGrpSpPr/>
              <p:nvPr/>
            </p:nvGrpSpPr>
            <p:grpSpPr>
              <a:xfrm rot="16200000">
                <a:off x="1256" y="4476"/>
                <a:ext cx="447696" cy="441096"/>
                <a:chOff x="0" y="0"/>
                <a:chExt cx="447694" cy="441095"/>
              </a:xfrm>
            </p:grpSpPr>
            <p:sp>
              <p:nvSpPr>
                <p:cNvPr id="230" name="Shape 2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1" name="Shape 2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2" name="Shape 2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3" name="Shape 2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4" name="Shape 2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5" name="Shape 2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6" name="Shape 2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7" name="Shape 2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38" name="Shape 2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41" name="Shape 241"/>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266" name="Group 266"/>
          <p:cNvGrpSpPr/>
          <p:nvPr/>
        </p:nvGrpSpPr>
        <p:grpSpPr>
          <a:xfrm>
            <a:off x="4566105" y="7218870"/>
            <a:ext cx="447695" cy="448872"/>
            <a:chOff x="0" y="0"/>
            <a:chExt cx="447694" cy="448871"/>
          </a:xfrm>
        </p:grpSpPr>
        <p:sp>
          <p:nvSpPr>
            <p:cNvPr id="243" name="Shape 24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263" name="Group 263"/>
            <p:cNvGrpSpPr/>
            <p:nvPr/>
          </p:nvGrpSpPr>
          <p:grpSpPr>
            <a:xfrm>
              <a:off x="0" y="0"/>
              <a:ext cx="447695" cy="448872"/>
              <a:chOff x="0" y="0"/>
              <a:chExt cx="447694" cy="448871"/>
            </a:xfrm>
          </p:grpSpPr>
          <p:sp>
            <p:nvSpPr>
              <p:cNvPr id="244" name="Shape 24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5" name="Shape 24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6" name="Shape 24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7" name="Shape 24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8" name="Shape 24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49" name="Shape 24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0" name="Shape 25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1" name="Shape 25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2" name="Shape 25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262" name="Group 262"/>
              <p:cNvGrpSpPr/>
              <p:nvPr/>
            </p:nvGrpSpPr>
            <p:grpSpPr>
              <a:xfrm rot="16200000">
                <a:off x="1256" y="4476"/>
                <a:ext cx="447696" cy="441096"/>
                <a:chOff x="0" y="0"/>
                <a:chExt cx="447694" cy="441095"/>
              </a:xfrm>
            </p:grpSpPr>
            <p:sp>
              <p:nvSpPr>
                <p:cNvPr id="253" name="Shape 25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4" name="Shape 25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5" name="Shape 25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6" name="Shape 25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7" name="Shape 25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8" name="Shape 25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59" name="Shape 25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0" name="Shape 26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261" name="Shape 26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264" name="Shape 26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265" name="Shape 265"/>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267" name="Table 267"/>
          <p:cNvGraphicFramePr/>
          <p:nvPr/>
        </p:nvGraphicFramePr>
        <p:xfrm>
          <a:off x="3809906" y="8042526"/>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grpSp>
        <p:nvGrpSpPr>
          <p:cNvPr id="275" name="Group 275"/>
          <p:cNvGrpSpPr/>
          <p:nvPr/>
        </p:nvGrpSpPr>
        <p:grpSpPr>
          <a:xfrm>
            <a:off x="10592068" y="1948056"/>
            <a:ext cx="837369" cy="2766039"/>
            <a:chOff x="0" y="0"/>
            <a:chExt cx="837367" cy="2766038"/>
          </a:xfrm>
        </p:grpSpPr>
        <p:sp>
          <p:nvSpPr>
            <p:cNvPr id="268" name="Shape 268"/>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69" name="Shape 269"/>
            <p:cNvSpPr/>
            <p:nvPr/>
          </p:nvSpPr>
          <p:spPr>
            <a:xfrm>
              <a:off x="0" y="398203"/>
              <a:ext cx="837368" cy="376820"/>
            </a:xfrm>
            <a:prstGeom prst="rect">
              <a:avLst/>
            </a:prstGeom>
            <a:solidFill>
              <a:srgbClr val="773F9B"/>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0" name="Shape 270"/>
            <p:cNvSpPr/>
            <p:nvPr/>
          </p:nvSpPr>
          <p:spPr>
            <a:xfrm>
              <a:off x="0" y="796406"/>
              <a:ext cx="837368" cy="376820"/>
            </a:xfrm>
            <a:prstGeom prst="rect">
              <a:avLst/>
            </a:prstGeom>
            <a:solidFill>
              <a:srgbClr val="0365C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1" name="Shape 271"/>
            <p:cNvSpPr/>
            <p:nvPr/>
          </p:nvSpPr>
          <p:spPr>
            <a:xfrm>
              <a:off x="0" y="1194609"/>
              <a:ext cx="837368" cy="376821"/>
            </a:xfrm>
            <a:prstGeom prst="rect">
              <a:avLst/>
            </a:prstGeom>
            <a:solidFill>
              <a:srgbClr val="70BF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2" name="Shape 272"/>
            <p:cNvSpPr/>
            <p:nvPr/>
          </p:nvSpPr>
          <p:spPr>
            <a:xfrm>
              <a:off x="0" y="1592812"/>
              <a:ext cx="837368" cy="376821"/>
            </a:xfrm>
            <a:prstGeom prst="rect">
              <a:avLst/>
            </a:prstGeom>
            <a:solidFill>
              <a:srgbClr val="FFFC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3" name="Shape 273"/>
            <p:cNvSpPr/>
            <p:nvPr/>
          </p:nvSpPr>
          <p:spPr>
            <a:xfrm>
              <a:off x="0" y="1991015"/>
              <a:ext cx="837368" cy="376821"/>
            </a:xfrm>
            <a:prstGeom prst="rect">
              <a:avLst/>
            </a:prstGeom>
            <a:solidFill>
              <a:srgbClr val="FFA941"/>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4" name="Shape 274"/>
            <p:cNvSpPr/>
            <p:nvPr/>
          </p:nvSpPr>
          <p:spPr>
            <a:xfrm>
              <a:off x="0" y="2389218"/>
              <a:ext cx="837368" cy="376821"/>
            </a:xfrm>
            <a:prstGeom prst="rect">
              <a:avLst/>
            </a:prstGeom>
            <a:solidFill>
              <a:srgbClr val="FF4C00"/>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76" name="Shape 276"/>
          <p:cNvSpPr/>
          <p:nvPr/>
        </p:nvSpPr>
        <p:spPr>
          <a:xfrm>
            <a:off x="10473931" y="6421993"/>
            <a:ext cx="3135956" cy="2376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grpSp>
        <p:nvGrpSpPr>
          <p:cNvPr id="284" name="Group 284"/>
          <p:cNvGrpSpPr/>
          <p:nvPr/>
        </p:nvGrpSpPr>
        <p:grpSpPr>
          <a:xfrm>
            <a:off x="10592068" y="1953211"/>
            <a:ext cx="837369" cy="2766039"/>
            <a:chOff x="0" y="0"/>
            <a:chExt cx="837367" cy="2766038"/>
          </a:xfrm>
        </p:grpSpPr>
        <p:sp>
          <p:nvSpPr>
            <p:cNvPr id="277" name="Shape 277"/>
            <p:cNvSpPr/>
            <p:nvPr/>
          </p:nvSpPr>
          <p:spPr>
            <a:xfrm>
              <a:off x="0" y="0"/>
              <a:ext cx="837368" cy="376820"/>
            </a:xfrm>
            <a:prstGeom prst="rect">
              <a:avLst/>
            </a:prstGeom>
            <a:solidFill>
              <a:srgbClr val="53585F"/>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8" name="Shape 278"/>
            <p:cNvSpPr/>
            <p:nvPr/>
          </p:nvSpPr>
          <p:spPr>
            <a:xfrm>
              <a:off x="0" y="398203"/>
              <a:ext cx="837368" cy="376820"/>
            </a:xfrm>
            <a:prstGeom prst="rect">
              <a:avLst/>
            </a:prstGeom>
            <a:solidFill>
              <a:srgbClr val="797B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79" name="Shape 279"/>
            <p:cNvSpPr/>
            <p:nvPr/>
          </p:nvSpPr>
          <p:spPr>
            <a:xfrm>
              <a:off x="0" y="796406"/>
              <a:ext cx="837368" cy="376820"/>
            </a:xfrm>
            <a:prstGeom prst="rect">
              <a:avLst/>
            </a:prstGeom>
            <a:solidFill>
              <a:srgbClr val="407AAA"/>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0" name="Shape 280"/>
            <p:cNvSpPr/>
            <p:nvPr/>
          </p:nvSpPr>
          <p:spPr>
            <a:xfrm>
              <a:off x="0" y="1194609"/>
              <a:ext cx="837368" cy="376821"/>
            </a:xfrm>
            <a:prstGeom prst="rect">
              <a:avLst/>
            </a:prstGeom>
            <a:solidFill>
              <a:srgbClr val="78A7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1" name="Shape 281"/>
            <p:cNvSpPr/>
            <p:nvPr/>
          </p:nvSpPr>
          <p:spPr>
            <a:xfrm>
              <a:off x="0" y="1592812"/>
              <a:ext cx="837368" cy="376821"/>
            </a:xfrm>
            <a:prstGeom prst="rect">
              <a:avLst/>
            </a:prstGeom>
            <a:solidFill>
              <a:srgbClr val="FFFC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2" name="Shape 282"/>
            <p:cNvSpPr/>
            <p:nvPr/>
          </p:nvSpPr>
          <p:spPr>
            <a:xfrm>
              <a:off x="0" y="1991015"/>
              <a:ext cx="837368" cy="376821"/>
            </a:xfrm>
            <a:prstGeom prst="rect">
              <a:avLst/>
            </a:prstGeom>
            <a:solidFill>
              <a:srgbClr val="FFD4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283" name="Shape 283"/>
            <p:cNvSpPr/>
            <p:nvPr/>
          </p:nvSpPr>
          <p:spPr>
            <a:xfrm>
              <a:off x="0" y="2389218"/>
              <a:ext cx="837368" cy="376821"/>
            </a:xfrm>
            <a:prstGeom prst="rect">
              <a:avLst/>
            </a:prstGeom>
            <a:solidFill>
              <a:srgbClr val="FF7E79"/>
            </a:solidFill>
            <a:ln w="12700" cap="flat">
              <a:noFill/>
              <a:miter lim="400000"/>
            </a:ln>
            <a:effectLst/>
          </p:spPr>
          <p:txBody>
            <a:bodyPr wrap="square" lIns="0" tIns="0" rIns="0" bIns="0" numCol="1" anchor="ctr">
              <a:noAutofit/>
            </a:bodyPr>
            <a:lstStyle/>
            <a:p>
              <a:pPr lvl="0">
                <a:defRPr sz="1900">
                  <a:solidFill>
                    <a:srgbClr val="FFFFFF"/>
                  </a:solidFill>
                  <a:latin typeface="Source Sans Pro Semibold"/>
                  <a:ea typeface="Source Sans Pro Semibold"/>
                  <a:cs typeface="Source Sans Pro Semibold"/>
                  <a:sym typeface="Source Sans Pro Semibold"/>
                </a:defRPr>
              </a:pPr>
              <a:endParaRPr/>
            </a:p>
          </p:txBody>
        </p:sp>
      </p:grpSp>
      <p:sp>
        <p:nvSpPr>
          <p:cNvPr id="285" name="Shape 285"/>
          <p:cNvSpPr/>
          <p:nvPr/>
        </p:nvSpPr>
        <p:spPr>
          <a:xfrm>
            <a:off x="10513211" y="1108791"/>
            <a:ext cx="3135956" cy="8139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grpSp>
        <p:nvGrpSpPr>
          <p:cNvPr id="291" name="Group 291"/>
          <p:cNvGrpSpPr/>
          <p:nvPr/>
        </p:nvGrpSpPr>
        <p:grpSpPr>
          <a:xfrm>
            <a:off x="11510023" y="1959561"/>
            <a:ext cx="2088966" cy="2218355"/>
            <a:chOff x="0" y="-6350"/>
            <a:chExt cx="2088964" cy="2218353"/>
          </a:xfrm>
        </p:grpSpPr>
        <p:sp>
          <p:nvSpPr>
            <p:cNvPr id="286" name="Shape 286"/>
            <p:cNvSpPr/>
            <p:nvPr/>
          </p:nvSpPr>
          <p:spPr>
            <a:xfrm>
              <a:off x="0" y="-6351"/>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287" name="Shape 287"/>
            <p:cNvSpPr/>
            <p:nvPr/>
          </p:nvSpPr>
          <p:spPr>
            <a:xfrm>
              <a:off x="0" y="318047"/>
              <a:ext cx="2088965" cy="47109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288" name="Shape 288"/>
            <p:cNvSpPr/>
            <p:nvPr/>
          </p:nvSpPr>
          <p:spPr>
            <a:xfrm>
              <a:off x="0" y="814675"/>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289" name="Shape 289"/>
            <p:cNvSpPr/>
            <p:nvPr/>
          </p:nvSpPr>
          <p:spPr>
            <a:xfrm>
              <a:off x="0" y="1180639"/>
              <a:ext cx="2088965" cy="29964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290" name="Shape 290"/>
            <p:cNvSpPr/>
            <p:nvPr/>
          </p:nvSpPr>
          <p:spPr>
            <a:xfrm>
              <a:off x="0" y="1569463"/>
              <a:ext cx="2088965" cy="64254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54570" tIns="54570" rIns="54570" bIns="54570" numCol="1"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grpSp>
      <p:sp>
        <p:nvSpPr>
          <p:cNvPr id="292" name="Shape 292"/>
          <p:cNvSpPr/>
          <p:nvPr/>
        </p:nvSpPr>
        <p:spPr>
          <a:xfrm>
            <a:off x="7512696" y="1593818"/>
            <a:ext cx="2391663" cy="449868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dense_rank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with no gaps.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min_rank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get min rank.</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percent_rank</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rescaled to [0,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row_number</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Ranks. Ties got to first value.</a:t>
            </a:r>
          </a:p>
          <a:p>
            <a:pPr lvl="0" algn="l">
              <a:lnSpc>
                <a:spcPct val="90000"/>
              </a:lnSpc>
              <a:spcBef>
                <a:spcPts val="300"/>
              </a:spcBef>
              <a:defRPr sz="1800"/>
            </a:pPr>
            <a:r>
              <a:rPr sz="1400">
                <a:solidFill>
                  <a:srgbClr val="D77A00"/>
                </a:solidFill>
                <a:latin typeface="Source Sans Pro"/>
                <a:ea typeface="Source Sans Pro"/>
                <a:cs typeface="Source Sans Pro"/>
                <a:sym typeface="Source Sans Pro"/>
              </a:rPr>
              <a:t>dplyr</a:t>
            </a:r>
            <a:r>
              <a:rPr sz="1400">
                <a:solidFill>
                  <a:srgbClr val="F39019"/>
                </a:solidFill>
                <a:latin typeface="Source Sans Pro"/>
                <a:ea typeface="Source Sans Pro"/>
                <a:cs typeface="Source Sans Pro"/>
                <a:sym typeface="Source Sans Pro"/>
              </a:rPr>
              <a:t>::</a:t>
            </a:r>
            <a:r>
              <a:rPr sz="1400">
                <a:latin typeface="Source Sans Pro Semibold"/>
                <a:ea typeface="Source Sans Pro Semibold"/>
                <a:cs typeface="Source Sans Pro Semibold"/>
                <a:sym typeface="Source Sans Pro Semibold"/>
              </a:rPr>
              <a:t>ntile</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Bin vector into n buckets.</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between</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Are values between a and b?</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cume_dist</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Cumulative distribution.</a:t>
            </a:r>
          </a:p>
        </p:txBody>
      </p:sp>
      <p:sp>
        <p:nvSpPr>
          <p:cNvPr id="293" name="Shape 293"/>
          <p:cNvSpPr/>
          <p:nvPr/>
        </p:nvSpPr>
        <p:spPr>
          <a:xfrm>
            <a:off x="7062709" y="6481550"/>
            <a:ext cx="326083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Code snippets</a:t>
            </a:r>
          </a:p>
        </p:txBody>
      </p:sp>
      <p:sp>
        <p:nvSpPr>
          <p:cNvPr id="294" name="Shape 294"/>
          <p:cNvSpPr/>
          <p:nvPr/>
        </p:nvSpPr>
        <p:spPr>
          <a:xfrm>
            <a:off x="7184849" y="6810095"/>
            <a:ext cx="3025059" cy="1366442"/>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lnSpc>
                <a:spcPct val="120000"/>
              </a:lnSpc>
              <a:defRPr sz="1800"/>
            </a:pPr>
            <a:r>
              <a:rPr sz="1200">
                <a:latin typeface="Menlo"/>
                <a:ea typeface="Menlo"/>
                <a:cs typeface="Menlo"/>
                <a:sym typeface="Menlo"/>
              </a:rPr>
              <a:t>ggplot(mpg, aes(hwy, cty)) +</a:t>
            </a:r>
          </a:p>
          <a:p>
            <a:pPr lvl="0" algn="l">
              <a:lnSpc>
                <a:spcPct val="120000"/>
              </a:lnSpc>
              <a:defRPr sz="1800"/>
            </a:pPr>
            <a:r>
              <a:rPr sz="1200">
                <a:latin typeface="Menlo"/>
                <a:ea typeface="Menlo"/>
                <a:cs typeface="Menlo"/>
                <a:sym typeface="Menlo"/>
              </a:rPr>
              <a:t> geom_point(aes(color = cyl)) +</a:t>
            </a:r>
          </a:p>
          <a:p>
            <a:pPr lvl="0" algn="l">
              <a:lnSpc>
                <a:spcPct val="120000"/>
              </a:lnSpc>
              <a:defRPr sz="1800"/>
            </a:pPr>
            <a:r>
              <a:rPr sz="1200">
                <a:latin typeface="Menlo"/>
                <a:ea typeface="Menlo"/>
                <a:cs typeface="Menlo"/>
                <a:sym typeface="Menlo"/>
              </a:rPr>
              <a:t> geom_smooth(method ="lm") +</a:t>
            </a:r>
          </a:p>
          <a:p>
            <a:pPr lvl="0" algn="l">
              <a:lnSpc>
                <a:spcPct val="120000"/>
              </a:lnSpc>
              <a:defRPr sz="1800"/>
            </a:pPr>
            <a:r>
              <a:rPr sz="1200">
                <a:latin typeface="Menlo"/>
                <a:ea typeface="Menlo"/>
                <a:cs typeface="Menlo"/>
                <a:sym typeface="Menlo"/>
              </a:rPr>
              <a:t> coord_cartesian() +</a:t>
            </a:r>
          </a:p>
          <a:p>
            <a:pPr lvl="0" algn="l">
              <a:lnSpc>
                <a:spcPct val="120000"/>
              </a:lnSpc>
              <a:defRPr sz="1800"/>
            </a:pPr>
            <a:r>
              <a:rPr sz="1200">
                <a:latin typeface="Menlo"/>
                <a:ea typeface="Menlo"/>
                <a:cs typeface="Menlo"/>
                <a:sym typeface="Menlo"/>
              </a:rPr>
              <a:t> scale_color_gradient() +</a:t>
            </a:r>
          </a:p>
          <a:p>
            <a:pPr lvl="0" algn="l">
              <a:lnSpc>
                <a:spcPct val="120000"/>
              </a:lnSpc>
              <a:defRPr sz="1800"/>
            </a:pPr>
            <a:r>
              <a:rPr sz="1200">
                <a:latin typeface="Menlo"/>
                <a:ea typeface="Menlo"/>
                <a:cs typeface="Menlo"/>
                <a:sym typeface="Menlo"/>
              </a:rPr>
              <a:t> theme_bw()</a:t>
            </a:r>
          </a:p>
        </p:txBody>
      </p:sp>
      <p:sp>
        <p:nvSpPr>
          <p:cNvPr id="295" name="Shape 295"/>
          <p:cNvSpPr/>
          <p:nvPr/>
        </p:nvSpPr>
        <p:spPr>
          <a:xfrm>
            <a:off x="9297268"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296" name="Shape 296"/>
          <p:cNvSpPr/>
          <p:nvPr/>
        </p:nvSpPr>
        <p:spPr>
          <a:xfrm>
            <a:off x="8310129"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297" name="Shape 297"/>
          <p:cNvSpPr/>
          <p:nvPr/>
        </p:nvSpPr>
        <p:spPr>
          <a:xfrm>
            <a:off x="7322990" y="8071652"/>
            <a:ext cx="879873" cy="626270"/>
          </a:xfrm>
          <a:custGeom>
            <a:avLst/>
            <a:gdLst/>
            <a:ahLst/>
            <a:cxnLst>
              <a:cxn ang="0">
                <a:pos x="wd2" y="hd2"/>
              </a:cxn>
              <a:cxn ang="5400000">
                <a:pos x="wd2" y="hd2"/>
              </a:cxn>
              <a:cxn ang="10800000">
                <a:pos x="wd2" y="hd2"/>
              </a:cxn>
              <a:cxn ang="16200000">
                <a:pos x="wd2" y="hd2"/>
              </a:cxn>
            </a:cxnLst>
            <a:rect l="0" t="0" r="r" b="b"/>
            <a:pathLst>
              <a:path w="21600" h="21600" extrusionOk="0">
                <a:moveTo>
                  <a:pt x="6450" y="0"/>
                </a:moveTo>
                <a:lnTo>
                  <a:pt x="7171" y="6119"/>
                </a:lnTo>
                <a:lnTo>
                  <a:pt x="1832" y="6119"/>
                </a:lnTo>
                <a:cubicBezTo>
                  <a:pt x="822" y="6119"/>
                  <a:pt x="0" y="7274"/>
                  <a:pt x="0" y="8692"/>
                </a:cubicBezTo>
                <a:lnTo>
                  <a:pt x="0" y="19027"/>
                </a:lnTo>
                <a:cubicBezTo>
                  <a:pt x="0" y="20445"/>
                  <a:pt x="822" y="21600"/>
                  <a:pt x="1832" y="21600"/>
                </a:cubicBezTo>
                <a:lnTo>
                  <a:pt x="19778" y="21600"/>
                </a:lnTo>
                <a:cubicBezTo>
                  <a:pt x="20787" y="21600"/>
                  <a:pt x="21600" y="20445"/>
                  <a:pt x="21600" y="19027"/>
                </a:cubicBezTo>
                <a:lnTo>
                  <a:pt x="21600" y="8692"/>
                </a:lnTo>
                <a:cubicBezTo>
                  <a:pt x="21600" y="7274"/>
                  <a:pt x="20787" y="6119"/>
                  <a:pt x="19778" y="6119"/>
                </a:cubicBezTo>
                <a:lnTo>
                  <a:pt x="9879" y="6119"/>
                </a:lnTo>
                <a:lnTo>
                  <a:pt x="6450"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298" name="Shape 298"/>
          <p:cNvSpPr/>
          <p:nvPr/>
        </p:nvSpPr>
        <p:spPr>
          <a:xfrm>
            <a:off x="7134070" y="1200820"/>
            <a:ext cx="3135956"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Tree>
    <p:extLst>
      <p:ext uri="{BB962C8B-B14F-4D97-AF65-F5344CB8AC3E}">
        <p14:creationId xmlns:p14="http://schemas.microsoft.com/office/powerpoint/2010/main" val="8644695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nvSpPr>
        <p:spPr>
          <a:xfrm>
            <a:off x="263086" y="1901745"/>
            <a:ext cx="4386486" cy="8467049"/>
          </a:xfrm>
          <a:prstGeom prst="roundRect">
            <a:avLst>
              <a:gd name="adj" fmla="val 1444"/>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1" name="Shape 301"/>
          <p:cNvSpPr/>
          <p:nvPr/>
        </p:nvSpPr>
        <p:spPr>
          <a:xfrm>
            <a:off x="260934" y="1901745"/>
            <a:ext cx="439079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Basics</a:t>
            </a:r>
          </a:p>
        </p:txBody>
      </p:sp>
      <p:sp>
        <p:nvSpPr>
          <p:cNvPr id="302" name="Shape 302"/>
          <p:cNvSpPr>
            <a:spLocks noGrp="1"/>
          </p:cNvSpPr>
          <p:nvPr>
            <p:ph type="title"/>
          </p:nvPr>
        </p:nvSpPr>
        <p:spPr>
          <a:xfrm>
            <a:off x="277225" y="273049"/>
            <a:ext cx="4390791" cy="1168079"/>
          </a:xfrm>
          <a:prstGeom prst="rect">
            <a:avLst/>
          </a:prstGeom>
        </p:spPr>
        <p:txBody>
          <a:bodyPr/>
          <a:lstStyle/>
          <a:p>
            <a:pPr lvl="0" defTabSz="280415">
              <a:lnSpc>
                <a:spcPct val="80000"/>
              </a:lnSpc>
              <a:defRPr sz="1800"/>
            </a:pPr>
            <a:r>
              <a:rPr sz="3167">
                <a:solidFill>
                  <a:srgbClr val="53585F"/>
                </a:solidFill>
                <a:latin typeface="Source Sans Pro"/>
                <a:ea typeface="Source Sans Pro"/>
                <a:cs typeface="Source Sans Pro"/>
                <a:sym typeface="Source Sans Pro"/>
              </a:rPr>
              <a:t>Three Column</a:t>
            </a:r>
            <a:endParaRPr sz="4224">
              <a:solidFill>
                <a:srgbClr val="53585F"/>
              </a:solidFill>
              <a:latin typeface="Source Sans Pro"/>
              <a:ea typeface="Source Sans Pro"/>
              <a:cs typeface="Source Sans Pro"/>
              <a:sym typeface="Source Sans Pro"/>
            </a:endParaRPr>
          </a:p>
          <a:p>
            <a:pPr lvl="0" defTabSz="280415">
              <a:lnSpc>
                <a:spcPct val="90000"/>
              </a:lnSpc>
              <a:defRPr sz="1800"/>
            </a:pPr>
            <a:r>
              <a:rPr sz="2304">
                <a:solidFill>
                  <a:srgbClr val="53585F"/>
                </a:solidFill>
                <a:latin typeface="Source Sans Pro Semibold"/>
                <a:ea typeface="Source Sans Pro Semibold"/>
                <a:cs typeface="Source Sans Pro Semibold"/>
                <a:sym typeface="Source Sans Pro Semibold"/>
              </a:rPr>
              <a:t>layout </a:t>
            </a:r>
          </a:p>
          <a:p>
            <a:pPr lvl="0" defTabSz="280415">
              <a:lnSpc>
                <a:spcPct val="90000"/>
              </a:lnSpc>
              <a:defRPr sz="1800"/>
            </a:pPr>
            <a:r>
              <a:rPr sz="1968">
                <a:solidFill>
                  <a:srgbClr val="53585F"/>
                </a:solidFill>
                <a:latin typeface="Source Sans Pro Light"/>
                <a:ea typeface="Source Sans Pro Light"/>
                <a:cs typeface="Source Sans Pro Light"/>
                <a:sym typeface="Source Sans Pro Light"/>
              </a:rPr>
              <a:t>Cheat Sheet </a:t>
            </a:r>
          </a:p>
        </p:txBody>
      </p:sp>
      <p:sp>
        <p:nvSpPr>
          <p:cNvPr id="303" name="Shape 303"/>
          <p:cNvSpPr/>
          <p:nvPr/>
        </p:nvSpPr>
        <p:spPr>
          <a:xfrm>
            <a:off x="1826816" y="1377023"/>
            <a:ext cx="1291608" cy="487312"/>
          </a:xfrm>
          <a:prstGeom prst="roundRect">
            <a:avLst>
              <a:gd name="adj" fmla="val 39092"/>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70000"/>
              </a:lnSpc>
              <a:defRPr sz="1800"/>
            </a:pPr>
            <a:r>
              <a:rPr sz="1600" b="1">
                <a:solidFill>
                  <a:srgbClr val="FFFFFF"/>
                </a:solidFill>
                <a:latin typeface="Helvetica Neue"/>
                <a:ea typeface="Helvetica Neue"/>
                <a:cs typeface="Helvetica Neue"/>
                <a:sym typeface="Helvetica Neue"/>
              </a:rPr>
              <a:t>Your</a:t>
            </a:r>
            <a:r>
              <a:rPr sz="1200" b="1">
                <a:solidFill>
                  <a:srgbClr val="FFFFFF"/>
                </a:solidFill>
                <a:latin typeface="Helvetica Neue"/>
                <a:ea typeface="Helvetica Neue"/>
                <a:cs typeface="Helvetica Neue"/>
                <a:sym typeface="Helvetica Neue"/>
              </a:rPr>
              <a:t> </a:t>
            </a:r>
          </a:p>
          <a:p>
            <a:pPr lvl="0">
              <a:lnSpc>
                <a:spcPct val="70000"/>
              </a:lnSpc>
              <a:defRPr sz="1800"/>
            </a:pPr>
            <a:r>
              <a:rPr sz="2000" b="1">
                <a:solidFill>
                  <a:srgbClr val="FFFFFF"/>
                </a:solidFill>
                <a:latin typeface="Helvetica Neue"/>
                <a:ea typeface="Helvetica Neue"/>
                <a:cs typeface="Helvetica Neue"/>
                <a:sym typeface="Helvetica Neue"/>
              </a:rPr>
              <a:t>LOGO</a:t>
            </a:r>
          </a:p>
        </p:txBody>
      </p:sp>
      <p:sp>
        <p:nvSpPr>
          <p:cNvPr id="304" name="Shape 304"/>
          <p:cNvSpPr/>
          <p:nvPr/>
        </p:nvSpPr>
        <p:spPr>
          <a:xfrm>
            <a:off x="232450" y="10340910"/>
            <a:ext cx="6261703"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defRPr sz="1800"/>
            </a:pPr>
            <a:r>
              <a:rPr sz="900">
                <a:latin typeface="Source Sans Pro Light"/>
                <a:ea typeface="Source Sans Pro Light"/>
                <a:cs typeface="Source Sans Pro Light"/>
                <a:sym typeface="Source Sans Pro Light"/>
              </a:rPr>
              <a:t>RStudio® is a trademark of RStudio, Inc.  •  </a:t>
            </a:r>
            <a:r>
              <a:rPr sz="900">
                <a:solidFill>
                  <a:srgbClr val="0365C0"/>
                </a:solidFill>
                <a:latin typeface="Source Sans Pro Light"/>
                <a:ea typeface="Source Sans Pro Light"/>
                <a:cs typeface="Source Sans Pro Light"/>
                <a:sym typeface="Source Sans Pro Light"/>
                <a:hlinkClick r:id="rId2"/>
              </a:rPr>
              <a:t>CC BY </a:t>
            </a:r>
            <a:r>
              <a:rPr sz="900">
                <a:latin typeface="Source Sans Pro Light"/>
                <a:ea typeface="Source Sans Pro Light"/>
                <a:cs typeface="Source Sans Pro Light"/>
                <a:sym typeface="Source Sans Pro Light"/>
              </a:rPr>
              <a:t>Your Name •  Your@email.com  •  844-448-1212 • </a:t>
            </a:r>
            <a:r>
              <a:rPr sz="900" u="sng">
                <a:latin typeface="Source Sans Pro Light"/>
                <a:ea typeface="Source Sans Pro Light"/>
                <a:cs typeface="Source Sans Pro Light"/>
                <a:sym typeface="Source Sans Pro Light"/>
                <a:hlinkClick r:id="rId3"/>
              </a:rPr>
              <a:t>rstudio.com</a:t>
            </a:r>
            <a:r>
              <a:rPr sz="900">
                <a:latin typeface="Source Sans Pro Light"/>
                <a:ea typeface="Source Sans Pro Light"/>
                <a:cs typeface="Source Sans Pro Light"/>
                <a:sym typeface="Source Sans Pro Light"/>
              </a:rPr>
              <a:t> </a:t>
            </a:r>
          </a:p>
        </p:txBody>
      </p:sp>
      <p:sp>
        <p:nvSpPr>
          <p:cNvPr id="305" name="Shape 305"/>
          <p:cNvSpPr/>
          <p:nvPr/>
        </p:nvSpPr>
        <p:spPr>
          <a:xfrm>
            <a:off x="8723072" y="10340910"/>
            <a:ext cx="5041410" cy="2488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r">
              <a:lnSpc>
                <a:spcPct val="90000"/>
              </a:lnSpc>
              <a:defRPr sz="1800"/>
            </a:pPr>
            <a:r>
              <a:rPr sz="900">
                <a:latin typeface="Source Sans Pro Light"/>
                <a:ea typeface="Source Sans Pro Light"/>
                <a:cs typeface="Source Sans Pro Light"/>
                <a:sym typeface="Source Sans Pro Light"/>
              </a:rPr>
              <a:t>Learn more at </a:t>
            </a:r>
            <a:r>
              <a:rPr sz="900">
                <a:latin typeface="Source Sans Pro"/>
                <a:ea typeface="Source Sans Pro"/>
                <a:cs typeface="Source Sans Pro"/>
                <a:sym typeface="Source Sans Pro"/>
              </a:rPr>
              <a:t>web page or vignette  </a:t>
            </a:r>
            <a:r>
              <a:rPr sz="900">
                <a:latin typeface="Source Sans Pro Light"/>
                <a:ea typeface="Source Sans Pro Light"/>
                <a:cs typeface="Source Sans Pro Light"/>
                <a:sym typeface="Source Sans Pro Light"/>
              </a:rPr>
              <a:t>•  package  version  •  Updated: 3/15</a:t>
            </a:r>
          </a:p>
        </p:txBody>
      </p:sp>
      <p:sp>
        <p:nvSpPr>
          <p:cNvPr id="306" name="Shape 306"/>
          <p:cNvSpPr/>
          <p:nvPr/>
        </p:nvSpPr>
        <p:spPr>
          <a:xfrm>
            <a:off x="4790962" y="1901745"/>
            <a:ext cx="8915401" cy="2949848"/>
          </a:xfrm>
          <a:prstGeom prst="roundRect">
            <a:avLst>
              <a:gd name="adj" fmla="val 2147"/>
            </a:avLst>
          </a:prstGeom>
          <a:solidFill>
            <a:srgbClr val="A6AAA9">
              <a:alpha val="20000"/>
            </a:srgbClr>
          </a:solidFill>
          <a:ln w="12700">
            <a:miter lim="400000"/>
          </a:ln>
        </p:spPr>
        <p:txBody>
          <a:bodyPr lIns="0" tIns="0" rIns="0" bIns="0" anchor="ctr"/>
          <a:lstStyle/>
          <a:p>
            <a:pPr lvl="0" algn="l">
              <a:defRPr sz="1000">
                <a:latin typeface="Menlo"/>
                <a:ea typeface="Menlo"/>
                <a:cs typeface="Menlo"/>
                <a:sym typeface="Menlo"/>
              </a:defRPr>
            </a:pPr>
            <a:endParaRPr/>
          </a:p>
        </p:txBody>
      </p:sp>
      <p:sp>
        <p:nvSpPr>
          <p:cNvPr id="307" name="Shape 307"/>
          <p:cNvSpPr/>
          <p:nvPr/>
        </p:nvSpPr>
        <p:spPr>
          <a:xfrm>
            <a:off x="4791666" y="1901745"/>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Code and Color</a:t>
            </a:r>
          </a:p>
        </p:txBody>
      </p:sp>
      <p:sp>
        <p:nvSpPr>
          <p:cNvPr id="308" name="Shape 308"/>
          <p:cNvSpPr/>
          <p:nvPr/>
        </p:nvSpPr>
        <p:spPr>
          <a:xfrm>
            <a:off x="4797133" y="4962676"/>
            <a:ext cx="4388434"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Useful Elements</a:t>
            </a:r>
          </a:p>
        </p:txBody>
      </p:sp>
      <p:sp>
        <p:nvSpPr>
          <p:cNvPr id="309" name="Shape 309"/>
          <p:cNvSpPr/>
          <p:nvPr/>
        </p:nvSpPr>
        <p:spPr>
          <a:xfrm>
            <a:off x="9307324" y="4962676"/>
            <a:ext cx="43942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Logistics</a:t>
            </a:r>
          </a:p>
        </p:txBody>
      </p:sp>
      <p:sp>
        <p:nvSpPr>
          <p:cNvPr id="310" name="Shape 310"/>
          <p:cNvSpPr/>
          <p:nvPr/>
        </p:nvSpPr>
        <p:spPr>
          <a:xfrm>
            <a:off x="4791666" y="247047"/>
            <a:ext cx="8915401" cy="387049"/>
          </a:xfrm>
          <a:prstGeom prst="roundRect">
            <a:avLst>
              <a:gd name="adj" fmla="val 1663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300">
                <a:solidFill>
                  <a:srgbClr val="FFFFFF"/>
                </a:solidFill>
                <a:latin typeface="Source Sans Pro"/>
                <a:ea typeface="Source Sans Pro"/>
                <a:cs typeface="Source Sans Pro"/>
                <a:sym typeface="Source Sans Pro"/>
              </a:rPr>
              <a:t>Layout Suggestions</a:t>
            </a:r>
          </a:p>
        </p:txBody>
      </p:sp>
      <p:sp>
        <p:nvSpPr>
          <p:cNvPr id="311" name="Shape 311"/>
          <p:cNvSpPr/>
          <p:nvPr/>
        </p:nvSpPr>
        <p:spPr>
          <a:xfrm>
            <a:off x="305537" y="2276510"/>
            <a:ext cx="4301585" cy="63257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Thank you</a:t>
            </a:r>
            <a:r>
              <a:rPr sz="1200">
                <a:latin typeface="Source Sans Pro Light"/>
                <a:ea typeface="Source Sans Pro Light"/>
                <a:cs typeface="Source Sans Pro Light"/>
                <a:sym typeface="Source Sans Pro Light"/>
              </a:rPr>
              <a:t> for making a new cheatsheet for R! These cheatsheets have an important job: </a:t>
            </a:r>
          </a:p>
          <a:p>
            <a:pPr lvl="0">
              <a:lnSpc>
                <a:spcPct val="90000"/>
              </a:lnSpc>
              <a:buClr>
                <a:srgbClr val="F39019"/>
              </a:buClr>
              <a:defRPr sz="1800"/>
            </a:pPr>
            <a:r>
              <a:rPr sz="1200">
                <a:latin typeface="Source Sans Pro Semibold"/>
                <a:ea typeface="Source Sans Pro Semibold"/>
                <a:cs typeface="Source Sans Pro Semibold"/>
                <a:sym typeface="Source Sans Pro Semibold"/>
              </a:rPr>
              <a:t>Cheatsheets make it easy for R users </a:t>
            </a:r>
          </a:p>
          <a:p>
            <a:pPr lvl="0">
              <a:lnSpc>
                <a:spcPct val="90000"/>
              </a:lnSpc>
              <a:spcBef>
                <a:spcPts val="1000"/>
              </a:spcBef>
              <a:buClr>
                <a:srgbClr val="F39019"/>
              </a:buClr>
              <a:defRPr sz="1800"/>
            </a:pPr>
            <a:r>
              <a:rPr sz="1200">
                <a:latin typeface="Source Sans Pro Semibold"/>
                <a:ea typeface="Source Sans Pro Semibold"/>
                <a:cs typeface="Source Sans Pro Semibold"/>
                <a:sym typeface="Source Sans Pro Semibold"/>
              </a:rPr>
              <a:t>to look up useful information.</a:t>
            </a: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Remember that the best cheatsheets are </a:t>
            </a:r>
            <a:r>
              <a:rPr sz="1200">
                <a:latin typeface="Source Sans Pro Semibold"/>
                <a:ea typeface="Source Sans Pro Semibold"/>
                <a:cs typeface="Source Sans Pro Semibold"/>
                <a:sym typeface="Source Sans Pro Semibold"/>
              </a:rPr>
              <a:t>visual</a:t>
            </a:r>
            <a:r>
              <a:rPr sz="1200">
                <a:latin typeface="Source Sans Pro Light"/>
                <a:ea typeface="Source Sans Pro Light"/>
                <a:cs typeface="Source Sans Pro Light"/>
                <a:sym typeface="Source Sans Pro Light"/>
              </a:rPr>
              <a:t>—not written—documents. Whenever possible use visual elements to make it easier for readers to find the information they need.</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a:defRPr sz="1800"/>
            </a:pPr>
            <a:r>
              <a:rPr sz="1200">
                <a:latin typeface="Source Sans Pro Light"/>
                <a:ea typeface="Source Sans Pro Light"/>
                <a:cs typeface="Source Sans Pro Light"/>
                <a:sym typeface="Source Sans Pro Light"/>
              </a:rPr>
              <a:t>Use a</a:t>
            </a:r>
            <a:r>
              <a:rPr sz="1200">
                <a:latin typeface="Source Sans Pro Semibold"/>
                <a:ea typeface="Source Sans Pro Semibold"/>
                <a:cs typeface="Source Sans Pro Semibold"/>
                <a:sym typeface="Source Sans Pro Semibold"/>
              </a:rPr>
              <a:t> layout</a:t>
            </a:r>
            <a:r>
              <a:rPr sz="1200">
                <a:latin typeface="Source Sans Pro Light"/>
                <a:ea typeface="Source Sans Pro Light"/>
                <a:cs typeface="Source Sans Pro Light"/>
                <a:sym typeface="Source Sans Pro Light"/>
              </a:rPr>
              <a:t> that flows and makes it easy to zero in on specific topics.</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2"/>
              <a:defRPr sz="1800"/>
            </a:pPr>
            <a:r>
              <a:rPr sz="1200">
                <a:latin typeface="Source Sans Pro Light"/>
                <a:ea typeface="Source Sans Pro Light"/>
                <a:cs typeface="Source Sans Pro Light"/>
                <a:sym typeface="Source Sans Pro Light"/>
              </a:rPr>
              <a:t>Use </a:t>
            </a:r>
            <a:r>
              <a:rPr sz="1200">
                <a:latin typeface="Source Sans Pro Semibold"/>
                <a:ea typeface="Source Sans Pro Semibold"/>
                <a:cs typeface="Source Sans Pro Semibold"/>
                <a:sym typeface="Source Sans Pro Semibold"/>
              </a:rPr>
              <a:t>visualizations</a:t>
            </a:r>
            <a:r>
              <a:rPr sz="1200">
                <a:latin typeface="Source Sans Pro Light"/>
                <a:ea typeface="Source Sans Pro Light"/>
                <a:cs typeface="Source Sans Pro Light"/>
                <a:sym typeface="Source Sans Pro Light"/>
              </a:rPr>
              <a:t> to explain concepts quickly and concisely.</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3"/>
              <a:defRPr sz="1800"/>
            </a:pPr>
            <a:r>
              <a:rPr sz="1200">
                <a:latin typeface="Source Sans Pro Light"/>
                <a:ea typeface="Source Sans Pro Light"/>
                <a:cs typeface="Source Sans Pro Light"/>
                <a:sym typeface="Source Sans Pro Light"/>
              </a:rPr>
              <a:t>Use visual elements to make the sheet </a:t>
            </a:r>
            <a:r>
              <a:rPr sz="1200">
                <a:latin typeface="Source Sans Pro Semibold"/>
                <a:ea typeface="Source Sans Pro Semibold"/>
                <a:cs typeface="Source Sans Pro Semibold"/>
                <a:sym typeface="Source Sans Pro Semibold"/>
              </a:rPr>
              <a:t>scannable</a:t>
            </a:r>
            <a:r>
              <a:rPr sz="1200">
                <a:latin typeface="Source Sans Pro Light"/>
                <a:ea typeface="Source Sans Pro Light"/>
                <a:cs typeface="Source Sans Pro Light"/>
                <a:sym typeface="Source Sans Pro Light"/>
              </a:rPr>
              <a:t>.</a:t>
            </a: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endParaRPr sz="1200">
              <a:latin typeface="Source Sans Pro Light"/>
              <a:ea typeface="Source Sans Pro Light"/>
              <a:cs typeface="Source Sans Pro Light"/>
              <a:sym typeface="Source Sans Pro Light"/>
            </a:endParaRPr>
          </a:p>
          <a:p>
            <a:pPr lvl="0" algn="l">
              <a:lnSpc>
                <a:spcPct val="90000"/>
              </a:lnSpc>
              <a:spcBef>
                <a:spcPts val="300"/>
              </a:spcBef>
              <a:defRPr sz="1800"/>
            </a:pPr>
            <a:endParaRPr sz="1200">
              <a:latin typeface="Source Sans Pro Light"/>
              <a:ea typeface="Source Sans Pro Light"/>
              <a:cs typeface="Source Sans Pro Light"/>
              <a:sym typeface="Source Sans Pro Light"/>
            </a:endParaRPr>
          </a:p>
          <a:p>
            <a:pPr marL="114300" lvl="0" indent="-114300" algn="l">
              <a:lnSpc>
                <a:spcPct val="90000"/>
              </a:lnSpc>
              <a:spcBef>
                <a:spcPts val="300"/>
              </a:spcBef>
              <a:buSzPct val="100000"/>
              <a:buAutoNum type="arabicPeriod" startAt="4"/>
              <a:defRPr sz="1800"/>
            </a:pPr>
            <a:r>
              <a:rPr sz="1200">
                <a:latin typeface="Source Sans Pro Light"/>
                <a:ea typeface="Source Sans Pro Light"/>
                <a:cs typeface="Source Sans Pro Light"/>
                <a:sym typeface="Source Sans Pro Light"/>
              </a:rPr>
              <a:t>Use visual </a:t>
            </a:r>
            <a:r>
              <a:rPr sz="1200">
                <a:latin typeface="Source Sans Pro Semibold"/>
                <a:ea typeface="Source Sans Pro Semibold"/>
                <a:cs typeface="Source Sans Pro Semibold"/>
                <a:sym typeface="Source Sans Pro Semibold"/>
              </a:rPr>
              <a:t>emphasis</a:t>
            </a:r>
            <a:r>
              <a:rPr sz="1200">
                <a:latin typeface="Source Sans Pro Light"/>
                <a:ea typeface="Source Sans Pro Light"/>
                <a:cs typeface="Source Sans Pro Light"/>
                <a:sym typeface="Source Sans Pro Light"/>
              </a:rPr>
              <a:t> (like color, size, and font weight) to make important information easy to find.</a:t>
            </a:r>
          </a:p>
        </p:txBody>
      </p:sp>
      <p:sp>
        <p:nvSpPr>
          <p:cNvPr id="312" name="Shape 312"/>
          <p:cNvSpPr/>
          <p:nvPr/>
        </p:nvSpPr>
        <p:spPr>
          <a:xfrm rot="5400000">
            <a:off x="2186931" y="5403305"/>
            <a:ext cx="566804" cy="180503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gradFill>
            <a:gsLst>
              <a:gs pos="10020">
                <a:srgbClr val="0365C0"/>
              </a:gs>
              <a:gs pos="54709">
                <a:srgbClr val="6C9DCB"/>
              </a:gs>
              <a:gs pos="100000">
                <a:srgbClr val="D6D6D6"/>
              </a:gs>
            </a:gsLst>
            <a:path>
              <a:fillToRect l="50000" t="22662" r="50000" b="77337"/>
            </a:path>
          </a:gradFill>
          <a:ln w="12700">
            <a:miter lim="400000"/>
          </a:ln>
        </p:spPr>
        <p:txBody>
          <a:bodyPr lIns="0" tIns="0" rIns="0" bIns="0" anchor="ctr"/>
          <a:lstStyle/>
          <a:p>
            <a:pPr lvl="0">
              <a:defRPr sz="2600">
                <a:solidFill>
                  <a:srgbClr val="FFFFFF"/>
                </a:solidFill>
              </a:defRPr>
            </a:pPr>
            <a:endParaRPr/>
          </a:p>
        </p:txBody>
      </p:sp>
      <p:graphicFrame>
        <p:nvGraphicFramePr>
          <p:cNvPr id="313" name="Table 313"/>
          <p:cNvGraphicFramePr/>
          <p:nvPr/>
        </p:nvGraphicFramePr>
        <p:xfrm>
          <a:off x="1302189" y="6020072"/>
          <a:ext cx="181337" cy="325120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4"/>
                  </a:ext>
                </a:extLst>
              </a:tr>
            </a:tbl>
          </a:graphicData>
        </a:graphic>
      </p:graphicFrame>
      <p:graphicFrame>
        <p:nvGraphicFramePr>
          <p:cNvPr id="314" name="Table 314"/>
          <p:cNvGraphicFramePr/>
          <p:nvPr/>
        </p:nvGraphicFramePr>
        <p:xfrm>
          <a:off x="3465251" y="6248672"/>
          <a:ext cx="181337" cy="650240"/>
        </p:xfrm>
        <a:graphic>
          <a:graphicData uri="http://schemas.openxmlformats.org/drawingml/2006/table">
            <a:tbl>
              <a:tblPr>
                <a:tableStyleId>{33BA23B1-9221-436E-865A-0063620EA4FD}</a:tableStyleId>
              </a:tblPr>
              <a:tblGrid>
                <a:gridCol w="181337">
                  <a:extLst>
                    <a:ext uri="{9D8B030D-6E8A-4147-A177-3AD203B41FA5}">
                      <a16:colId xmlns:a16="http://schemas.microsoft.com/office/drawing/2014/main" xmlns="" val="20000"/>
                    </a:ext>
                  </a:extLst>
                </a:gridCol>
              </a:tblGrid>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0"/>
                  </a:ext>
                </a:extLst>
              </a:tr>
            </a:tbl>
          </a:graphicData>
        </a:graphic>
      </p:graphicFrame>
      <p:grpSp>
        <p:nvGrpSpPr>
          <p:cNvPr id="317" name="Group 317"/>
          <p:cNvGrpSpPr/>
          <p:nvPr/>
        </p:nvGrpSpPr>
        <p:grpSpPr>
          <a:xfrm>
            <a:off x="1606016" y="6027581"/>
            <a:ext cx="1759557" cy="513001"/>
            <a:chOff x="329227" y="32908"/>
            <a:chExt cx="1759555" cy="513000"/>
          </a:xfrm>
        </p:grpSpPr>
        <p:sp>
          <p:nvSpPr>
            <p:cNvPr id="315" name="Shape 315"/>
            <p:cNvSpPr/>
            <p:nvPr/>
          </p:nvSpPr>
          <p:spPr>
            <a:xfrm rot="5400000">
              <a:off x="1818624" y="166581"/>
              <a:ext cx="251183" cy="289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365C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sp>
          <p:nvSpPr>
            <p:cNvPr id="316" name="Shape 316"/>
            <p:cNvSpPr/>
            <p:nvPr/>
          </p:nvSpPr>
          <p:spPr>
            <a:xfrm>
              <a:off x="329227" y="32908"/>
              <a:ext cx="883004" cy="5130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54570" tIns="54570" rIns="54570" bIns="54570" numCol="1" anchor="ctr">
              <a:spAutoFit/>
            </a:bodyPr>
            <a:lstStyle/>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summary</a:t>
              </a:r>
            </a:p>
            <a:p>
              <a:pPr lvl="0">
                <a:lnSpc>
                  <a:spcPct val="60000"/>
                </a:lnSpc>
                <a:spcBef>
                  <a:spcPts val="300"/>
                </a:spcBef>
                <a:defRPr sz="1800"/>
              </a:pPr>
              <a:r>
                <a:rPr sz="1400">
                  <a:solidFill>
                    <a:srgbClr val="FFFFFF"/>
                  </a:solidFill>
                  <a:latin typeface="Source Sans Pro Semibold"/>
                  <a:ea typeface="Source Sans Pro Semibold"/>
                  <a:cs typeface="Source Sans Pro Semibold"/>
                  <a:sym typeface="Source Sans Pro Semibold"/>
                </a:rPr>
                <a:t>function</a:t>
              </a:r>
            </a:p>
          </p:txBody>
        </p:sp>
      </p:grpSp>
      <p:sp>
        <p:nvSpPr>
          <p:cNvPr id="318" name="Shape 318"/>
          <p:cNvSpPr/>
          <p:nvPr/>
        </p:nvSpPr>
        <p:spPr>
          <a:xfrm>
            <a:off x="1354021" y="8489661"/>
            <a:ext cx="2202787" cy="650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bind_rows(y, z)</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Append z to y as new rows.</a:t>
            </a:r>
          </a:p>
        </p:txBody>
      </p:sp>
      <p:sp>
        <p:nvSpPr>
          <p:cNvPr id="319" name="Shape 319"/>
          <p:cNvSpPr/>
          <p:nvPr/>
        </p:nvSpPr>
        <p:spPr>
          <a:xfrm>
            <a:off x="1712645" y="7083478"/>
            <a:ext cx="2009809" cy="9817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a:bodyPr>
          <a:lstStyle/>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geom_area()</a:t>
            </a:r>
            <a:endParaRPr sz="1200">
              <a:latin typeface="Source Sans Pro"/>
              <a:ea typeface="Source Sans Pro"/>
              <a:cs typeface="Source Sans Pro"/>
              <a:sym typeface="Source Sans Pro"/>
            </a:endParaRPr>
          </a:p>
          <a:p>
            <a:pPr lvl="0" algn="l">
              <a:lnSpc>
                <a:spcPct val="80000"/>
              </a:lnSpc>
              <a:spcBef>
                <a:spcPts val="1300"/>
              </a:spcBef>
              <a:defRPr sz="1800"/>
            </a:pPr>
            <a:r>
              <a:rPr sz="1100">
                <a:latin typeface="Source Sans Pro Light"/>
                <a:ea typeface="Source Sans Pro Light"/>
                <a:cs typeface="Source Sans Pro Light"/>
                <a:sym typeface="Source Sans Pro Light"/>
              </a:rPr>
              <a:t>x, y, alpha, color, fill, linetype, size</a:t>
            </a:r>
          </a:p>
          <a:p>
            <a:pPr lvl="0" algn="l">
              <a:lnSpc>
                <a:spcPct val="80000"/>
              </a:lnSpc>
              <a:spcBef>
                <a:spcPts val="300"/>
              </a:spcBef>
              <a:defRPr sz="1800"/>
            </a:pPr>
            <a:r>
              <a:rPr sz="1200">
                <a:solidFill>
                  <a:srgbClr val="70BF41"/>
                </a:solidFill>
                <a:latin typeface="Source Sans Pro Semibold"/>
                <a:ea typeface="Source Sans Pro Semibold"/>
                <a:cs typeface="Source Sans Pro Semibold"/>
                <a:sym typeface="Source Sans Pro Semibold"/>
              </a:rPr>
              <a:t>j +</a:t>
            </a:r>
            <a:r>
              <a:rPr sz="1200">
                <a:solidFill>
                  <a:srgbClr val="F39019"/>
                </a:solidFill>
                <a:latin typeface="Source Sans Pro Semibold"/>
                <a:ea typeface="Source Sans Pro Semibold"/>
                <a:cs typeface="Source Sans Pro Semibold"/>
                <a:sym typeface="Source Sans Pro Semibold"/>
              </a:rPr>
              <a:t> </a:t>
            </a:r>
            <a:r>
              <a:rPr sz="1200">
                <a:latin typeface="Source Sans Pro Semibold"/>
                <a:ea typeface="Source Sans Pro Semibold"/>
                <a:cs typeface="Source Sans Pro Semibold"/>
                <a:sym typeface="Source Sans Pro Semibold"/>
              </a:rPr>
              <a:t>geom_line()</a:t>
            </a:r>
            <a:endParaRPr sz="1200">
              <a:latin typeface="Source Sans Pro"/>
              <a:ea typeface="Source Sans Pro"/>
              <a:cs typeface="Source Sans Pro"/>
              <a:sym typeface="Source Sans Pro"/>
            </a:endParaRPr>
          </a:p>
          <a:p>
            <a:pPr lvl="0" algn="l">
              <a:lnSpc>
                <a:spcPct val="80000"/>
              </a:lnSpc>
              <a:spcBef>
                <a:spcPts val="1400"/>
              </a:spcBef>
              <a:defRPr sz="1800"/>
            </a:pPr>
            <a:r>
              <a:rPr sz="1100">
                <a:latin typeface="Source Sans Pro Light"/>
                <a:ea typeface="Source Sans Pro Light"/>
                <a:cs typeface="Source Sans Pro Light"/>
                <a:sym typeface="Source Sans Pro Light"/>
              </a:rPr>
              <a:t>x, y, alpha, color, linetype, size</a:t>
            </a:r>
          </a:p>
        </p:txBody>
      </p:sp>
      <p:grpSp>
        <p:nvGrpSpPr>
          <p:cNvPr id="343" name="Group 343"/>
          <p:cNvGrpSpPr/>
          <p:nvPr/>
        </p:nvGrpSpPr>
        <p:grpSpPr>
          <a:xfrm>
            <a:off x="1188374" y="7079691"/>
            <a:ext cx="449505" cy="453669"/>
            <a:chOff x="0" y="0"/>
            <a:chExt cx="449503" cy="453667"/>
          </a:xfrm>
        </p:grpSpPr>
        <p:sp>
          <p:nvSpPr>
            <p:cNvPr id="320" name="Shape 320"/>
            <p:cNvSpPr/>
            <p:nvPr/>
          </p:nvSpPr>
          <p:spPr>
            <a:xfrm>
              <a:off x="1597"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40" name="Group 340"/>
            <p:cNvGrpSpPr/>
            <p:nvPr/>
          </p:nvGrpSpPr>
          <p:grpSpPr>
            <a:xfrm>
              <a:off x="0" y="0"/>
              <a:ext cx="447695" cy="448872"/>
              <a:chOff x="0" y="0"/>
              <a:chExt cx="447694" cy="448871"/>
            </a:xfrm>
          </p:grpSpPr>
          <p:sp>
            <p:nvSpPr>
              <p:cNvPr id="321" name="Shape 321"/>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2" name="Shape 322"/>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3" name="Shape 323"/>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4" name="Shape 324"/>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5" name="Shape 325"/>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6" name="Shape 326"/>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7" name="Shape 327"/>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8" name="Shape 328"/>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29" name="Shape 329"/>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39" name="Group 339"/>
              <p:cNvGrpSpPr/>
              <p:nvPr/>
            </p:nvGrpSpPr>
            <p:grpSpPr>
              <a:xfrm rot="16200000">
                <a:off x="1256" y="4476"/>
                <a:ext cx="447696" cy="441096"/>
                <a:chOff x="0" y="0"/>
                <a:chExt cx="447694" cy="441095"/>
              </a:xfrm>
            </p:grpSpPr>
            <p:sp>
              <p:nvSpPr>
                <p:cNvPr id="330" name="Shape 3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1" name="Shape 3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2" name="Shape 3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3" name="Shape 3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4" name="Shape 3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5" name="Shape 3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6" name="Shape 3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7" name="Shape 3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38" name="Shape 3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41" name="Shape 341"/>
            <p:cNvSpPr/>
            <p:nvPr/>
          </p:nvSpPr>
          <p:spPr>
            <a:xfrm>
              <a:off x="315" y="92719"/>
              <a:ext cx="449189" cy="360949"/>
            </a:xfrm>
            <a:custGeom>
              <a:avLst/>
              <a:gdLst/>
              <a:ahLst/>
              <a:cxnLst>
                <a:cxn ang="0">
                  <a:pos x="wd2" y="hd2"/>
                </a:cxn>
                <a:cxn ang="5400000">
                  <a:pos x="wd2" y="hd2"/>
                </a:cxn>
                <a:cxn ang="10800000">
                  <a:pos x="wd2" y="hd2"/>
                </a:cxn>
                <a:cxn ang="16200000">
                  <a:pos x="wd2" y="hd2"/>
                </a:cxn>
              </a:cxnLst>
              <a:rect l="0" t="0" r="r" b="b"/>
              <a:pathLst>
                <a:path w="21600" h="21600" extrusionOk="0">
                  <a:moveTo>
                    <a:pt x="200" y="16494"/>
                  </a:moveTo>
                  <a:lnTo>
                    <a:pt x="2281" y="15338"/>
                  </a:lnTo>
                  <a:lnTo>
                    <a:pt x="3747" y="14133"/>
                  </a:lnTo>
                  <a:lnTo>
                    <a:pt x="4748" y="12375"/>
                  </a:lnTo>
                  <a:cubicBezTo>
                    <a:pt x="4884" y="12127"/>
                    <a:pt x="5019" y="11878"/>
                    <a:pt x="5155" y="11630"/>
                  </a:cubicBezTo>
                  <a:cubicBezTo>
                    <a:pt x="5291" y="11381"/>
                    <a:pt x="5427" y="11133"/>
                    <a:pt x="5563" y="10884"/>
                  </a:cubicBezTo>
                  <a:cubicBezTo>
                    <a:pt x="5730" y="11316"/>
                    <a:pt x="5898" y="11747"/>
                    <a:pt x="6066" y="12178"/>
                  </a:cubicBezTo>
                  <a:cubicBezTo>
                    <a:pt x="6234" y="12610"/>
                    <a:pt x="6402" y="13041"/>
                    <a:pt x="6570" y="13472"/>
                  </a:cubicBezTo>
                  <a:lnTo>
                    <a:pt x="8188" y="12224"/>
                  </a:lnTo>
                  <a:lnTo>
                    <a:pt x="9369" y="10392"/>
                  </a:lnTo>
                  <a:lnTo>
                    <a:pt x="10582" y="7160"/>
                  </a:lnTo>
                  <a:lnTo>
                    <a:pt x="12272" y="8959"/>
                  </a:lnTo>
                  <a:lnTo>
                    <a:pt x="13333" y="6557"/>
                  </a:lnTo>
                  <a:lnTo>
                    <a:pt x="14546" y="3207"/>
                  </a:lnTo>
                  <a:lnTo>
                    <a:pt x="15541" y="0"/>
                  </a:lnTo>
                  <a:lnTo>
                    <a:pt x="16860" y="3764"/>
                  </a:lnTo>
                  <a:lnTo>
                    <a:pt x="18332" y="3049"/>
                  </a:lnTo>
                  <a:lnTo>
                    <a:pt x="19763" y="6934"/>
                  </a:lnTo>
                  <a:lnTo>
                    <a:pt x="21600" y="10679"/>
                  </a:lnTo>
                  <a:lnTo>
                    <a:pt x="21459" y="21600"/>
                  </a:lnTo>
                  <a:lnTo>
                    <a:pt x="0" y="21508"/>
                  </a:lnTo>
                  <a:lnTo>
                    <a:pt x="200" y="16494"/>
                  </a:lnTo>
                  <a:close/>
                </a:path>
              </a:pathLst>
            </a:custGeom>
            <a:solidFill>
              <a:srgbClr val="53585F"/>
            </a:solidFill>
            <a:ln w="12700" cap="flat">
              <a:noFill/>
              <a:miter lim="400000"/>
            </a:ln>
            <a:effectLst/>
          </p:spPr>
          <p:txBody>
            <a:bodyPr wrap="square" lIns="0" tIns="0" rIns="0" bIns="0" numCol="1" anchor="ctr">
              <a:noAutofit/>
            </a:bodyPr>
            <a:lstStyle/>
            <a:p>
              <a:pPr lvl="0">
                <a:defRPr sz="2600"/>
              </a:pPr>
              <a:endParaRPr/>
            </a:p>
          </p:txBody>
        </p:sp>
        <p:sp>
          <p:nvSpPr>
            <p:cNvPr id="342" name="Shape 342"/>
            <p:cNvSpPr/>
            <p:nvPr/>
          </p:nvSpPr>
          <p:spPr>
            <a:xfrm>
              <a:off x="3175" y="4272"/>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67" name="Group 367"/>
          <p:cNvGrpSpPr/>
          <p:nvPr/>
        </p:nvGrpSpPr>
        <p:grpSpPr>
          <a:xfrm>
            <a:off x="1188374" y="7585674"/>
            <a:ext cx="447696" cy="448872"/>
            <a:chOff x="0" y="0"/>
            <a:chExt cx="447694" cy="448871"/>
          </a:xfrm>
        </p:grpSpPr>
        <p:sp>
          <p:nvSpPr>
            <p:cNvPr id="344" name="Shape 344"/>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364" name="Group 364"/>
            <p:cNvGrpSpPr/>
            <p:nvPr/>
          </p:nvGrpSpPr>
          <p:grpSpPr>
            <a:xfrm>
              <a:off x="0" y="0"/>
              <a:ext cx="447695" cy="448872"/>
              <a:chOff x="0" y="0"/>
              <a:chExt cx="447694" cy="448871"/>
            </a:xfrm>
          </p:grpSpPr>
          <p:sp>
            <p:nvSpPr>
              <p:cNvPr id="345" name="Shape 345"/>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6" name="Shape 346"/>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7" name="Shape 347"/>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8" name="Shape 348"/>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49" name="Shape 349"/>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0" name="Shape 350"/>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1" name="Shape 351"/>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2" name="Shape 352"/>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3" name="Shape 353"/>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363" name="Group 363"/>
              <p:cNvGrpSpPr/>
              <p:nvPr/>
            </p:nvGrpSpPr>
            <p:grpSpPr>
              <a:xfrm rot="16200000">
                <a:off x="1256" y="4476"/>
                <a:ext cx="447696" cy="441096"/>
                <a:chOff x="0" y="0"/>
                <a:chExt cx="447694" cy="441095"/>
              </a:xfrm>
            </p:grpSpPr>
            <p:sp>
              <p:nvSpPr>
                <p:cNvPr id="354" name="Shape 35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5" name="Shape 35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6" name="Shape 35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7" name="Shape 35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8" name="Shape 35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59" name="Shape 35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0" name="Shape 36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1" name="Shape 36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362" name="Shape 36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365" name="Shape 365"/>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366" name="Shape 366"/>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pic>
        <p:nvPicPr>
          <p:cNvPr id="368" name="ggplot2-cheatsheet.png"/>
          <p:cNvPicPr/>
          <p:nvPr/>
        </p:nvPicPr>
        <p:blipFill>
          <a:blip r:embed="rId4">
            <a:extLst/>
          </a:blip>
          <a:stretch>
            <a:fillRect/>
          </a:stretch>
        </p:blipFill>
        <p:spPr>
          <a:xfrm>
            <a:off x="1018528" y="4478065"/>
            <a:ext cx="1370976" cy="1059391"/>
          </a:xfrm>
          <a:prstGeom prst="rect">
            <a:avLst/>
          </a:prstGeom>
          <a:ln w="3175">
            <a:solidFill/>
            <a:miter lim="400000"/>
          </a:ln>
        </p:spPr>
      </p:pic>
      <p:grpSp>
        <p:nvGrpSpPr>
          <p:cNvPr id="371" name="Group 371"/>
          <p:cNvGrpSpPr/>
          <p:nvPr/>
        </p:nvGrpSpPr>
        <p:grpSpPr>
          <a:xfrm>
            <a:off x="1163037" y="4576636"/>
            <a:ext cx="1247567" cy="968018"/>
            <a:chOff x="0" y="0"/>
            <a:chExt cx="1247566" cy="968016"/>
          </a:xfrm>
        </p:grpSpPr>
        <p:sp>
          <p:nvSpPr>
            <p:cNvPr id="369" name="Shape 369"/>
            <p:cNvSpPr/>
            <p:nvPr/>
          </p:nvSpPr>
          <p:spPr>
            <a:xfrm>
              <a:off x="-1" y="0"/>
              <a:ext cx="1119317" cy="861395"/>
            </a:xfrm>
            <a:custGeom>
              <a:avLst/>
              <a:gdLst/>
              <a:ahLst/>
              <a:cxnLst>
                <a:cxn ang="0">
                  <a:pos x="wd2" y="hd2"/>
                </a:cxn>
                <a:cxn ang="5400000">
                  <a:pos x="wd2" y="hd2"/>
                </a:cxn>
                <a:cxn ang="10800000">
                  <a:pos x="wd2" y="hd2"/>
                </a:cxn>
                <a:cxn ang="16200000">
                  <a:pos x="wd2" y="hd2"/>
                </a:cxn>
              </a:cxnLst>
              <a:rect l="0" t="0" r="r" b="b"/>
              <a:pathLst>
                <a:path w="21589" h="21600" extrusionOk="0">
                  <a:moveTo>
                    <a:pt x="854" y="685"/>
                  </a:moveTo>
                  <a:cubicBezTo>
                    <a:pt x="275" y="4059"/>
                    <a:pt x="-11" y="7506"/>
                    <a:pt x="0" y="10963"/>
                  </a:cubicBezTo>
                  <a:cubicBezTo>
                    <a:pt x="12" y="14423"/>
                    <a:pt x="321" y="17871"/>
                    <a:pt x="923" y="21242"/>
                  </a:cubicBezTo>
                  <a:cubicBezTo>
                    <a:pt x="1303" y="17428"/>
                    <a:pt x="2054" y="13692"/>
                    <a:pt x="3156" y="10123"/>
                  </a:cubicBezTo>
                  <a:cubicBezTo>
                    <a:pt x="4268" y="6522"/>
                    <a:pt x="5730" y="3120"/>
                    <a:pt x="7506" y="0"/>
                  </a:cubicBezTo>
                  <a:cubicBezTo>
                    <a:pt x="7027" y="1691"/>
                    <a:pt x="6780" y="3479"/>
                    <a:pt x="6776" y="5281"/>
                  </a:cubicBezTo>
                  <a:cubicBezTo>
                    <a:pt x="6772" y="7081"/>
                    <a:pt x="7011" y="8869"/>
                    <a:pt x="7482" y="10562"/>
                  </a:cubicBezTo>
                  <a:cubicBezTo>
                    <a:pt x="6673" y="12123"/>
                    <a:pt x="6240" y="13961"/>
                    <a:pt x="6236" y="15843"/>
                  </a:cubicBezTo>
                  <a:cubicBezTo>
                    <a:pt x="6233" y="17722"/>
                    <a:pt x="6658" y="19560"/>
                    <a:pt x="7458" y="21124"/>
                  </a:cubicBezTo>
                  <a:cubicBezTo>
                    <a:pt x="7594" y="17646"/>
                    <a:pt x="8125" y="14214"/>
                    <a:pt x="9034" y="10938"/>
                  </a:cubicBezTo>
                  <a:cubicBezTo>
                    <a:pt x="10021" y="7383"/>
                    <a:pt x="11440" y="4056"/>
                    <a:pt x="13237" y="1085"/>
                  </a:cubicBezTo>
                  <a:cubicBezTo>
                    <a:pt x="12734" y="2559"/>
                    <a:pt x="12494" y="4162"/>
                    <a:pt x="12536" y="5774"/>
                  </a:cubicBezTo>
                  <a:cubicBezTo>
                    <a:pt x="12573" y="7165"/>
                    <a:pt x="12819" y="8533"/>
                    <a:pt x="13261" y="9800"/>
                  </a:cubicBezTo>
                  <a:cubicBezTo>
                    <a:pt x="12874" y="10854"/>
                    <a:pt x="12673" y="12007"/>
                    <a:pt x="12674" y="13174"/>
                  </a:cubicBezTo>
                  <a:cubicBezTo>
                    <a:pt x="12675" y="14342"/>
                    <a:pt x="12878" y="15495"/>
                    <a:pt x="13268" y="16547"/>
                  </a:cubicBezTo>
                  <a:cubicBezTo>
                    <a:pt x="12947" y="16864"/>
                    <a:pt x="12759" y="17358"/>
                    <a:pt x="12761" y="17881"/>
                  </a:cubicBezTo>
                  <a:cubicBezTo>
                    <a:pt x="12763" y="18409"/>
                    <a:pt x="12958" y="18904"/>
                    <a:pt x="13285" y="19215"/>
                  </a:cubicBezTo>
                  <a:cubicBezTo>
                    <a:pt x="13803" y="16210"/>
                    <a:pt x="14523" y="13270"/>
                    <a:pt x="15438" y="10430"/>
                  </a:cubicBezTo>
                  <a:cubicBezTo>
                    <a:pt x="16500" y="7130"/>
                    <a:pt x="17818" y="3981"/>
                    <a:pt x="19372" y="1029"/>
                  </a:cubicBezTo>
                  <a:cubicBezTo>
                    <a:pt x="19154" y="1685"/>
                    <a:pt x="19042" y="2392"/>
                    <a:pt x="19042" y="3107"/>
                  </a:cubicBezTo>
                  <a:cubicBezTo>
                    <a:pt x="19042" y="3821"/>
                    <a:pt x="19154" y="4528"/>
                    <a:pt x="19372" y="5184"/>
                  </a:cubicBezTo>
                  <a:cubicBezTo>
                    <a:pt x="18985" y="5878"/>
                    <a:pt x="18777" y="6713"/>
                    <a:pt x="18777" y="7570"/>
                  </a:cubicBezTo>
                  <a:cubicBezTo>
                    <a:pt x="18777" y="8427"/>
                    <a:pt x="18985" y="9263"/>
                    <a:pt x="19372" y="9957"/>
                  </a:cubicBezTo>
                  <a:cubicBezTo>
                    <a:pt x="18824" y="10876"/>
                    <a:pt x="18527" y="12005"/>
                    <a:pt x="18527" y="13168"/>
                  </a:cubicBezTo>
                  <a:cubicBezTo>
                    <a:pt x="18527" y="14331"/>
                    <a:pt x="18824" y="15461"/>
                    <a:pt x="19372" y="16380"/>
                  </a:cubicBezTo>
                  <a:cubicBezTo>
                    <a:pt x="19054" y="16693"/>
                    <a:pt x="18854" y="17169"/>
                    <a:pt x="18825" y="17687"/>
                  </a:cubicBezTo>
                  <a:cubicBezTo>
                    <a:pt x="18797" y="18162"/>
                    <a:pt x="18916" y="18632"/>
                    <a:pt x="19155" y="18994"/>
                  </a:cubicBezTo>
                  <a:cubicBezTo>
                    <a:pt x="18064" y="18928"/>
                    <a:pt x="16972" y="19093"/>
                    <a:pt x="15921" y="19481"/>
                  </a:cubicBezTo>
                  <a:cubicBezTo>
                    <a:pt x="14732" y="19920"/>
                    <a:pt x="13615" y="20638"/>
                    <a:pt x="12625" y="21600"/>
                  </a:cubicBezTo>
                  <a:cubicBezTo>
                    <a:pt x="14146" y="21108"/>
                    <a:pt x="15710" y="20869"/>
                    <a:pt x="17277" y="20888"/>
                  </a:cubicBezTo>
                  <a:cubicBezTo>
                    <a:pt x="18731" y="20905"/>
                    <a:pt x="20178" y="21144"/>
                    <a:pt x="21589" y="21600"/>
                  </a:cubicBezTo>
                </a:path>
              </a:pathLst>
            </a:custGeom>
            <a:noFill/>
            <a:ln w="25400" cap="flat">
              <a:solidFill>
                <a:srgbClr val="000000"/>
              </a:solidFill>
              <a:prstDash val="solid"/>
              <a:miter lim="400000"/>
            </a:ln>
            <a:effectLst/>
          </p:spPr>
          <p:txBody>
            <a:bodyPr wrap="square" lIns="54570" tIns="54570" rIns="54570" bIns="54570" numCol="1" anchor="ctr">
              <a:noAutofit/>
            </a:bodyPr>
            <a:lstStyle/>
            <a:p>
              <a:pPr lvl="0">
                <a:defRPr sz="2600"/>
              </a:pPr>
              <a:endParaRPr/>
            </a:p>
          </p:txBody>
        </p:sp>
        <p:sp>
          <p:nvSpPr>
            <p:cNvPr id="370" name="Shape 370"/>
            <p:cNvSpPr/>
            <p:nvPr/>
          </p:nvSpPr>
          <p:spPr>
            <a:xfrm rot="6477870">
              <a:off x="1104609" y="825059"/>
              <a:ext cx="126530" cy="12653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379" name="Group 379"/>
          <p:cNvGrpSpPr/>
          <p:nvPr/>
        </p:nvGrpSpPr>
        <p:grpSpPr>
          <a:xfrm>
            <a:off x="2519737" y="4478065"/>
            <a:ext cx="1375981" cy="1059391"/>
            <a:chOff x="0" y="0"/>
            <a:chExt cx="1375980" cy="1059390"/>
          </a:xfrm>
        </p:grpSpPr>
        <p:pic>
          <p:nvPicPr>
            <p:cNvPr id="372" name="ggplot2-cheatsheet.png"/>
            <p:cNvPicPr/>
            <p:nvPr/>
          </p:nvPicPr>
          <p:blipFill>
            <a:blip r:embed="rId4">
              <a:extLst/>
            </a:blip>
            <a:stretch>
              <a:fillRect/>
            </a:stretch>
          </p:blipFill>
          <p:spPr>
            <a:xfrm>
              <a:off x="4692" y="0"/>
              <a:ext cx="1370977" cy="1059391"/>
            </a:xfrm>
            <a:prstGeom prst="rect">
              <a:avLst/>
            </a:prstGeom>
            <a:ln w="3175" cap="flat">
              <a:solidFill>
                <a:srgbClr val="000000"/>
              </a:solidFill>
              <a:prstDash val="solid"/>
              <a:miter lim="400000"/>
            </a:ln>
            <a:effectLst/>
          </p:spPr>
        </p:pic>
        <p:sp>
          <p:nvSpPr>
            <p:cNvPr id="373" name="Shape 373"/>
            <p:cNvSpPr/>
            <p:nvPr/>
          </p:nvSpPr>
          <p:spPr>
            <a:xfrm>
              <a:off x="0" y="2645"/>
              <a:ext cx="1371600"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4" name="ggplot2-cheatsheet.png"/>
            <p:cNvPicPr/>
            <p:nvPr/>
          </p:nvPicPr>
          <p:blipFill>
            <a:blip r:embed="rId4">
              <a:extLst/>
            </a:blip>
            <a:srcRect l="50670" t="5520" r="2092" b="17626"/>
            <a:stretch>
              <a:fillRect/>
            </a:stretch>
          </p:blipFill>
          <p:spPr>
            <a:xfrm>
              <a:off x="696342" y="59856"/>
              <a:ext cx="647606" cy="814172"/>
            </a:xfrm>
            <a:prstGeom prst="rect">
              <a:avLst/>
            </a:prstGeom>
            <a:ln w="12700" cap="flat">
              <a:noFill/>
              <a:miter lim="400000"/>
            </a:ln>
            <a:effectLst/>
          </p:spPr>
        </p:pic>
        <p:sp>
          <p:nvSpPr>
            <p:cNvPr id="375" name="Shape 375"/>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6" name="ggplot2-cheatsheet.png"/>
            <p:cNvPicPr/>
            <p:nvPr/>
          </p:nvPicPr>
          <p:blipFill>
            <a:blip r:embed="rId4">
              <a:extLst/>
            </a:blip>
            <a:srcRect l="73554" t="25553" r="2092" b="55133"/>
            <a:stretch>
              <a:fillRect/>
            </a:stretch>
          </p:blipFill>
          <p:spPr>
            <a:xfrm>
              <a:off x="1007851" y="267807"/>
              <a:ext cx="333876" cy="204606"/>
            </a:xfrm>
            <a:prstGeom prst="rect">
              <a:avLst/>
            </a:prstGeom>
            <a:ln w="12700" cap="flat">
              <a:noFill/>
              <a:miter lim="400000"/>
            </a:ln>
            <a:effectLst/>
          </p:spPr>
        </p:pic>
        <p:sp>
          <p:nvSpPr>
            <p:cNvPr id="377" name="Shape 377"/>
            <p:cNvSpPr/>
            <p:nvPr/>
          </p:nvSpPr>
          <p:spPr>
            <a:xfrm>
              <a:off x="4380" y="2645"/>
              <a:ext cx="1371601" cy="1054101"/>
            </a:xfrm>
            <a:prstGeom prst="rect">
              <a:avLst/>
            </a:prstGeom>
            <a:solidFill>
              <a:srgbClr val="000000">
                <a:alpha val="25000"/>
              </a:srgbClr>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pic>
          <p:nvPicPr>
            <p:cNvPr id="378" name="ggplot2-cheatsheet.png"/>
            <p:cNvPicPr/>
            <p:nvPr/>
          </p:nvPicPr>
          <p:blipFill>
            <a:blip r:embed="rId4">
              <a:extLst/>
            </a:blip>
            <a:srcRect l="73554" t="34350" r="2092" b="60546"/>
            <a:stretch>
              <a:fillRect/>
            </a:stretch>
          </p:blipFill>
          <p:spPr>
            <a:xfrm>
              <a:off x="1007851" y="355914"/>
              <a:ext cx="333876" cy="54057"/>
            </a:xfrm>
            <a:prstGeom prst="rect">
              <a:avLst/>
            </a:prstGeom>
            <a:ln w="12700" cap="flat">
              <a:noFill/>
              <a:miter lim="400000"/>
            </a:ln>
            <a:effectLst/>
          </p:spPr>
        </p:pic>
      </p:grpSp>
      <p:sp>
        <p:nvSpPr>
          <p:cNvPr id="380" name="Shape 380"/>
          <p:cNvSpPr/>
          <p:nvPr/>
        </p:nvSpPr>
        <p:spPr>
          <a:xfrm>
            <a:off x="9307324" y="5592427"/>
            <a:ext cx="4394201" cy="993566"/>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This template uses several fonts: </a:t>
            </a:r>
            <a:r>
              <a:rPr sz="1200" b="1">
                <a:latin typeface="Helvetica Neue"/>
                <a:ea typeface="Helvetica Neue"/>
                <a:cs typeface="Helvetica Neue"/>
                <a:sym typeface="Helvetica Neue"/>
              </a:rPr>
              <a:t>Helvetica Neue</a:t>
            </a:r>
            <a:r>
              <a:rPr sz="1200">
                <a:latin typeface="Source Sans Pro Semibold"/>
                <a:ea typeface="Source Sans Pro Semibold"/>
                <a:cs typeface="Source Sans Pro Semibold"/>
                <a:sym typeface="Source Sans Pro Semibold"/>
              </a:rPr>
              <a:t>, </a:t>
            </a:r>
            <a:r>
              <a:rPr sz="1200" b="1">
                <a:latin typeface="Menlo"/>
                <a:ea typeface="Menlo"/>
                <a:cs typeface="Menlo"/>
                <a:sym typeface="Menlo"/>
              </a:rPr>
              <a:t>Menlo</a:t>
            </a:r>
            <a:r>
              <a:rPr sz="1200">
                <a:latin typeface="Source Sans Pro Light"/>
                <a:ea typeface="Source Sans Pro Light"/>
                <a:cs typeface="Source Sans Pro Light"/>
                <a:sym typeface="Source Sans Pro Light"/>
              </a:rPr>
              <a:t>, </a:t>
            </a:r>
            <a:r>
              <a:rPr sz="1200">
                <a:latin typeface="Source Sans Pro Semibold"/>
                <a:ea typeface="Source Sans Pro Semibold"/>
                <a:cs typeface="Source Sans Pro Semibold"/>
                <a:sym typeface="Source Sans Pro Semibold"/>
              </a:rPr>
              <a:t>Source Sans pro</a:t>
            </a:r>
            <a:r>
              <a:rPr sz="1200">
                <a:latin typeface="Source Sans Pro Light"/>
                <a:ea typeface="Source Sans Pro Light"/>
                <a:cs typeface="Source Sans Pro Light"/>
                <a:sym typeface="Source Sans Pro Light"/>
              </a:rPr>
              <a:t>, which you can acquire for free here,  </a:t>
            </a:r>
            <a:r>
              <a:rPr sz="1200" u="sng">
                <a:latin typeface="Source Sans Pro Light"/>
                <a:ea typeface="Source Sans Pro Light"/>
                <a:cs typeface="Source Sans Pro Light"/>
                <a:sym typeface="Source Sans Pro Light"/>
                <a:hlinkClick r:id="rId5"/>
              </a:rPr>
              <a:t>http://www.fontsquirrel.com/fonts/source-sans-pro</a:t>
            </a:r>
            <a:r>
              <a:rPr sz="1200">
                <a:latin typeface="Source Sans Pro Light"/>
                <a:ea typeface="Source Sans Pro Light"/>
                <a:cs typeface="Source Sans Pro Light"/>
                <a:sym typeface="Source Sans Pro Light"/>
              </a:rPr>
              <a:t>, and </a:t>
            </a:r>
            <a:r>
              <a:rPr sz="1200">
                <a:latin typeface="Source Sans Pro Semibold"/>
                <a:ea typeface="Source Sans Pro Semibold"/>
                <a:cs typeface="Source Sans Pro Semibold"/>
                <a:sym typeface="Source Sans Pro Semibold"/>
              </a:rPr>
              <a:t>Font Awesome</a:t>
            </a:r>
            <a:r>
              <a:rPr sz="1200">
                <a:latin typeface="Source Sans Pro Light"/>
                <a:ea typeface="Source Sans Pro Light"/>
                <a:cs typeface="Source Sans Pro Light"/>
                <a:sym typeface="Source Sans Pro Light"/>
              </a:rPr>
              <a:t>, which you can acquire here, </a:t>
            </a:r>
            <a:r>
              <a:rPr sz="1200" u="sng">
                <a:latin typeface="Source Sans Pro Light"/>
                <a:ea typeface="Source Sans Pro Light"/>
                <a:cs typeface="Source Sans Pro Light"/>
                <a:sym typeface="Source Sans Pro Light"/>
                <a:hlinkClick r:id="rId6"/>
              </a:rPr>
              <a:t>http://fortawesome.github.io/Font-Awesome/get-started/</a:t>
            </a:r>
          </a:p>
        </p:txBody>
      </p:sp>
      <p:sp>
        <p:nvSpPr>
          <p:cNvPr id="381" name="Shape 381"/>
          <p:cNvSpPr/>
          <p:nvPr/>
        </p:nvSpPr>
        <p:spPr>
          <a:xfrm>
            <a:off x="9307324" y="6573689"/>
            <a:ext cx="4394201"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To use a </a:t>
            </a:r>
            <a:r>
              <a:rPr sz="1200">
                <a:latin typeface="Source Sans Pro Semibold"/>
                <a:ea typeface="Source Sans Pro Semibold"/>
                <a:cs typeface="Source Sans Pro Semibold"/>
                <a:sym typeface="Source Sans Pro Semibold"/>
              </a:rPr>
              <a:t>font awesome </a:t>
            </a:r>
            <a:r>
              <a:rPr sz="1200">
                <a:latin typeface="Source Sans Pro Light"/>
                <a:ea typeface="Source Sans Pro Light"/>
                <a:cs typeface="Source Sans Pro Light"/>
                <a:sym typeface="Source Sans Pro Light"/>
              </a:rPr>
              <a:t>icon, copy and paste one from here </a:t>
            </a:r>
            <a:r>
              <a:rPr sz="1200" u="sng">
                <a:latin typeface="Source Sans Pro Light"/>
                <a:ea typeface="Source Sans Pro Light"/>
                <a:cs typeface="Source Sans Pro Light"/>
                <a:sym typeface="Source Sans Pro Light"/>
                <a:hlinkClick r:id="rId7"/>
              </a:rPr>
              <a:t>http://fortawesome.github.io/Font-Awesome/cheatsheet/</a:t>
            </a:r>
            <a:r>
              <a:rPr sz="1200">
                <a:latin typeface="Source Sans Pro Light"/>
                <a:ea typeface="Source Sans Pro Light"/>
                <a:cs typeface="Source Sans Pro Light"/>
                <a:sym typeface="Source Sans Pro Light"/>
              </a:rPr>
              <a:t>. Then set the text font to font awesome.</a:t>
            </a:r>
          </a:p>
        </p:txBody>
      </p:sp>
      <p:sp>
        <p:nvSpPr>
          <p:cNvPr id="382" name="Shape 382"/>
          <p:cNvSpPr/>
          <p:nvPr/>
        </p:nvSpPr>
        <p:spPr>
          <a:xfrm>
            <a:off x="324783" y="9118200"/>
            <a:ext cx="4261263" cy="1168078"/>
          </a:xfrm>
          <a:prstGeom prst="roundRect">
            <a:avLst>
              <a:gd name="adj" fmla="val 6351"/>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lnSpc>
                <a:spcPct val="80000"/>
              </a:lnSpc>
              <a:spcBef>
                <a:spcPts val="500"/>
              </a:spcBef>
              <a:defRPr sz="1800"/>
            </a:pPr>
            <a:r>
              <a:rPr sz="1400">
                <a:solidFill>
                  <a:srgbClr val="FFFFFF"/>
                </a:solidFill>
                <a:latin typeface="Source Sans Pro Semibold"/>
                <a:ea typeface="Source Sans Pro Semibold"/>
                <a:cs typeface="Source Sans Pro Semibold"/>
                <a:sym typeface="Source Sans Pro Semibold"/>
              </a:rPr>
              <a:t>Copyright</a:t>
            </a:r>
          </a:p>
          <a:p>
            <a:pPr lvl="1" indent="0" algn="l">
              <a:lnSpc>
                <a:spcPct val="80000"/>
              </a:lnSpc>
              <a:spcBef>
                <a:spcPts val="300"/>
              </a:spcBef>
              <a:defRPr sz="1800"/>
            </a:pPr>
            <a:r>
              <a:rPr sz="1200">
                <a:solidFill>
                  <a:srgbClr val="FFFFFF"/>
                </a:solidFill>
                <a:latin typeface="Source Sans Pro"/>
                <a:ea typeface="Source Sans Pro"/>
                <a:cs typeface="Source Sans Pro"/>
                <a:sym typeface="Source Sans Pro"/>
              </a:rPr>
              <a:t>Each cheatsheet should be licensed under the creative commons license.</a:t>
            </a:r>
          </a:p>
          <a:p>
            <a:pPr lvl="1" indent="0" algn="l">
              <a:lnSpc>
                <a:spcPct val="80000"/>
              </a:lnSpc>
              <a:defRPr sz="1800"/>
            </a:pPr>
            <a:r>
              <a:rPr sz="1200">
                <a:solidFill>
                  <a:srgbClr val="FFFFFF"/>
                </a:solidFill>
                <a:latin typeface="Source Sans Pro"/>
                <a:ea typeface="Source Sans Pro"/>
                <a:cs typeface="Source Sans Pro"/>
                <a:sym typeface="Source Sans Pro"/>
              </a:rPr>
              <a:t>To license the sheet as creative commons, put CC'd by &lt;your name&gt; in the small print at the bottom of each page and link it to </a:t>
            </a:r>
            <a:r>
              <a:rPr sz="1200">
                <a:solidFill>
                  <a:srgbClr val="FFFFFF"/>
                </a:solidFill>
                <a:latin typeface="Source Sans Pro Semibold"/>
                <a:ea typeface="Source Sans Pro Semibold"/>
                <a:cs typeface="Source Sans Pro Semibold"/>
                <a:sym typeface="Source Sans Pro Semibold"/>
                <a:hlinkClick r:id="rId8"/>
              </a:rPr>
              <a:t>http://creativecommons.org/licenses/by/4.0/</a:t>
            </a:r>
          </a:p>
        </p:txBody>
      </p:sp>
      <p:sp>
        <p:nvSpPr>
          <p:cNvPr id="383" name="Shape 383"/>
          <p:cNvSpPr/>
          <p:nvPr/>
        </p:nvSpPr>
        <p:spPr>
          <a:xfrm>
            <a:off x="4880566" y="596816"/>
            <a:ext cx="2774190"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headers, outlines, and/or backgrounds to </a:t>
            </a:r>
            <a:r>
              <a:rPr sz="1200">
                <a:latin typeface="Source Sans Pro Semibold"/>
                <a:ea typeface="Source Sans Pro Semibold"/>
                <a:cs typeface="Source Sans Pro Semibold"/>
                <a:sym typeface="Source Sans Pro Semibold"/>
              </a:rPr>
              <a:t>separate or group together sections</a:t>
            </a:r>
            <a:r>
              <a:rPr sz="1200">
                <a:latin typeface="Source Sans Pro Light"/>
                <a:ea typeface="Source Sans Pro Light"/>
                <a:cs typeface="Source Sans Pro Light"/>
                <a:sym typeface="Source Sans Pro Light"/>
              </a:rPr>
              <a:t>.</a:t>
            </a:r>
          </a:p>
        </p:txBody>
      </p:sp>
      <p:sp>
        <p:nvSpPr>
          <p:cNvPr id="384" name="Shape 384"/>
          <p:cNvSpPr/>
          <p:nvPr/>
        </p:nvSpPr>
        <p:spPr>
          <a:xfrm>
            <a:off x="7892705" y="595887"/>
            <a:ext cx="3207385" cy="47109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Create a visual hierarchy</a:t>
            </a:r>
            <a:r>
              <a:rPr sz="1200">
                <a:latin typeface="Source Sans Pro Light"/>
                <a:ea typeface="Source Sans Pro Light"/>
                <a:cs typeface="Source Sans Pro Light"/>
                <a:sym typeface="Source Sans Pro Light"/>
              </a:rPr>
              <a:t>. Help users navigate the page with titles, subtitles, and subsubtitles</a:t>
            </a:r>
          </a:p>
        </p:txBody>
      </p:sp>
      <p:sp>
        <p:nvSpPr>
          <p:cNvPr id="385" name="Shape 385"/>
          <p:cNvSpPr/>
          <p:nvPr/>
        </p:nvSpPr>
        <p:spPr>
          <a:xfrm>
            <a:off x="11083583" y="596900"/>
            <a:ext cx="2537610" cy="1061641"/>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Fit sections to content</a:t>
            </a:r>
            <a:r>
              <a:rPr sz="1200">
                <a:latin typeface="Source Sans Pro Light"/>
                <a:ea typeface="Source Sans Pro Light"/>
                <a:cs typeface="Source Sans Pro Light"/>
                <a:sym typeface="Source Sans Pro Light"/>
              </a:rPr>
              <a:t>. Try several different layouts. </a:t>
            </a:r>
          </a:p>
          <a:p>
            <a:pPr lvl="0" algn="l">
              <a:lnSpc>
                <a:spcPct val="90000"/>
              </a:lnSpc>
              <a:spcBef>
                <a:spcPts val="300"/>
              </a:spcBef>
              <a:buClr>
                <a:srgbClr val="F39019"/>
              </a:buClr>
              <a:defRPr sz="1800"/>
            </a:pPr>
            <a:endParaRPr sz="1200">
              <a:latin typeface="Source Sans Pro Light"/>
              <a:ea typeface="Source Sans Pro Light"/>
              <a:cs typeface="Source Sans Pro Light"/>
              <a:sym typeface="Source Sans Pro Light"/>
            </a:endParaRPr>
          </a:p>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Use numbers or arrows to link sections if the order/</a:t>
            </a:r>
            <a:r>
              <a:rPr sz="1200">
                <a:latin typeface="Source Sans Pro Semibold"/>
                <a:ea typeface="Source Sans Pro Semibold"/>
                <a:cs typeface="Source Sans Pro Semibold"/>
                <a:sym typeface="Source Sans Pro Semibold"/>
              </a:rPr>
              <a:t>flow</a:t>
            </a:r>
            <a:r>
              <a:rPr sz="1200">
                <a:latin typeface="Source Sans Pro Light"/>
                <a:ea typeface="Source Sans Pro Light"/>
                <a:cs typeface="Source Sans Pro Light"/>
                <a:sym typeface="Source Sans Pro Light"/>
              </a:rPr>
              <a:t> is confusing.</a:t>
            </a:r>
          </a:p>
        </p:txBody>
      </p:sp>
      <p:sp>
        <p:nvSpPr>
          <p:cNvPr id="386" name="Shape 386"/>
          <p:cNvSpPr/>
          <p:nvPr/>
        </p:nvSpPr>
        <p:spPr>
          <a:xfrm>
            <a:off x="4956987"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1</a:t>
            </a:r>
          </a:p>
        </p:txBody>
      </p:sp>
      <p:sp>
        <p:nvSpPr>
          <p:cNvPr id="387" name="Shape 387"/>
          <p:cNvSpPr/>
          <p:nvPr/>
        </p:nvSpPr>
        <p:spPr>
          <a:xfrm>
            <a:off x="5849048" y="1134206"/>
            <a:ext cx="824668" cy="650107"/>
          </a:xfrm>
          <a:prstGeom prst="roundRect">
            <a:avLst>
              <a:gd name="adj" fmla="val 5649"/>
            </a:avLst>
          </a:prstGeom>
          <a:ln w="12700">
            <a:solidFill>
              <a:srgbClr val="A6AAA9"/>
            </a:solidFill>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88" name="Shape 388"/>
          <p:cNvSpPr/>
          <p:nvPr/>
        </p:nvSpPr>
        <p:spPr>
          <a:xfrm>
            <a:off x="5844131"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2</a:t>
            </a:r>
          </a:p>
        </p:txBody>
      </p:sp>
      <p:sp>
        <p:nvSpPr>
          <p:cNvPr id="389" name="Shape 389"/>
          <p:cNvSpPr/>
          <p:nvPr/>
        </p:nvSpPr>
        <p:spPr>
          <a:xfrm>
            <a:off x="6736191" y="1134206"/>
            <a:ext cx="824669" cy="650107"/>
          </a:xfrm>
          <a:prstGeom prst="roundRect">
            <a:avLst>
              <a:gd name="adj" fmla="val 5649"/>
            </a:avLst>
          </a:prstGeom>
          <a:solidFill>
            <a:srgbClr val="A6AAA9">
              <a:alpha val="20000"/>
            </a:srgbClr>
          </a:solidFill>
          <a:ln w="12700">
            <a:miter lim="400000"/>
          </a:ln>
        </p:spPr>
        <p:txBody>
          <a:bodyPr lIns="0" tIns="0" rIns="0" bIns="0"/>
          <a:lstStyle/>
          <a:p>
            <a:pPr lvl="1" indent="0">
              <a:defRPr sz="900">
                <a:solidFill>
                  <a:srgbClr val="FFFFFF"/>
                </a:solidFill>
                <a:latin typeface="Source Sans Pro"/>
                <a:ea typeface="Source Sans Pro"/>
                <a:cs typeface="Source Sans Pro"/>
                <a:sym typeface="Source Sans Pro"/>
              </a:defRPr>
            </a:pPr>
            <a:endParaRPr/>
          </a:p>
        </p:txBody>
      </p:sp>
      <p:sp>
        <p:nvSpPr>
          <p:cNvPr id="390" name="Shape 390"/>
          <p:cNvSpPr/>
          <p:nvPr/>
        </p:nvSpPr>
        <p:spPr>
          <a:xfrm>
            <a:off x="6731275" y="1108806"/>
            <a:ext cx="824668" cy="141924"/>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900">
                <a:solidFill>
                  <a:srgbClr val="FFFFFF"/>
                </a:solidFill>
                <a:latin typeface="Source Sans Pro"/>
                <a:ea typeface="Source Sans Pro"/>
                <a:cs typeface="Source Sans Pro"/>
                <a:sym typeface="Source Sans Pro"/>
              </a:rPr>
              <a:t>Section 3</a:t>
            </a:r>
          </a:p>
        </p:txBody>
      </p:sp>
      <p:sp>
        <p:nvSpPr>
          <p:cNvPr id="391" name="Shape 391"/>
          <p:cNvSpPr/>
          <p:nvPr/>
        </p:nvSpPr>
        <p:spPr>
          <a:xfrm>
            <a:off x="8022104" y="1042383"/>
            <a:ext cx="2746952" cy="320381"/>
          </a:xfrm>
          <a:prstGeom prst="roundRect">
            <a:avLst>
              <a:gd name="adj" fmla="val 20098"/>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1" indent="0">
              <a:defRPr sz="1800"/>
            </a:pPr>
            <a:r>
              <a:rPr sz="2000">
                <a:solidFill>
                  <a:srgbClr val="FFFFFF"/>
                </a:solidFill>
                <a:latin typeface="Source Sans Pro"/>
                <a:ea typeface="Source Sans Pro"/>
                <a:cs typeface="Source Sans Pro"/>
                <a:sym typeface="Source Sans Pro"/>
              </a:rPr>
              <a:t>Title</a:t>
            </a:r>
          </a:p>
        </p:txBody>
      </p:sp>
      <p:sp>
        <p:nvSpPr>
          <p:cNvPr id="392" name="Shape 392"/>
          <p:cNvSpPr/>
          <p:nvPr/>
        </p:nvSpPr>
        <p:spPr>
          <a:xfrm>
            <a:off x="8294186" y="1416282"/>
            <a:ext cx="2202787" cy="248841"/>
          </a:xfrm>
          <a:prstGeom prst="roundRect">
            <a:avLst>
              <a:gd name="adj" fmla="val 25876"/>
            </a:avLst>
          </a:pr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lstStyle/>
          <a:p>
            <a:pPr lvl="1" indent="0">
              <a:defRPr sz="1800"/>
            </a:pPr>
            <a:r>
              <a:rPr sz="1400">
                <a:solidFill>
                  <a:srgbClr val="FFFFFF"/>
                </a:solidFill>
                <a:latin typeface="Source Sans Pro"/>
                <a:ea typeface="Source Sans Pro"/>
                <a:cs typeface="Source Sans Pro"/>
                <a:sym typeface="Source Sans Pro"/>
              </a:rPr>
              <a:t>Subtitle</a:t>
            </a:r>
          </a:p>
        </p:txBody>
      </p:sp>
      <p:sp>
        <p:nvSpPr>
          <p:cNvPr id="393" name="Shape 393"/>
          <p:cNvSpPr/>
          <p:nvPr/>
        </p:nvSpPr>
        <p:spPr>
          <a:xfrm>
            <a:off x="7775548" y="1652694"/>
            <a:ext cx="3238501"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Subsubtitle</a:t>
            </a:r>
          </a:p>
        </p:txBody>
      </p:sp>
      <p:sp>
        <p:nvSpPr>
          <p:cNvPr id="394" name="Shape 394"/>
          <p:cNvSpPr/>
          <p:nvPr/>
        </p:nvSpPr>
        <p:spPr>
          <a:xfrm>
            <a:off x="9884669" y="8294581"/>
            <a:ext cx="323951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 tips</a:t>
            </a:r>
          </a:p>
        </p:txBody>
      </p:sp>
      <p:sp>
        <p:nvSpPr>
          <p:cNvPr id="395" name="Shape 395"/>
          <p:cNvSpPr/>
          <p:nvPr/>
        </p:nvSpPr>
        <p:spPr>
          <a:xfrm>
            <a:off x="9359344" y="8507031"/>
            <a:ext cx="4301586" cy="18617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marL="114300" lvl="0" indent="-114300" algn="l">
              <a:lnSpc>
                <a:spcPct val="90000"/>
              </a:lnSpc>
              <a:spcBef>
                <a:spcPts val="500"/>
              </a:spcBef>
              <a:buSzPct val="100000"/>
              <a:buChar char="•"/>
              <a:defRPr sz="1800"/>
            </a:pPr>
            <a:r>
              <a:rPr sz="1200">
                <a:latin typeface="Source Sans Pro Semibold"/>
                <a:ea typeface="Source Sans Pro Semibold"/>
                <a:cs typeface="Source Sans Pro Semibold"/>
                <a:sym typeface="Source Sans Pro Semibold"/>
              </a:rPr>
              <a:t>Select multiple elements</a:t>
            </a:r>
            <a:r>
              <a:rPr sz="1200">
                <a:latin typeface="Source Sans Pro Light"/>
                <a:ea typeface="Source Sans Pro Light"/>
                <a:cs typeface="Source Sans Pro Light"/>
                <a:sym typeface="Source Sans Pro Light"/>
              </a:rPr>
              <a:t> by holding down shift and then selecting each. Click on a selected element before letting go of shift to unselect it.</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group elements together.</a:t>
            </a:r>
            <a:r>
              <a:rPr sz="1200">
                <a:latin typeface="Source Sans Pro Light"/>
                <a:ea typeface="Source Sans Pro Light"/>
                <a:cs typeface="Source Sans Pro Light"/>
                <a:sym typeface="Source Sans Pro Light"/>
              </a:rPr>
              <a:t> Select them all , then click Arrange &gt; Group</a:t>
            </a:r>
          </a:p>
          <a:p>
            <a:pPr marL="114300" lvl="0" indent="-114300" algn="l">
              <a:lnSpc>
                <a:spcPct val="90000"/>
              </a:lnSpc>
              <a:spcBef>
                <a:spcPts val="500"/>
              </a:spcBef>
              <a:buSzPct val="100000"/>
              <a:buChar char="•"/>
              <a:defRPr sz="1800"/>
            </a:pPr>
            <a:r>
              <a:rPr sz="1200">
                <a:latin typeface="Source Sans Pro Light"/>
                <a:ea typeface="Source Sans Pro Light"/>
                <a:cs typeface="Source Sans Pro Light"/>
                <a:sym typeface="Source Sans Pro Light"/>
              </a:rPr>
              <a:t>To </a:t>
            </a:r>
            <a:r>
              <a:rPr sz="1200">
                <a:latin typeface="Source Sans Pro Semibold"/>
                <a:ea typeface="Source Sans Pro Semibold"/>
                <a:cs typeface="Source Sans Pro Semibold"/>
                <a:sym typeface="Source Sans Pro Semibold"/>
              </a:rPr>
              <a:t>evenly space multiple objects</a:t>
            </a:r>
            <a:r>
              <a:rPr sz="1200">
                <a:latin typeface="Source Sans Pro Light"/>
                <a:ea typeface="Source Sans Pro Light"/>
                <a:cs typeface="Source Sans Pro Light"/>
                <a:sym typeface="Source Sans Pro Light"/>
              </a:rPr>
              <a:t>, select them all then Right Click &gt; Align objects or Right Click &gt; Distribute objects</a:t>
            </a:r>
          </a:p>
          <a:p>
            <a:pPr marL="114300" lvl="0" indent="-114300" algn="l">
              <a:lnSpc>
                <a:spcPct val="90000"/>
              </a:lnSpc>
              <a:spcBef>
                <a:spcPts val="300"/>
              </a:spcBef>
              <a:buSzPct val="100000"/>
              <a:buChar char="•"/>
              <a:defRPr sz="1800"/>
            </a:pPr>
            <a:r>
              <a:rPr sz="1200">
                <a:latin typeface="Source Sans Pro Light"/>
                <a:ea typeface="Source Sans Pro Light"/>
                <a:cs typeface="Source Sans Pro Light"/>
                <a:sym typeface="Source Sans Pro Light"/>
              </a:rPr>
              <a:t>Click on a table, then visit Format &gt;Table &gt; Row and Column Size to make </a:t>
            </a:r>
            <a:r>
              <a:rPr sz="1200">
                <a:latin typeface="Source Sans Pro Semibold"/>
                <a:ea typeface="Source Sans Pro Semibold"/>
                <a:cs typeface="Source Sans Pro Semibold"/>
                <a:sym typeface="Source Sans Pro Semibold"/>
              </a:rPr>
              <a:t>even width rows/columns</a:t>
            </a:r>
            <a:r>
              <a:rPr sz="1200">
                <a:latin typeface="Source Sans Pro Light"/>
                <a:ea typeface="Source Sans Pro Light"/>
                <a:cs typeface="Source Sans Pro Light"/>
                <a:sym typeface="Source Sans Pro Light"/>
              </a:rPr>
              <a:t>.</a:t>
            </a:r>
          </a:p>
        </p:txBody>
      </p:sp>
      <p:sp>
        <p:nvSpPr>
          <p:cNvPr id="396" name="Shape 396"/>
          <p:cNvSpPr/>
          <p:nvPr/>
        </p:nvSpPr>
        <p:spPr>
          <a:xfrm>
            <a:off x="9351116" y="7482289"/>
            <a:ext cx="4306616" cy="6425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I make my cheatsheets in </a:t>
            </a:r>
            <a:r>
              <a:rPr sz="1200">
                <a:latin typeface="Source Sans Pro Semibold"/>
                <a:ea typeface="Source Sans Pro Semibold"/>
                <a:cs typeface="Source Sans Pro Semibold"/>
                <a:sym typeface="Source Sans Pro Semibold"/>
              </a:rPr>
              <a:t>Apple Keynote</a:t>
            </a:r>
            <a:r>
              <a:rPr sz="1200">
                <a:latin typeface="Source Sans Pro Light"/>
                <a:ea typeface="Source Sans Pro Light"/>
                <a:cs typeface="Source Sans Pro Light"/>
                <a:sym typeface="Source Sans Pro Light"/>
              </a:rPr>
              <a:t>, and not latex or R Markdown, because presentation software makes it much easier to tweak the visual appearance of a document</a:t>
            </a:r>
          </a:p>
        </p:txBody>
      </p:sp>
      <p:sp>
        <p:nvSpPr>
          <p:cNvPr id="397" name="Shape 397"/>
          <p:cNvSpPr/>
          <p:nvPr/>
        </p:nvSpPr>
        <p:spPr>
          <a:xfrm>
            <a:off x="9874009" y="724945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Keynote</a:t>
            </a:r>
          </a:p>
        </p:txBody>
      </p:sp>
      <p:sp>
        <p:nvSpPr>
          <p:cNvPr id="398" name="Shape 398"/>
          <p:cNvSpPr/>
          <p:nvPr/>
        </p:nvSpPr>
        <p:spPr>
          <a:xfrm>
            <a:off x="9874009" y="5347796"/>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Fonts</a:t>
            </a:r>
          </a:p>
        </p:txBody>
      </p:sp>
      <p:sp>
        <p:nvSpPr>
          <p:cNvPr id="399" name="Shape 399"/>
          <p:cNvSpPr/>
          <p:nvPr/>
        </p:nvSpPr>
        <p:spPr>
          <a:xfrm>
            <a:off x="5354559" y="812561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Tables</a:t>
            </a:r>
          </a:p>
        </p:txBody>
      </p:sp>
      <p:sp>
        <p:nvSpPr>
          <p:cNvPr id="400" name="Shape 400"/>
          <p:cNvSpPr/>
          <p:nvPr/>
        </p:nvSpPr>
        <p:spPr>
          <a:xfrm>
            <a:off x="5346524" y="546715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icons</a:t>
            </a:r>
          </a:p>
        </p:txBody>
      </p:sp>
      <p:sp>
        <p:nvSpPr>
          <p:cNvPr id="401" name="Shape 401"/>
          <p:cNvSpPr/>
          <p:nvPr/>
        </p:nvSpPr>
        <p:spPr>
          <a:xfrm>
            <a:off x="5371840" y="6241250"/>
            <a:ext cx="3260830" cy="2869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tables</a:t>
            </a:r>
          </a:p>
        </p:txBody>
      </p:sp>
      <p:sp>
        <p:nvSpPr>
          <p:cNvPr id="402" name="Shape 402"/>
          <p:cNvSpPr/>
          <p:nvPr/>
        </p:nvSpPr>
        <p:spPr>
          <a:xfrm>
            <a:off x="5382098" y="5655634"/>
            <a:ext cx="2015956" cy="490142"/>
          </a:xfrm>
          <a:prstGeom prst="rect">
            <a:avLst/>
          </a:prstGeom>
          <a:ln w="12700">
            <a:miter lim="400000"/>
          </a:ln>
          <a:extLst>
            <a:ext uri="{C572A759-6A51-4108-AA02-DFA0A04FC94B}">
              <ma14:wrappingTextBoxFlag xmlns:ma14="http://schemas.microsoft.com/office/mac/drawingml/2011/main" xmlns="" val="1"/>
            </a:ext>
          </a:extLst>
        </p:spPr>
        <p:txBody>
          <a:bodyPr wrap="none" lIns="54570" tIns="54570" rIns="54570" bIns="54570" anchor="ctr">
            <a:spAutoFit/>
          </a:bodyPr>
          <a:lstStyle>
            <a:lvl1pPr>
              <a:defRPr sz="2900">
                <a:solidFill>
                  <a:srgbClr val="A6AAA9"/>
                </a:solidFill>
                <a:latin typeface="FontAwesome"/>
                <a:ea typeface="FontAwesome"/>
                <a:cs typeface="FontAwesome"/>
                <a:sym typeface="FontAwesome"/>
              </a:defRPr>
            </a:lvl1pPr>
          </a:lstStyle>
          <a:p>
            <a:pPr lvl="0">
              <a:defRPr sz="1800">
                <a:solidFill>
                  <a:srgbClr val="000000"/>
                </a:solidFill>
              </a:defRPr>
            </a:pPr>
            <a:r>
              <a:rPr sz="2900">
                <a:solidFill>
                  <a:srgbClr val="A6AAA9"/>
                </a:solidFill>
              </a:rPr>
              <a:t>    </a:t>
            </a:r>
          </a:p>
        </p:txBody>
      </p:sp>
      <p:sp>
        <p:nvSpPr>
          <p:cNvPr id="403" name="Shape 403"/>
          <p:cNvSpPr/>
          <p:nvPr/>
        </p:nvSpPr>
        <p:spPr>
          <a:xfrm>
            <a:off x="5351342" y="7256297"/>
            <a:ext cx="3260830"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Mock graphs</a:t>
            </a:r>
          </a:p>
        </p:txBody>
      </p:sp>
      <p:sp>
        <p:nvSpPr>
          <p:cNvPr id="404" name="Shape 404"/>
          <p:cNvSpPr/>
          <p:nvPr/>
        </p:nvSpPr>
        <p:spPr>
          <a:xfrm>
            <a:off x="7362558" y="5679457"/>
            <a:ext cx="1291607" cy="44696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lgn="l">
              <a:lnSpc>
                <a:spcPct val="90000"/>
              </a:lnSpc>
              <a:spcBef>
                <a:spcPts val="300"/>
              </a:spcBef>
              <a:buClr>
                <a:srgbClr val="F39019"/>
              </a:buClr>
              <a:defRPr sz="1100">
                <a:latin typeface="Source Sans Pro Light"/>
                <a:ea typeface="Source Sans Pro Light"/>
                <a:cs typeface="Source Sans Pro Light"/>
                <a:sym typeface="Source Sans Pro Light"/>
              </a:defRPr>
            </a:lvl1pPr>
          </a:lstStyle>
          <a:p>
            <a:pPr lvl="0">
              <a:defRPr sz="1800"/>
            </a:pPr>
            <a:r>
              <a:rPr sz="1100"/>
              <a:t>These are just font awesome characters</a:t>
            </a:r>
          </a:p>
        </p:txBody>
      </p:sp>
      <p:graphicFrame>
        <p:nvGraphicFramePr>
          <p:cNvPr id="405" name="Table 405"/>
          <p:cNvGraphicFramePr/>
          <p:nvPr/>
        </p:nvGraphicFramePr>
        <p:xfrm>
          <a:off x="6437114" y="6532659"/>
          <a:ext cx="988128" cy="1950720"/>
        </p:xfrm>
        <a:graphic>
          <a:graphicData uri="http://schemas.openxmlformats.org/drawingml/2006/table">
            <a:tbl>
              <a:tblPr firstRow="1">
                <a:tableStyleId>{33BA23B1-9221-436E-865A-0063620EA4FD}</a:tableStyleId>
              </a:tblPr>
              <a:tblGrid>
                <a:gridCol w="247032">
                  <a:extLst>
                    <a:ext uri="{9D8B030D-6E8A-4147-A177-3AD203B41FA5}">
                      <a16:colId xmlns:a16="http://schemas.microsoft.com/office/drawing/2014/main" xmlns="" val="20000"/>
                    </a:ext>
                  </a:extLst>
                </a:gridCol>
                <a:gridCol w="247032">
                  <a:extLst>
                    <a:ext uri="{9D8B030D-6E8A-4147-A177-3AD203B41FA5}">
                      <a16:colId xmlns:a16="http://schemas.microsoft.com/office/drawing/2014/main" xmlns="" val="20001"/>
                    </a:ext>
                  </a:extLst>
                </a:gridCol>
                <a:gridCol w="247032">
                  <a:extLst>
                    <a:ext uri="{9D8B030D-6E8A-4147-A177-3AD203B41FA5}">
                      <a16:colId xmlns:a16="http://schemas.microsoft.com/office/drawing/2014/main" xmlns="" val="20002"/>
                    </a:ext>
                  </a:extLst>
                </a:gridCol>
                <a:gridCol w="247032">
                  <a:extLst>
                    <a:ext uri="{9D8B030D-6E8A-4147-A177-3AD203B41FA5}">
                      <a16:colId xmlns:a16="http://schemas.microsoft.com/office/drawing/2014/main" xmlns="" val="20003"/>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005493"/>
                    </a:solidFill>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8D6FF"/>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78AAD6"/>
                    </a:solidFill>
                  </a:tcPr>
                </a:tc>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2"/>
                  </a:ext>
                </a:extLst>
              </a:tr>
            </a:tbl>
          </a:graphicData>
        </a:graphic>
      </p:graphicFrame>
      <p:graphicFrame>
        <p:nvGraphicFramePr>
          <p:cNvPr id="406" name="Table 406"/>
          <p:cNvGraphicFramePr/>
          <p:nvPr/>
        </p:nvGraphicFramePr>
        <p:xfrm>
          <a:off x="7764078" y="6532659"/>
          <a:ext cx="715557" cy="25948640"/>
        </p:xfrm>
        <a:graphic>
          <a:graphicData uri="http://schemas.openxmlformats.org/drawingml/2006/table">
            <a:tbl>
              <a:tblPr firstRow="1">
                <a:tableStyleId>{33BA23B1-9221-436E-865A-0063620EA4FD}</a:tableStyleId>
              </a:tblPr>
              <a:tblGrid>
                <a:gridCol w="238519">
                  <a:extLst>
                    <a:ext uri="{9D8B030D-6E8A-4147-A177-3AD203B41FA5}">
                      <a16:colId xmlns:a16="http://schemas.microsoft.com/office/drawing/2014/main" xmlns="" val="20000"/>
                    </a:ext>
                  </a:extLst>
                </a:gridCol>
                <a:gridCol w="238519">
                  <a:extLst>
                    <a:ext uri="{9D8B030D-6E8A-4147-A177-3AD203B41FA5}">
                      <a16:colId xmlns:a16="http://schemas.microsoft.com/office/drawing/2014/main" xmlns="" val="20001"/>
                    </a:ext>
                  </a:extLst>
                </a:gridCol>
                <a:gridCol w="238519">
                  <a:extLst>
                    <a:ext uri="{9D8B030D-6E8A-4147-A177-3AD203B41FA5}">
                      <a16:colId xmlns:a16="http://schemas.microsoft.com/office/drawing/2014/main" xmlns="" val="20002"/>
                    </a:ext>
                  </a:extLst>
                </a:gridCol>
              </a:tblGrid>
              <a:tr h="0">
                <a:tc>
                  <a:txBody>
                    <a:bodyPr/>
                    <a:lstStyle/>
                    <a:p>
                      <a:pPr lvl="0" defTabSz="914400">
                        <a:defRPr sz="3600">
                          <a:sym typeface="Helvetica"/>
                        </a:defRPr>
                      </a:pPr>
                      <a:endParaRPr/>
                    </a:p>
                  </a:txBody>
                  <a:tcPr marL="50800" marR="50800" marT="50800" marB="50800" anchor="ctr" horzOverflow="overflow">
                    <a:lnL w="12700">
                      <a:miter lim="400000"/>
                    </a:lnL>
                    <a:lnR w="12700">
                      <a:miter lim="400000"/>
                    </a:lnR>
                    <a:lnT w="12700">
                      <a:miter lim="400000"/>
                    </a:lnT>
                    <a:lnB w="12700">
                      <a:miter lim="400000"/>
                    </a:lnB>
                    <a:solidFill>
                      <a:srgbClr val="A6AAA9"/>
                    </a:solidFill>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b="0">
                          <a:solidFill>
                            <a:srgbClr val="000000"/>
                          </a:solidFill>
                        </a:defRPr>
                      </a:pPr>
                      <a:r>
                        <a:rPr sz="3600" b="1">
                          <a:solidFill>
                            <a:srgbClr val="FFFFFF"/>
                          </a:solidFill>
                          <a:sym typeface="Helvetica"/>
                        </a:rPr>
                        <a:t>wind</a:t>
                      </a: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1"/>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t>wwindind</a:t>
                      </a:r>
                    </a:p>
                  </a:txBody>
                  <a:tcPr marL="50800" marR="50800" marT="50800" marB="50800" anchor="ctr" horzOverflow="overflow">
                    <a:lnL w="12700">
                      <a:miter lim="400000"/>
                    </a:lnL>
                    <a:lnR w="12700">
                      <a:miter lim="400000"/>
                    </a:lnR>
                    <a:lnT w="12700">
                      <a:miter lim="400000"/>
                    </a:lnT>
                    <a:lnB w="12700">
                      <a:miter lim="400000"/>
                    </a:lnB>
                    <a:solidFill>
                      <a:srgbClr val="0096FF"/>
                    </a:solidFill>
                  </a:tcPr>
                </a:tc>
                <a:tc>
                  <a:txBody>
                    <a:bodyPr/>
                    <a:lstStyle/>
                    <a:p>
                      <a:pPr lvl="0" defTabSz="914400"/>
                      <a:r>
                        <a:rPr sz="3600"/>
                        <a:t>wind</a:t>
                      </a:r>
                    </a:p>
                  </a:txBody>
                  <a:tcPr marL="50800" marR="50800" marT="50800" marB="50800" anchor="ctr" horzOverflow="overflow">
                    <a:lnL w="12700">
                      <a:miter lim="400000"/>
                    </a:lnL>
                    <a:lnR w="12700">
                      <a:miter lim="400000"/>
                    </a:lnR>
                    <a:lnT w="12700">
                      <a:miter lim="400000"/>
                    </a:lnT>
                    <a:lnB w="12700">
                      <a:miter lim="400000"/>
                    </a:lnB>
                    <a:solidFill>
                      <a:srgbClr val="A8D6FF"/>
                    </a:solidFill>
                  </a:tcPr>
                </a:tc>
                <a:extLst>
                  <a:ext uri="{0D108BD9-81ED-4DB2-BD59-A6C34878D82A}">
                    <a16:rowId xmlns:a16="http://schemas.microsoft.com/office/drawing/2014/main" xmlns="" val="10002"/>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1005</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3"/>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Allison</a:t>
                      </a:r>
                    </a:p>
                  </a:txBody>
                  <a:tcPr marL="50800" marR="50800" marT="50800" marB="50800" anchor="ctr" horzOverflow="overflow">
                    <a:lnL w="12700">
                      <a:miter lim="400000"/>
                    </a:lnL>
                    <a:lnR w="12700">
                      <a:miter lim="400000"/>
                    </a:lnR>
                    <a:lnT w="12700">
                      <a:miter lim="400000"/>
                    </a:lnT>
                    <a:lnB w="12700">
                      <a:miter lim="400000"/>
                    </a:lnB>
                    <a:solidFill>
                      <a:srgbClr val="0365C0"/>
                    </a:solidFill>
                  </a:tcPr>
                </a:tc>
                <a:tc>
                  <a:txBody>
                    <a:bodyPr/>
                    <a:lstStyle/>
                    <a:p>
                      <a:pPr lvl="0" defTabSz="914400"/>
                      <a:r>
                        <a:rPr sz="3600">
                          <a:latin typeface="Helvetica"/>
                          <a:ea typeface="Helvetica"/>
                          <a:cs typeface="Helvetica"/>
                          <a:sym typeface="Helvetica"/>
                        </a:rPr>
                        <a:t>1013</a:t>
                      </a:r>
                    </a:p>
                  </a:txBody>
                  <a:tcPr marL="50800" marR="50800" marT="50800" marB="50800" anchor="ctr" horzOverflow="overflow">
                    <a:lnL w="12700">
                      <a:miter lim="400000"/>
                    </a:lnL>
                    <a:lnR w="12700">
                      <a:miter lim="400000"/>
                    </a:lnR>
                    <a:lnT w="12700">
                      <a:miter lim="400000"/>
                    </a:lnT>
                    <a:lnB w="12700">
                      <a:miter lim="400000"/>
                    </a:lnB>
                    <a:solidFill>
                      <a:srgbClr val="78AAD6"/>
                    </a:solidFill>
                  </a:tcPr>
                </a:tc>
                <a:extLst>
                  <a:ext uri="{0D108BD9-81ED-4DB2-BD59-A6C34878D82A}">
                    <a16:rowId xmlns:a16="http://schemas.microsoft.com/office/drawing/2014/main" xmlns="" val="10004"/>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Arlene</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5"/>
                  </a:ext>
                </a:extLst>
              </a:tr>
              <a:tr h="0">
                <a:tc>
                  <a:txBody>
                    <a:bodyPr/>
                    <a:lstStyle/>
                    <a:p>
                      <a:pPr lvl="0" defTabSz="914400">
                        <a:defRPr sz="3600">
                          <a:latin typeface="Helvetica"/>
                          <a:ea typeface="Helvetica"/>
                          <a:cs typeface="Helvetica"/>
                          <a:sym typeface="Helvetica"/>
                        </a:defRPr>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r>
                        <a:rPr sz="3600">
                          <a:latin typeface="Helvetica"/>
                          <a:ea typeface="Helvetica"/>
                          <a:cs typeface="Helvetica"/>
                          <a:sym typeface="Helvetica"/>
                        </a:rPr>
                        <a:t>Arthur</a:t>
                      </a:r>
                    </a:p>
                  </a:txBody>
                  <a:tcPr marL="50800" marR="50800" marT="50800" marB="50800" anchor="ctr" horzOverflow="overflow">
                    <a:lnL w="12700">
                      <a:miter lim="400000"/>
                    </a:lnL>
                    <a:lnR w="12700">
                      <a:miter lim="400000"/>
                    </a:lnR>
                    <a:lnT w="12700">
                      <a:miter lim="400000"/>
                    </a:lnT>
                    <a:lnB w="12700">
                      <a:miter lim="400000"/>
                    </a:lnB>
                    <a:solidFill>
                      <a:srgbClr val="164F86"/>
                    </a:solidFill>
                  </a:tcPr>
                </a:tc>
                <a:tc>
                  <a:txBody>
                    <a:bodyPr/>
                    <a:lstStyle/>
                    <a:p>
                      <a:pPr lvl="0" defTabSz="914400"/>
                      <a:r>
                        <a:rPr sz="3600">
                          <a:latin typeface="Helvetica"/>
                          <a:ea typeface="Helvetica"/>
                          <a:cs typeface="Helvetica"/>
                          <a:sym typeface="Helvetica"/>
                        </a:rPr>
                        <a:t>1010</a:t>
                      </a:r>
                    </a:p>
                  </a:txBody>
                  <a:tcPr marL="50800" marR="50800" marT="50800" marB="50800" anchor="ctr" horzOverflow="overflow">
                    <a:lnL w="12700">
                      <a:miter lim="400000"/>
                    </a:lnL>
                    <a:lnR w="12700">
                      <a:miter lim="400000"/>
                    </a:lnR>
                    <a:lnT w="12700">
                      <a:miter lim="400000"/>
                    </a:lnT>
                    <a:lnB w="12700">
                      <a:miter lim="400000"/>
                    </a:lnB>
                    <a:solidFill>
                      <a:srgbClr val="407AAA"/>
                    </a:solidFill>
                  </a:tcPr>
                </a:tc>
                <a:extLst>
                  <a:ext uri="{0D108BD9-81ED-4DB2-BD59-A6C34878D82A}">
                    <a16:rowId xmlns:a16="http://schemas.microsoft.com/office/drawing/2014/main" xmlns="" val="10006"/>
                  </a:ext>
                </a:extLst>
              </a:tr>
            </a:tbl>
          </a:graphicData>
        </a:graphic>
      </p:graphicFrame>
      <p:sp>
        <p:nvSpPr>
          <p:cNvPr id="407" name="Shape 407"/>
          <p:cNvSpPr/>
          <p:nvPr/>
        </p:nvSpPr>
        <p:spPr>
          <a:xfrm flipV="1">
            <a:off x="7484615" y="6716324"/>
            <a:ext cx="228506" cy="1"/>
          </a:xfrm>
          <a:prstGeom prst="line">
            <a:avLst/>
          </a:prstGeom>
          <a:ln w="25400">
            <a:solidFill>
              <a:srgbClr val="53585F"/>
            </a:solidFill>
            <a:miter lim="400000"/>
            <a:tailEnd type="stealth"/>
          </a:ln>
        </p:spPr>
        <p:txBody>
          <a:bodyPr lIns="0" tIns="0" rIns="0" bIns="0"/>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aphicFrame>
        <p:nvGraphicFramePr>
          <p:cNvPr id="408" name="Table 408"/>
          <p:cNvGraphicFramePr/>
          <p:nvPr/>
        </p:nvGraphicFramePr>
        <p:xfrm>
          <a:off x="5520125" y="6532981"/>
          <a:ext cx="700206" cy="3652520"/>
        </p:xfrm>
        <a:graphic>
          <a:graphicData uri="http://schemas.openxmlformats.org/drawingml/2006/table">
            <a:tbl>
              <a:tblPr firstRow="1">
                <a:tableStyleId>{33BA23B1-9221-436E-865A-0063620EA4FD}</a:tableStyleId>
              </a:tblPr>
              <a:tblGrid>
                <a:gridCol w="233402">
                  <a:extLst>
                    <a:ext uri="{9D8B030D-6E8A-4147-A177-3AD203B41FA5}">
                      <a16:colId xmlns:a16="http://schemas.microsoft.com/office/drawing/2014/main" xmlns="" val="20000"/>
                    </a:ext>
                  </a:extLst>
                </a:gridCol>
                <a:gridCol w="233402">
                  <a:extLst>
                    <a:ext uri="{9D8B030D-6E8A-4147-A177-3AD203B41FA5}">
                      <a16:colId xmlns:a16="http://schemas.microsoft.com/office/drawing/2014/main" xmlns="" val="20001"/>
                    </a:ext>
                  </a:extLst>
                </a:gridCol>
                <a:gridCol w="233402">
                  <a:extLst>
                    <a:ext uri="{9D8B030D-6E8A-4147-A177-3AD203B41FA5}">
                      <a16:colId xmlns:a16="http://schemas.microsoft.com/office/drawing/2014/main" xmlns="" val="20002"/>
                    </a:ext>
                  </a:extLst>
                </a:gridCol>
              </a:tblGrid>
              <a:tr h="235352">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F</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M</a:t>
                      </a:r>
                    </a:p>
                  </a:txBody>
                  <a:tcPr marL="12700" marR="12700" marT="12700" marB="12700" anchor="ctr" horzOverflow="overflow">
                    <a:lnL w="12700">
                      <a:miter lim="400000"/>
                    </a:lnL>
                    <a:lnR w="12700">
                      <a:miter lim="400000"/>
                    </a:lnR>
                    <a:lnT w="12700">
                      <a:miter lim="400000"/>
                    </a:lnT>
                    <a:lnB w="12700">
                      <a:miter lim="400000"/>
                    </a:lnB>
                  </a:tcPr>
                </a:tc>
                <a:tc>
                  <a:txBody>
                    <a:bodyPr/>
                    <a:lstStyle/>
                    <a:p>
                      <a:pPr lvl="0">
                        <a:spcBef>
                          <a:spcPts val="2400"/>
                        </a:spcBef>
                        <a:defRPr b="0">
                          <a:solidFill>
                            <a:srgbClr val="000000"/>
                          </a:solidFill>
                        </a:defRPr>
                      </a:pPr>
                      <a:r>
                        <a:rPr sz="1400">
                          <a:solidFill>
                            <a:srgbClr val="FFFFFF"/>
                          </a:solidFill>
                          <a:latin typeface="ChunkFive"/>
                          <a:ea typeface="ChunkFive"/>
                          <a:cs typeface="ChunkFive"/>
                          <a:sym typeface="ChunkFive"/>
                        </a:rPr>
                        <a:t>A</a:t>
                      </a:r>
                    </a:p>
                  </a:txBody>
                  <a:tcPr marL="12700" marR="12700" marT="12700" marB="127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0"/>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1"/>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2"/>
                  </a:ext>
                </a:extLst>
              </a:tr>
              <a:tr h="154952">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tc>
                  <a:txBody>
                    <a:bodyPr/>
                    <a:lstStyle/>
                    <a:p>
                      <a:pPr lvl="0" defTabSz="914400">
                        <a:defRPr sz="6800"/>
                      </a:pPr>
                      <a:endParaRPr/>
                    </a:p>
                  </a:txBody>
                  <a:tcPr marL="50800" marR="50800" marT="50800" marB="50800" anchor="ctr" horzOverflow="overflow">
                    <a:lnL w="12700">
                      <a:miter lim="400000"/>
                    </a:lnL>
                    <a:lnR w="12700">
                      <a:miter lim="400000"/>
                    </a:lnR>
                    <a:lnT w="12700">
                      <a:miter lim="400000"/>
                    </a:lnT>
                    <a:lnB w="12700">
                      <a:miter lim="400000"/>
                    </a:lnB>
                  </a:tcPr>
                </a:tc>
                <a:extLst>
                  <a:ext uri="{0D108BD9-81ED-4DB2-BD59-A6C34878D82A}">
                    <a16:rowId xmlns:a16="http://schemas.microsoft.com/office/drawing/2014/main" xmlns="" val="10003"/>
                  </a:ext>
                </a:extLst>
              </a:tr>
            </a:tbl>
          </a:graphicData>
        </a:graphic>
      </p:graphicFrame>
      <p:grpSp>
        <p:nvGrpSpPr>
          <p:cNvPr id="413" name="Group 413"/>
          <p:cNvGrpSpPr/>
          <p:nvPr/>
        </p:nvGrpSpPr>
        <p:grpSpPr>
          <a:xfrm>
            <a:off x="5505150" y="6476496"/>
            <a:ext cx="735185" cy="767059"/>
            <a:chOff x="299157" y="0"/>
            <a:chExt cx="735183" cy="767057"/>
          </a:xfrm>
        </p:grpSpPr>
        <p:sp>
          <p:nvSpPr>
            <p:cNvPr id="409" name="Shape 409"/>
            <p:cNvSpPr/>
            <p:nvPr/>
          </p:nvSpPr>
          <p:spPr>
            <a:xfrm>
              <a:off x="299157" y="0"/>
              <a:ext cx="735185" cy="767058"/>
            </a:xfrm>
            <a:prstGeom prst="rect">
              <a:avLst/>
            </a:prstGeom>
            <a:solidFill>
              <a:srgbClr val="FFFFFF">
                <a:alpha val="41896"/>
              </a:srgbClr>
            </a:solidFill>
            <a:ln w="12700" cap="flat">
              <a:noFill/>
              <a:miter lim="400000"/>
            </a:ln>
            <a:effectLst/>
          </p:spPr>
          <p:txBody>
            <a:bodyPr wrap="square" lIns="71437" tIns="71437" rIns="71437" bIns="71437" numCol="1" anchor="ctr">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0" name="Shape 410"/>
            <p:cNvSpPr/>
            <p:nvPr/>
          </p:nvSpPr>
          <p:spPr>
            <a:xfrm>
              <a:off x="308022" y="363273"/>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1" name="Shape 411"/>
            <p:cNvSpPr/>
            <p:nvPr/>
          </p:nvSpPr>
          <p:spPr>
            <a:xfrm>
              <a:off x="308022" y="514509"/>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12" name="Shape 412"/>
            <p:cNvSpPr/>
            <p:nvPr/>
          </p:nvSpPr>
          <p:spPr>
            <a:xfrm>
              <a:off x="308022" y="675204"/>
              <a:ext cx="715236" cy="1"/>
            </a:xfrm>
            <a:prstGeom prst="line">
              <a:avLst/>
            </a:prstGeom>
            <a:noFill/>
            <a:ln w="38100" cap="flat">
              <a:solidFill>
                <a:srgbClr val="000000"/>
              </a:solidFill>
              <a:prstDash val="solid"/>
              <a:miter lim="400000"/>
              <a:headEnd type="stealth" w="med" len="med"/>
              <a:tailEnd type="stealth" w="med" len="med"/>
            </a:ln>
            <a:effectLst/>
          </p:spPr>
          <p:txBody>
            <a:bodyPr wrap="square" lIns="0" tIns="0" rIns="0" bIns="0" numCol="1" anchor="t">
              <a:noAutofit/>
            </a:bodyPr>
            <a:lstStyle/>
            <a:p>
              <a:pPr lvl="0">
                <a:defRPr sz="56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28" name="Group 428"/>
          <p:cNvGrpSpPr/>
          <p:nvPr/>
        </p:nvGrpSpPr>
        <p:grpSpPr>
          <a:xfrm>
            <a:off x="7923190" y="7594789"/>
            <a:ext cx="444501" cy="444501"/>
            <a:chOff x="0" y="0"/>
            <a:chExt cx="444500" cy="444500"/>
          </a:xfrm>
        </p:grpSpPr>
        <p:sp>
          <p:nvSpPr>
            <p:cNvPr id="414" name="Shape 414"/>
            <p:cNvSpPr/>
            <p:nvPr/>
          </p:nvSpPr>
          <p:spPr>
            <a:xfrm>
              <a:off x="0" y="0"/>
              <a:ext cx="444500" cy="4445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nvGrpSpPr>
            <p:cNvPr id="423" name="Group 423"/>
            <p:cNvGrpSpPr/>
            <p:nvPr/>
          </p:nvGrpSpPr>
          <p:grpSpPr>
            <a:xfrm>
              <a:off x="3414" y="360"/>
              <a:ext cx="440827" cy="440826"/>
              <a:chOff x="0" y="0"/>
              <a:chExt cx="440825" cy="440825"/>
            </a:xfrm>
          </p:grpSpPr>
          <p:sp>
            <p:nvSpPr>
              <p:cNvPr id="415" name="Shape 415"/>
              <p:cNvSpPr/>
              <p:nvPr/>
            </p:nvSpPr>
            <p:spPr>
              <a:xfrm>
                <a:off x="41035" y="44089"/>
                <a:ext cx="355601" cy="3556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6" name="Shape 416"/>
              <p:cNvSpPr/>
              <p:nvPr/>
            </p:nvSpPr>
            <p:spPr>
              <a:xfrm>
                <a:off x="85485" y="88539"/>
                <a:ext cx="266701" cy="2667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7" name="Shape 417"/>
              <p:cNvSpPr/>
              <p:nvPr/>
            </p:nvSpPr>
            <p:spPr>
              <a:xfrm>
                <a:off x="129935" y="132989"/>
                <a:ext cx="177801" cy="177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8" name="Shape 418"/>
              <p:cNvSpPr/>
              <p:nvPr/>
            </p:nvSpPr>
            <p:spPr>
              <a:xfrm>
                <a:off x="174385" y="177439"/>
                <a:ext cx="88901" cy="88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3175" cap="flat">
                <a:solidFill>
                  <a:srgbClr val="53585F"/>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19" name="Shape 419"/>
              <p:cNvSpPr/>
              <p:nvPr/>
            </p:nvSpPr>
            <p:spPr>
              <a:xfrm>
                <a:off x="0" y="220412"/>
                <a:ext cx="440826" cy="1"/>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0" name="Shape 420"/>
              <p:cNvSpPr/>
              <p:nvPr/>
            </p:nvSpPr>
            <p:spPr>
              <a:xfrm flipV="1">
                <a:off x="220412" y="0"/>
                <a:ext cx="1" cy="440826"/>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1" name="Shape 421"/>
              <p:cNvSpPr/>
              <p:nvPr/>
            </p:nvSpPr>
            <p:spPr>
              <a:xfrm flipV="1">
                <a:off x="61179" y="64557"/>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sp>
            <p:nvSpPr>
              <p:cNvPr id="422" name="Shape 422"/>
              <p:cNvSpPr/>
              <p:nvPr/>
            </p:nvSpPr>
            <p:spPr>
              <a:xfrm flipH="1" flipV="1">
                <a:off x="61179" y="65238"/>
                <a:ext cx="311712" cy="311712"/>
              </a:xfrm>
              <a:prstGeom prst="line">
                <a:avLst/>
              </a:prstGeom>
              <a:noFill/>
              <a:ln w="3175" cap="flat">
                <a:solidFill>
                  <a:srgbClr val="53585F"/>
                </a:solidFill>
                <a:prstDash val="solid"/>
                <a:miter lim="400000"/>
              </a:ln>
              <a:effectLst/>
            </p:spPr>
            <p:txBody>
              <a:bodyPr wrap="square" lIns="0" tIns="0" rIns="0" bIns="0" numCol="1" anchor="ctr">
                <a:noAutofit/>
              </a:bodyPr>
              <a:lstStyle/>
              <a:p>
                <a:pPr lvl="0">
                  <a:defRPr sz="2600"/>
                </a:pPr>
                <a:endParaRPr/>
              </a:p>
            </p:txBody>
          </p:sp>
        </p:grpSp>
        <p:sp>
          <p:nvSpPr>
            <p:cNvPr id="424" name="Shape 424"/>
            <p:cNvSpPr/>
            <p:nvPr/>
          </p:nvSpPr>
          <p:spPr>
            <a:xfrm>
              <a:off x="227410" y="168955"/>
              <a:ext cx="48808" cy="48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5" name="Shape 425"/>
            <p:cNvSpPr/>
            <p:nvPr/>
          </p:nvSpPr>
          <p:spPr>
            <a:xfrm rot="5400000">
              <a:off x="232933" y="218845"/>
              <a:ext cx="86908" cy="86438"/>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6" name="Shape 426"/>
            <p:cNvSpPr/>
            <p:nvPr/>
          </p:nvSpPr>
          <p:spPr>
            <a:xfrm rot="10800000">
              <a:off x="97397" y="218996"/>
              <a:ext cx="127001" cy="12631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sp>
          <p:nvSpPr>
            <p:cNvPr id="427" name="Shape 427"/>
            <p:cNvSpPr/>
            <p:nvPr/>
          </p:nvSpPr>
          <p:spPr>
            <a:xfrm rot="16200000">
              <a:off x="52015" y="42261"/>
              <a:ext cx="172477" cy="171544"/>
            </a:xfrm>
            <a:custGeom>
              <a:avLst/>
              <a:gdLst/>
              <a:ahLst/>
              <a:cxnLst>
                <a:cxn ang="0">
                  <a:pos x="wd2" y="hd2"/>
                </a:cxn>
                <a:cxn ang="5400000">
                  <a:pos x="wd2" y="hd2"/>
                </a:cxn>
                <a:cxn ang="10800000">
                  <a:pos x="wd2" y="hd2"/>
                </a:cxn>
                <a:cxn ang="16200000">
                  <a:pos x="wd2" y="hd2"/>
                </a:cxn>
              </a:cxnLst>
              <a:rect l="0" t="0" r="r" b="b"/>
              <a:pathLst>
                <a:path w="21122" h="21040" extrusionOk="0">
                  <a:moveTo>
                    <a:pt x="0" y="21040"/>
                  </a:moveTo>
                  <a:lnTo>
                    <a:pt x="338" y="240"/>
                  </a:lnTo>
                  <a:cubicBezTo>
                    <a:pt x="5155" y="-560"/>
                    <a:pt x="10089" y="661"/>
                    <a:pt x="13980" y="3616"/>
                  </a:cubicBezTo>
                  <a:cubicBezTo>
                    <a:pt x="18929" y="7374"/>
                    <a:pt x="21600" y="13416"/>
                    <a:pt x="21052" y="19611"/>
                  </a:cubicBezTo>
                  <a:lnTo>
                    <a:pt x="0" y="21040"/>
                  </a:lnTo>
                  <a:close/>
                </a:path>
              </a:pathLst>
            </a:custGeom>
            <a:solidFill>
              <a:srgbClr val="000000"/>
            </a:solidFill>
            <a:ln w="12700" cap="flat">
              <a:noFill/>
              <a:miter lim="400000"/>
            </a:ln>
            <a:effectLst/>
          </p:spPr>
          <p:txBody>
            <a:bodyPr wrap="square" lIns="0" tIns="0" rIns="0" bIns="0" numCol="1" anchor="ctr">
              <a:noAutofit/>
            </a:bodyPr>
            <a:lstStyle/>
            <a:p>
              <a:pPr lvl="0">
                <a:defRPr sz="2600"/>
              </a:pPr>
              <a:endParaRPr/>
            </a:p>
          </p:txBody>
        </p:sp>
      </p:grpSp>
      <p:grpSp>
        <p:nvGrpSpPr>
          <p:cNvPr id="455" name="Group 455"/>
          <p:cNvGrpSpPr/>
          <p:nvPr/>
        </p:nvGrpSpPr>
        <p:grpSpPr>
          <a:xfrm>
            <a:off x="7364837" y="7591169"/>
            <a:ext cx="447696" cy="451742"/>
            <a:chOff x="0" y="0"/>
            <a:chExt cx="447694" cy="451741"/>
          </a:xfrm>
        </p:grpSpPr>
        <p:sp>
          <p:nvSpPr>
            <p:cNvPr id="429" name="Shape 429"/>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49" name="Group 449"/>
            <p:cNvGrpSpPr/>
            <p:nvPr/>
          </p:nvGrpSpPr>
          <p:grpSpPr>
            <a:xfrm>
              <a:off x="0" y="2870"/>
              <a:ext cx="447695" cy="448872"/>
              <a:chOff x="0" y="0"/>
              <a:chExt cx="447694" cy="448871"/>
            </a:xfrm>
          </p:grpSpPr>
          <p:sp>
            <p:nvSpPr>
              <p:cNvPr id="430" name="Shape 430"/>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1" name="Shape 431"/>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2" name="Shape 432"/>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3" name="Shape 433"/>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4" name="Shape 434"/>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5" name="Shape 435"/>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6" name="Shape 436"/>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7" name="Shape 437"/>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38" name="Shape 438"/>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48" name="Group 448"/>
              <p:cNvGrpSpPr/>
              <p:nvPr/>
            </p:nvGrpSpPr>
            <p:grpSpPr>
              <a:xfrm rot="16200000">
                <a:off x="1256" y="4476"/>
                <a:ext cx="447696" cy="441096"/>
                <a:chOff x="0" y="0"/>
                <a:chExt cx="447694" cy="441095"/>
              </a:xfrm>
            </p:grpSpPr>
            <p:sp>
              <p:nvSpPr>
                <p:cNvPr id="439" name="Shape 439"/>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0" name="Shape 440"/>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1" name="Shape 441"/>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2" name="Shape 442"/>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3" name="Shape 443"/>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4" name="Shape 444"/>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5" name="Shape 445"/>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6" name="Shape 446"/>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47" name="Shape 447"/>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50" name="Shape 450"/>
            <p:cNvSpPr/>
            <p:nvPr/>
          </p:nvSpPr>
          <p:spPr>
            <a:xfrm>
              <a:off x="17974" y="391416"/>
              <a:ext cx="76201" cy="57151"/>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1" name="Shape 451"/>
            <p:cNvSpPr/>
            <p:nvPr/>
          </p:nvSpPr>
          <p:spPr>
            <a:xfrm>
              <a:off x="130621" y="350004"/>
              <a:ext cx="76201" cy="98563"/>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2" name="Shape 452"/>
            <p:cNvSpPr/>
            <p:nvPr/>
          </p:nvSpPr>
          <p:spPr>
            <a:xfrm>
              <a:off x="243269" y="266330"/>
              <a:ext cx="76201" cy="182237"/>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3" name="Shape 453"/>
            <p:cNvSpPr/>
            <p:nvPr/>
          </p:nvSpPr>
          <p:spPr>
            <a:xfrm>
              <a:off x="355917" y="122933"/>
              <a:ext cx="76201" cy="325634"/>
            </a:xfrm>
            <a:prstGeom prst="rect">
              <a:avLst/>
            </a:prstGeom>
            <a:solidFill>
              <a:srgbClr val="000000"/>
            </a:solid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54" name="Shape 454"/>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482" name="Group 482"/>
          <p:cNvGrpSpPr/>
          <p:nvPr/>
        </p:nvGrpSpPr>
        <p:grpSpPr>
          <a:xfrm>
            <a:off x="6808082" y="7591169"/>
            <a:ext cx="447696" cy="451742"/>
            <a:chOff x="0" y="0"/>
            <a:chExt cx="447694" cy="451741"/>
          </a:xfrm>
        </p:grpSpPr>
        <p:sp>
          <p:nvSpPr>
            <p:cNvPr id="456" name="Shape 456"/>
            <p:cNvSpPr/>
            <p:nvPr/>
          </p:nvSpPr>
          <p:spPr>
            <a:xfrm>
              <a:off x="2795" y="0"/>
              <a:ext cx="444501" cy="444500"/>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476" name="Group 476"/>
            <p:cNvGrpSpPr/>
            <p:nvPr/>
          </p:nvGrpSpPr>
          <p:grpSpPr>
            <a:xfrm>
              <a:off x="0" y="2870"/>
              <a:ext cx="447695" cy="448872"/>
              <a:chOff x="0" y="0"/>
              <a:chExt cx="447694" cy="448871"/>
            </a:xfrm>
          </p:grpSpPr>
          <p:sp>
            <p:nvSpPr>
              <p:cNvPr id="457" name="Shape 45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8" name="Shape 45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59" name="Shape 45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0" name="Shape 46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1" name="Shape 46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2" name="Shape 46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3" name="Shape 46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4" name="Shape 46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5" name="Shape 46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475" name="Group 475"/>
              <p:cNvGrpSpPr/>
              <p:nvPr/>
            </p:nvGrpSpPr>
            <p:grpSpPr>
              <a:xfrm rot="16200000">
                <a:off x="1256" y="4476"/>
                <a:ext cx="447696" cy="441096"/>
                <a:chOff x="0" y="0"/>
                <a:chExt cx="447694" cy="441095"/>
              </a:xfrm>
            </p:grpSpPr>
            <p:sp>
              <p:nvSpPr>
                <p:cNvPr id="466" name="Shape 46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7" name="Shape 46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8" name="Shape 46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69" name="Shape 46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0" name="Shape 47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1" name="Shape 47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2" name="Shape 47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3" name="Shape 47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74" name="Shape 47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477" name="Shape 477"/>
            <p:cNvSpPr/>
            <p:nvPr/>
          </p:nvSpPr>
          <p:spPr>
            <a:xfrm>
              <a:off x="17974" y="391416"/>
              <a:ext cx="76201" cy="57151"/>
            </a:xfrm>
            <a:prstGeom prst="rect">
              <a:avLst/>
            </a:prstGeom>
            <a:solidFill>
              <a:srgbClr val="51A7F9"/>
            </a:solidFill>
            <a:ln w="6350" cap="flat">
              <a:solidFill>
                <a:srgbClr val="51A7F9"/>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8" name="Shape 478"/>
            <p:cNvSpPr/>
            <p:nvPr/>
          </p:nvSpPr>
          <p:spPr>
            <a:xfrm>
              <a:off x="130621" y="350004"/>
              <a:ext cx="76201" cy="98563"/>
            </a:xfrm>
            <a:prstGeom prst="rect">
              <a:avLst/>
            </a:prstGeom>
            <a:solidFill>
              <a:srgbClr val="0365C0"/>
            </a:solidFill>
            <a:ln w="6350" cap="flat">
              <a:solidFill>
                <a:srgbClr val="0365C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79" name="Shape 479"/>
            <p:cNvSpPr/>
            <p:nvPr/>
          </p:nvSpPr>
          <p:spPr>
            <a:xfrm>
              <a:off x="243269" y="266330"/>
              <a:ext cx="76201" cy="182237"/>
            </a:xfrm>
            <a:prstGeom prst="rect">
              <a:avLst/>
            </a:prstGeom>
            <a:solidFill>
              <a:srgbClr val="164F86"/>
            </a:solidFill>
            <a:ln w="6350" cap="flat">
              <a:solidFill>
                <a:srgbClr val="164F86"/>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0" name="Shape 480"/>
            <p:cNvSpPr/>
            <p:nvPr/>
          </p:nvSpPr>
          <p:spPr>
            <a:xfrm>
              <a:off x="355917" y="122933"/>
              <a:ext cx="76201" cy="325634"/>
            </a:xfrm>
            <a:prstGeom prst="rect">
              <a:avLst/>
            </a:prstGeom>
            <a:solidFill>
              <a:srgbClr val="002452"/>
            </a:solidFill>
            <a:ln w="6350" cap="flat">
              <a:solidFill>
                <a:srgbClr val="002452"/>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481" name="Shape 481"/>
            <p:cNvSpPr/>
            <p:nvPr/>
          </p:nvSpPr>
          <p:spPr>
            <a:xfrm>
              <a:off x="3175" y="4066"/>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05" name="Group 505"/>
          <p:cNvGrpSpPr/>
          <p:nvPr/>
        </p:nvGrpSpPr>
        <p:grpSpPr>
          <a:xfrm>
            <a:off x="5694572" y="7592604"/>
            <a:ext cx="447696" cy="448873"/>
            <a:chOff x="0" y="0"/>
            <a:chExt cx="447694" cy="448871"/>
          </a:xfrm>
        </p:grpSpPr>
        <p:sp>
          <p:nvSpPr>
            <p:cNvPr id="483" name="Shape 483"/>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03" name="Group 503"/>
            <p:cNvGrpSpPr/>
            <p:nvPr/>
          </p:nvGrpSpPr>
          <p:grpSpPr>
            <a:xfrm>
              <a:off x="0" y="0"/>
              <a:ext cx="447695" cy="448872"/>
              <a:chOff x="0" y="0"/>
              <a:chExt cx="447694" cy="448871"/>
            </a:xfrm>
          </p:grpSpPr>
          <p:sp>
            <p:nvSpPr>
              <p:cNvPr id="484" name="Shape 484"/>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5" name="Shape 485"/>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6" name="Shape 486"/>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7" name="Shape 487"/>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8" name="Shape 488"/>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89" name="Shape 489"/>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0" name="Shape 490"/>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1" name="Shape 491"/>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2" name="Shape 492"/>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02" name="Group 502"/>
              <p:cNvGrpSpPr/>
              <p:nvPr/>
            </p:nvGrpSpPr>
            <p:grpSpPr>
              <a:xfrm rot="16200000">
                <a:off x="1256" y="4476"/>
                <a:ext cx="447696" cy="441096"/>
                <a:chOff x="0" y="0"/>
                <a:chExt cx="447694" cy="441095"/>
              </a:xfrm>
            </p:grpSpPr>
            <p:sp>
              <p:nvSpPr>
                <p:cNvPr id="493" name="Shape 493"/>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4" name="Shape 494"/>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5" name="Shape 495"/>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6" name="Shape 496"/>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7" name="Shape 497"/>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8" name="Shape 498"/>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499" name="Shape 499"/>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0" name="Shape 500"/>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1" name="Shape 501"/>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04" name="Shape 504"/>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grpSp>
      <p:grpSp>
        <p:nvGrpSpPr>
          <p:cNvPr id="529" name="Group 529"/>
          <p:cNvGrpSpPr/>
          <p:nvPr/>
        </p:nvGrpSpPr>
        <p:grpSpPr>
          <a:xfrm>
            <a:off x="6251327" y="7592604"/>
            <a:ext cx="447696" cy="448873"/>
            <a:chOff x="0" y="0"/>
            <a:chExt cx="447694" cy="448871"/>
          </a:xfrm>
        </p:grpSpPr>
        <p:sp>
          <p:nvSpPr>
            <p:cNvPr id="506" name="Shape 506"/>
            <p:cNvSpPr/>
            <p:nvPr/>
          </p:nvSpPr>
          <p:spPr>
            <a:xfrm>
              <a:off x="2501" y="2185"/>
              <a:ext cx="444501" cy="444501"/>
            </a:xfrm>
            <a:prstGeom prst="rect">
              <a:avLst/>
            </a:prstGeom>
            <a:solidFill>
              <a:srgbClr val="FFFFFF"/>
            </a:solidFill>
            <a:ln w="12700" cap="flat">
              <a:noFill/>
              <a:miter lim="400000"/>
            </a:ln>
            <a:effectLst/>
          </p:spPr>
          <p:txBody>
            <a:bodyPr wrap="square" lIns="0" tIns="0" rIns="0" bIns="0" numCol="1" anchor="ctr">
              <a:noAutofit/>
            </a:bodyPr>
            <a:lstStyle/>
            <a:p>
              <a:pPr lvl="0">
                <a:defRPr sz="2600">
                  <a:solidFill>
                    <a:srgbClr val="FFFFFF"/>
                  </a:solidFill>
                </a:defRPr>
              </a:pPr>
              <a:endParaRPr/>
            </a:p>
          </p:txBody>
        </p:sp>
        <p:grpSp>
          <p:nvGrpSpPr>
            <p:cNvPr id="526" name="Group 526"/>
            <p:cNvGrpSpPr/>
            <p:nvPr/>
          </p:nvGrpSpPr>
          <p:grpSpPr>
            <a:xfrm>
              <a:off x="0" y="0"/>
              <a:ext cx="447695" cy="448872"/>
              <a:chOff x="0" y="0"/>
              <a:chExt cx="447694" cy="448871"/>
            </a:xfrm>
          </p:grpSpPr>
          <p:sp>
            <p:nvSpPr>
              <p:cNvPr id="507" name="Shape 507"/>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8" name="Shape 508"/>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09" name="Shape 509"/>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0" name="Shape 510"/>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1" name="Shape 511"/>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2" name="Shape 512"/>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3" name="Shape 513"/>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4" name="Shape 514"/>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5" name="Shape 515"/>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nvGrpSpPr>
              <p:cNvPr id="525" name="Group 525"/>
              <p:cNvGrpSpPr/>
              <p:nvPr/>
            </p:nvGrpSpPr>
            <p:grpSpPr>
              <a:xfrm rot="16200000">
                <a:off x="1256" y="4476"/>
                <a:ext cx="447696" cy="441096"/>
                <a:chOff x="0" y="0"/>
                <a:chExt cx="447694" cy="441095"/>
              </a:xfrm>
            </p:grpSpPr>
            <p:sp>
              <p:nvSpPr>
                <p:cNvPr id="516" name="Shape 516"/>
                <p:cNvSpPr/>
                <p:nvPr/>
              </p:nvSpPr>
              <p:spPr>
                <a:xfrm>
                  <a:off x="0" y="220547"/>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7" name="Shape 517"/>
                <p:cNvSpPr/>
                <p:nvPr/>
              </p:nvSpPr>
              <p:spPr>
                <a:xfrm>
                  <a:off x="0" y="0"/>
                  <a:ext cx="447695" cy="0"/>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8" name="Shape 518"/>
                <p:cNvSpPr/>
                <p:nvPr/>
              </p:nvSpPr>
              <p:spPr>
                <a:xfrm>
                  <a:off x="0" y="441095"/>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19" name="Shape 519"/>
                <p:cNvSpPr/>
                <p:nvPr/>
              </p:nvSpPr>
              <p:spPr>
                <a:xfrm>
                  <a:off x="0" y="110273"/>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0" name="Shape 520"/>
                <p:cNvSpPr/>
                <p:nvPr/>
              </p:nvSpPr>
              <p:spPr>
                <a:xfrm>
                  <a:off x="0" y="330821"/>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1" name="Shape 521"/>
                <p:cNvSpPr/>
                <p:nvPr/>
              </p:nvSpPr>
              <p:spPr>
                <a:xfrm>
                  <a:off x="0" y="275684"/>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2" name="Shape 522"/>
                <p:cNvSpPr/>
                <p:nvPr/>
              </p:nvSpPr>
              <p:spPr>
                <a:xfrm>
                  <a:off x="0" y="385958"/>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3" name="Shape 523"/>
                <p:cNvSpPr/>
                <p:nvPr/>
              </p:nvSpPr>
              <p:spPr>
                <a:xfrm>
                  <a:off x="0" y="165410"/>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sp>
              <p:nvSpPr>
                <p:cNvPr id="524" name="Shape 524"/>
                <p:cNvSpPr/>
                <p:nvPr/>
              </p:nvSpPr>
              <p:spPr>
                <a:xfrm>
                  <a:off x="0" y="55136"/>
                  <a:ext cx="447695" cy="1"/>
                </a:xfrm>
                <a:prstGeom prst="line">
                  <a:avLst/>
                </a:prstGeom>
                <a:noFill/>
                <a:ln w="3175" cap="flat">
                  <a:solidFill>
                    <a:srgbClr val="A6AAA9"/>
                  </a:solidFill>
                  <a:prstDash val="solid"/>
                  <a:miter lim="400000"/>
                </a:ln>
                <a:effectLst/>
              </p:spPr>
              <p:txBody>
                <a:bodyPr wrap="square" lIns="0" tIns="0" rIns="0" bIns="0" numCol="1" anchor="ctr">
                  <a:noAutofit/>
                </a:bodyPr>
                <a:lstStyle/>
                <a:p>
                  <a:pPr lvl="0">
                    <a:defRPr sz="2600"/>
                  </a:pPr>
                  <a:endParaRPr/>
                </a:p>
              </p:txBody>
            </p:sp>
          </p:grpSp>
        </p:grpSp>
        <p:sp>
          <p:nvSpPr>
            <p:cNvPr id="527" name="Shape 527"/>
            <p:cNvSpPr/>
            <p:nvPr/>
          </p:nvSpPr>
          <p:spPr>
            <a:xfrm>
              <a:off x="3175" y="3905"/>
              <a:ext cx="444500" cy="444501"/>
            </a:xfrm>
            <a:prstGeom prst="rect">
              <a:avLst/>
            </a:prstGeom>
            <a:noFill/>
            <a:ln w="6350" cap="flat">
              <a:solidFill>
                <a:srgbClr val="000000"/>
              </a:solidFill>
              <a:prstDash val="solid"/>
              <a:miter lim="400000"/>
            </a:ln>
            <a:effectLst/>
          </p:spPr>
          <p:txBody>
            <a:bodyPr wrap="square" lIns="0" tIns="0" rIns="0" bIns="0" numCol="1" anchor="ctr">
              <a:noAutofit/>
            </a:bodyPr>
            <a:lstStyle/>
            <a:p>
              <a:pPr lvl="0">
                <a:defRPr sz="2600">
                  <a:solidFill>
                    <a:srgbClr val="FFFFFF"/>
                  </a:solidFill>
                </a:defRPr>
              </a:pPr>
              <a:endParaRPr/>
            </a:p>
          </p:txBody>
        </p:sp>
        <p:sp>
          <p:nvSpPr>
            <p:cNvPr id="528" name="Shape 528"/>
            <p:cNvSpPr/>
            <p:nvPr/>
          </p:nvSpPr>
          <p:spPr>
            <a:xfrm>
              <a:off x="2667" y="87922"/>
              <a:ext cx="444185" cy="2756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04" y="20087"/>
                  </a:lnTo>
                  <a:lnTo>
                    <a:pt x="3587" y="18508"/>
                  </a:lnTo>
                  <a:lnTo>
                    <a:pt x="4599" y="16206"/>
                  </a:lnTo>
                  <a:cubicBezTo>
                    <a:pt x="4736" y="15881"/>
                    <a:pt x="4874" y="15555"/>
                    <a:pt x="5011" y="15230"/>
                  </a:cubicBezTo>
                  <a:cubicBezTo>
                    <a:pt x="5148" y="14905"/>
                    <a:pt x="5286" y="14579"/>
                    <a:pt x="5423" y="14254"/>
                  </a:cubicBezTo>
                  <a:cubicBezTo>
                    <a:pt x="5593" y="14819"/>
                    <a:pt x="5762" y="15384"/>
                    <a:pt x="5932" y="15948"/>
                  </a:cubicBezTo>
                  <a:cubicBezTo>
                    <a:pt x="6102" y="16513"/>
                    <a:pt x="6272" y="17078"/>
                    <a:pt x="6442" y="17643"/>
                  </a:cubicBezTo>
                  <a:lnTo>
                    <a:pt x="8078" y="16008"/>
                  </a:lnTo>
                  <a:lnTo>
                    <a:pt x="9272" y="13609"/>
                  </a:lnTo>
                  <a:lnTo>
                    <a:pt x="10499" y="9377"/>
                  </a:lnTo>
                  <a:lnTo>
                    <a:pt x="12208" y="11732"/>
                  </a:lnTo>
                  <a:lnTo>
                    <a:pt x="13281" y="8587"/>
                  </a:lnTo>
                  <a:lnTo>
                    <a:pt x="14507" y="4200"/>
                  </a:lnTo>
                  <a:lnTo>
                    <a:pt x="15513" y="0"/>
                  </a:lnTo>
                  <a:lnTo>
                    <a:pt x="16848" y="4930"/>
                  </a:lnTo>
                  <a:lnTo>
                    <a:pt x="18336" y="3993"/>
                  </a:lnTo>
                  <a:lnTo>
                    <a:pt x="19783" y="9080"/>
                  </a:lnTo>
                  <a:lnTo>
                    <a:pt x="21600" y="13583"/>
                  </a:lnTo>
                </a:path>
              </a:pathLst>
            </a:custGeom>
            <a:noFill/>
            <a:ln w="12700" cap="flat">
              <a:solidFill>
                <a:srgbClr val="000000"/>
              </a:solidFill>
              <a:prstDash val="solid"/>
              <a:miter lim="400000"/>
            </a:ln>
            <a:effectLst/>
          </p:spPr>
          <p:txBody>
            <a:bodyPr wrap="square" lIns="0" tIns="0" rIns="0" bIns="0" numCol="1" anchor="ctr">
              <a:noAutofit/>
            </a:bodyPr>
            <a:lstStyle/>
            <a:p>
              <a:pPr lvl="0">
                <a:defRPr sz="2600"/>
              </a:pPr>
              <a:endParaRPr/>
            </a:p>
          </p:txBody>
        </p:sp>
      </p:grpSp>
      <p:graphicFrame>
        <p:nvGraphicFramePr>
          <p:cNvPr id="530" name="Table 530"/>
          <p:cNvGraphicFramePr/>
          <p:nvPr/>
        </p:nvGraphicFramePr>
        <p:xfrm>
          <a:off x="5495129" y="8416260"/>
          <a:ext cx="3058218" cy="990600"/>
        </p:xfrm>
        <a:graphic>
          <a:graphicData uri="http://schemas.openxmlformats.org/drawingml/2006/table">
            <a:tbl>
              <a:tblPr bandRow="1">
                <a:tableStyleId>{4C3C2611-4C71-4FC5-86AE-919BDF0F9419}</a:tableStyleId>
              </a:tblPr>
              <a:tblGrid>
                <a:gridCol w="1144233">
                  <a:extLst>
                    <a:ext uri="{9D8B030D-6E8A-4147-A177-3AD203B41FA5}">
                      <a16:colId xmlns:a16="http://schemas.microsoft.com/office/drawing/2014/main" xmlns="" val="20000"/>
                    </a:ext>
                  </a:extLst>
                </a:gridCol>
                <a:gridCol w="1913985">
                  <a:extLst>
                    <a:ext uri="{9D8B030D-6E8A-4147-A177-3AD203B41FA5}">
                      <a16:colId xmlns:a16="http://schemas.microsoft.com/office/drawing/2014/main" xmlns="" val="20001"/>
                    </a:ext>
                  </a:extLst>
                </a:gridCol>
              </a:tblGrid>
              <a:tr h="190500">
                <a:tc>
                  <a:txBody>
                    <a:bodyPr/>
                    <a:lstStyle/>
                    <a:p>
                      <a:pPr lvl="0" algn="l" defTabSz="914400"/>
                      <a:r>
                        <a:rPr sz="1000">
                          <a:latin typeface="Source Sans Pro"/>
                          <a:ea typeface="Source Sans Pro"/>
                          <a:cs typeface="Source Sans Pro"/>
                          <a:sym typeface="Source Sans Pro"/>
                        </a:rPr>
                        <a:t>expect_equal()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equal within small numerical tolerance?</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0"/>
                  </a:ext>
                </a:extLst>
              </a:tr>
              <a:tr h="190500">
                <a:tc>
                  <a:txBody>
                    <a:bodyPr/>
                    <a:lstStyle/>
                    <a:p>
                      <a:pPr lvl="0" algn="l" defTabSz="914400"/>
                      <a:r>
                        <a:rPr sz="1000">
                          <a:latin typeface="Source Sans Pro"/>
                          <a:ea typeface="Source Sans Pro"/>
                          <a:cs typeface="Source Sans Pro"/>
                          <a:sym typeface="Source Sans Pro"/>
                        </a:rPr>
                        <a:t>expect_identical()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is exactly equal?</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1"/>
                  </a:ext>
                </a:extLst>
              </a:tr>
              <a:tr h="190500">
                <a:tc>
                  <a:txBody>
                    <a:bodyPr/>
                    <a:lstStyle/>
                    <a:p>
                      <a:pPr lvl="0" algn="l" defTabSz="914400"/>
                      <a:r>
                        <a:rPr sz="1000">
                          <a:latin typeface="Source Sans Pro"/>
                          <a:ea typeface="Source Sans Pro"/>
                          <a:cs typeface="Source Sans Pro"/>
                          <a:sym typeface="Source Sans Pro"/>
                        </a:rPr>
                        <a:t>expect_match()</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matches specified string or regular expression?</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2"/>
                  </a:ext>
                </a:extLst>
              </a:tr>
              <a:tr h="190500">
                <a:tc>
                  <a:txBody>
                    <a:bodyPr/>
                    <a:lstStyle/>
                    <a:p>
                      <a:pPr lvl="0" algn="l" defTabSz="914400"/>
                      <a:r>
                        <a:rPr sz="1000">
                          <a:latin typeface="Source Sans Pro"/>
                          <a:ea typeface="Source Sans Pro"/>
                          <a:cs typeface="Source Sans Pro"/>
                          <a:sym typeface="Source Sans Pro"/>
                        </a:rPr>
                        <a:t>expect_output()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tc>
                  <a:txBody>
                    <a:bodyPr/>
                    <a:lstStyle/>
                    <a:p>
                      <a:pPr lvl="0" algn="l" defTabSz="914400"/>
                      <a:r>
                        <a:rPr sz="1000">
                          <a:latin typeface="Source Sans Pro"/>
                          <a:ea typeface="Source Sans Pro"/>
                          <a:cs typeface="Source Sans Pro"/>
                          <a:sym typeface="Source Sans Pro"/>
                        </a:rPr>
                        <a:t>prints specified output?</a:t>
                      </a:r>
                    </a:p>
                  </a:txBody>
                  <a:tcPr marL="0" marR="0" marT="0" marB="0" horzOverflow="overflow">
                    <a:lnL w="12700">
                      <a:solidFill>
                        <a:srgbClr val="DCDEE0"/>
                      </a:solidFill>
                      <a:miter lim="400000"/>
                    </a:lnL>
                    <a:lnR w="12700">
                      <a:solidFill>
                        <a:srgbClr val="DCDEE0"/>
                      </a:solidFill>
                      <a:miter lim="400000"/>
                    </a:lnR>
                    <a:lnT w="12700">
                      <a:solidFill>
                        <a:srgbClr val="DCDEE0"/>
                      </a:solidFill>
                      <a:miter lim="400000"/>
                    </a:lnT>
                    <a:lnB w="12700">
                      <a:solidFill>
                        <a:srgbClr val="DCDEE0"/>
                      </a:solidFill>
                      <a:miter lim="400000"/>
                    </a:lnB>
                  </a:tcPr>
                </a:tc>
                <a:extLst>
                  <a:ext uri="{0D108BD9-81ED-4DB2-BD59-A6C34878D82A}">
                    <a16:rowId xmlns:a16="http://schemas.microsoft.com/office/drawing/2014/main" xmlns="" val="10003"/>
                  </a:ext>
                </a:extLst>
              </a:tr>
            </a:tbl>
          </a:graphicData>
        </a:graphic>
      </p:graphicFrame>
      <p:sp>
        <p:nvSpPr>
          <p:cNvPr id="531" name="Shape 531"/>
          <p:cNvSpPr/>
          <p:nvPr/>
        </p:nvSpPr>
        <p:spPr>
          <a:xfrm>
            <a:off x="4764949" y="2013588"/>
            <a:ext cx="323804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Example code</a:t>
            </a:r>
          </a:p>
        </p:txBody>
      </p:sp>
      <p:sp>
        <p:nvSpPr>
          <p:cNvPr id="532" name="Shape 532"/>
          <p:cNvSpPr/>
          <p:nvPr/>
        </p:nvSpPr>
        <p:spPr>
          <a:xfrm>
            <a:off x="5733022" y="2487712"/>
            <a:ext cx="2391663" cy="1125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lead</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shifted by 1.</a:t>
            </a:r>
          </a:p>
          <a:p>
            <a:pPr lvl="0" algn="l">
              <a:lnSpc>
                <a:spcPct val="90000"/>
              </a:lnSpc>
              <a:spcBef>
                <a:spcPts val="300"/>
              </a:spcBef>
              <a:defRPr sz="1800"/>
            </a:pPr>
            <a:r>
              <a:rPr sz="1400">
                <a:solidFill>
                  <a:srgbClr val="F39019"/>
                </a:solidFill>
                <a:latin typeface="Source Sans Pro"/>
                <a:ea typeface="Source Sans Pro"/>
                <a:cs typeface="Source Sans Pro"/>
                <a:sym typeface="Source Sans Pro"/>
              </a:rPr>
              <a:t>dplyr::</a:t>
            </a:r>
            <a:r>
              <a:rPr sz="1400">
                <a:latin typeface="Source Sans Pro Semibold"/>
                <a:ea typeface="Source Sans Pro Semibold"/>
                <a:cs typeface="Source Sans Pro Semibold"/>
                <a:sym typeface="Source Sans Pro Semibold"/>
              </a:rPr>
              <a:t>lag</a:t>
            </a:r>
            <a:endParaRPr sz="1400">
              <a:latin typeface="Source Sans Pro"/>
              <a:ea typeface="Source Sans Pro"/>
              <a:cs typeface="Source Sans Pro"/>
              <a:sym typeface="Source Sans Pro"/>
            </a:endParaRPr>
          </a:p>
          <a:p>
            <a:pPr lvl="0" algn="l">
              <a:lnSpc>
                <a:spcPct val="90000"/>
              </a:lnSpc>
              <a:spcBef>
                <a:spcPts val="300"/>
              </a:spcBef>
              <a:defRPr sz="1800"/>
            </a:pPr>
            <a:r>
              <a:rPr sz="1400">
                <a:latin typeface="Source Sans Pro Light"/>
                <a:ea typeface="Source Sans Pro Light"/>
                <a:cs typeface="Source Sans Pro Light"/>
                <a:sym typeface="Source Sans Pro Light"/>
              </a:rPr>
              <a:t>Copy with values lagged by 1.</a:t>
            </a:r>
          </a:p>
        </p:txBody>
      </p:sp>
      <p:sp>
        <p:nvSpPr>
          <p:cNvPr id="533" name="Shape 533"/>
          <p:cNvSpPr/>
          <p:nvPr/>
        </p:nvSpPr>
        <p:spPr>
          <a:xfrm>
            <a:off x="5009591" y="3574600"/>
            <a:ext cx="3025059" cy="1188641"/>
          </a:xfrm>
          <a:prstGeom prst="rect">
            <a:avLst/>
          </a:prstGeom>
          <a:solidFill>
            <a:srgbClr val="FFFFFF"/>
          </a:solidFill>
          <a:ln w="12700">
            <a:solidFill>
              <a:srgbClr val="A6AAA9"/>
            </a:solidFill>
            <a:miter lim="400000"/>
          </a:ln>
          <a:extLst>
            <a:ext uri="{C572A759-6A51-4108-AA02-DFA0A04FC94B}">
              <ma14:wrappingTextBoxFlag xmlns:ma14="http://schemas.microsoft.com/office/mac/drawingml/2011/main" xmlns="" val="1"/>
            </a:ext>
          </a:extLst>
        </p:spPr>
        <p:txBody>
          <a:bodyPr lIns="0" tIns="0" rIns="0" bIns="0" anchor="ctr">
            <a:spAutoFit/>
          </a:bodyPr>
          <a:lstStyle/>
          <a:p>
            <a:pPr lvl="0" algn="l">
              <a:defRPr sz="1800"/>
            </a:pPr>
            <a:r>
              <a:rPr sz="1200">
                <a:latin typeface="Menlo"/>
                <a:ea typeface="Menlo"/>
                <a:cs typeface="Menlo"/>
                <a:sym typeface="Menlo"/>
              </a:rPr>
              <a:t>ggplot(mpg, aes(hwy, cty)) +</a:t>
            </a:r>
          </a:p>
          <a:p>
            <a:pPr lvl="0" algn="l">
              <a:defRPr sz="1800"/>
            </a:pPr>
            <a:r>
              <a:rPr sz="1200">
                <a:latin typeface="Menlo"/>
                <a:ea typeface="Menlo"/>
                <a:cs typeface="Menlo"/>
                <a:sym typeface="Menlo"/>
              </a:rPr>
              <a:t> geom_point(aes(color = cyl)) +</a:t>
            </a:r>
          </a:p>
          <a:p>
            <a:pPr lvl="0" algn="l">
              <a:defRPr sz="1800"/>
            </a:pPr>
            <a:r>
              <a:rPr sz="1200">
                <a:latin typeface="Menlo"/>
                <a:ea typeface="Menlo"/>
                <a:cs typeface="Menlo"/>
                <a:sym typeface="Menlo"/>
              </a:rPr>
              <a:t> geom_smooth(method ="lm") +</a:t>
            </a:r>
          </a:p>
          <a:p>
            <a:pPr lvl="0" algn="l">
              <a:defRPr sz="1800"/>
            </a:pPr>
            <a:r>
              <a:rPr sz="1200">
                <a:latin typeface="Menlo"/>
                <a:ea typeface="Menlo"/>
                <a:cs typeface="Menlo"/>
                <a:sym typeface="Menlo"/>
              </a:rPr>
              <a:t> coord_cartesian() +</a:t>
            </a:r>
          </a:p>
          <a:p>
            <a:pPr lvl="0" algn="l">
              <a:defRPr sz="1800"/>
            </a:pPr>
            <a:r>
              <a:rPr sz="1200">
                <a:latin typeface="Menlo"/>
                <a:ea typeface="Menlo"/>
                <a:cs typeface="Menlo"/>
                <a:sym typeface="Menlo"/>
              </a:rPr>
              <a:t> scale_color_gradient() +</a:t>
            </a:r>
          </a:p>
          <a:p>
            <a:pPr lvl="0" algn="l">
              <a:defRPr sz="1800"/>
            </a:pPr>
            <a:r>
              <a:rPr sz="1200">
                <a:latin typeface="Menlo"/>
                <a:ea typeface="Menlo"/>
                <a:cs typeface="Menlo"/>
                <a:sym typeface="Menlo"/>
              </a:rPr>
              <a:t> theme_bw()</a:t>
            </a:r>
          </a:p>
        </p:txBody>
      </p:sp>
      <p:sp>
        <p:nvSpPr>
          <p:cNvPr id="534" name="Shape 534"/>
          <p:cNvSpPr/>
          <p:nvPr/>
        </p:nvSpPr>
        <p:spPr>
          <a:xfrm>
            <a:off x="7929456" y="4305699"/>
            <a:ext cx="1067991" cy="448867"/>
          </a:xfrm>
          <a:custGeom>
            <a:avLst/>
            <a:gdLst/>
            <a:ahLst/>
            <a:cxnLst>
              <a:cxn ang="0">
                <a:pos x="wd2" y="hd2"/>
              </a:cxn>
              <a:cxn ang="5400000">
                <a:pos x="wd2" y="hd2"/>
              </a:cxn>
              <a:cxn ang="10800000">
                <a:pos x="wd2" y="hd2"/>
              </a:cxn>
              <a:cxn ang="16200000">
                <a:pos x="wd2" y="hd2"/>
              </a:cxn>
            </a:cxnLst>
            <a:rect l="0" t="0" r="r" b="b"/>
            <a:pathLst>
              <a:path w="21600" h="21600" extrusionOk="0">
                <a:moveTo>
                  <a:pt x="5314" y="0"/>
                </a:moveTo>
                <a:cubicBezTo>
                  <a:pt x="4482" y="0"/>
                  <a:pt x="3805" y="1612"/>
                  <a:pt x="3805" y="3590"/>
                </a:cubicBezTo>
                <a:lnTo>
                  <a:pt x="3805" y="8651"/>
                </a:lnTo>
                <a:lnTo>
                  <a:pt x="0" y="11192"/>
                </a:lnTo>
                <a:lnTo>
                  <a:pt x="3805" y="13464"/>
                </a:lnTo>
                <a:lnTo>
                  <a:pt x="3805" y="18010"/>
                </a:lnTo>
                <a:cubicBezTo>
                  <a:pt x="3805" y="19988"/>
                  <a:pt x="4482" y="21600"/>
                  <a:pt x="5314" y="21600"/>
                </a:cubicBezTo>
                <a:lnTo>
                  <a:pt x="20099" y="21600"/>
                </a:lnTo>
                <a:cubicBezTo>
                  <a:pt x="20931" y="21600"/>
                  <a:pt x="21600" y="19988"/>
                  <a:pt x="21600" y="18010"/>
                </a:cubicBezTo>
                <a:lnTo>
                  <a:pt x="21600" y="3590"/>
                </a:lnTo>
                <a:cubicBezTo>
                  <a:pt x="21600" y="1612"/>
                  <a:pt x="20931" y="0"/>
                  <a:pt x="20099" y="0"/>
                </a:cubicBezTo>
                <a:lnTo>
                  <a:pt x="5314"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explaining code</a:t>
            </a:r>
          </a:p>
        </p:txBody>
      </p:sp>
      <p:sp>
        <p:nvSpPr>
          <p:cNvPr id="535" name="Shape 535"/>
          <p:cNvSpPr/>
          <p:nvPr/>
        </p:nvSpPr>
        <p:spPr>
          <a:xfrm>
            <a:off x="7955253" y="3821853"/>
            <a:ext cx="1042194" cy="448866"/>
          </a:xfrm>
          <a:custGeom>
            <a:avLst/>
            <a:gdLst/>
            <a:ahLst/>
            <a:cxnLst>
              <a:cxn ang="0">
                <a:pos x="wd2" y="hd2"/>
              </a:cxn>
              <a:cxn ang="5400000">
                <a:pos x="wd2" y="hd2"/>
              </a:cxn>
              <a:cxn ang="10800000">
                <a:pos x="wd2" y="hd2"/>
              </a:cxn>
              <a:cxn ang="16200000">
                <a:pos x="wd2" y="hd2"/>
              </a:cxn>
            </a:cxnLst>
            <a:rect l="0" t="0" r="r" b="b"/>
            <a:pathLst>
              <a:path w="21600" h="21600" extrusionOk="0">
                <a:moveTo>
                  <a:pt x="4911" y="0"/>
                </a:moveTo>
                <a:cubicBezTo>
                  <a:pt x="4058" y="0"/>
                  <a:pt x="3364" y="1612"/>
                  <a:pt x="3364" y="3590"/>
                </a:cubicBezTo>
                <a:lnTo>
                  <a:pt x="3364" y="9454"/>
                </a:lnTo>
                <a:lnTo>
                  <a:pt x="0" y="12299"/>
                </a:lnTo>
                <a:lnTo>
                  <a:pt x="3364" y="14266"/>
                </a:lnTo>
                <a:lnTo>
                  <a:pt x="3364" y="18010"/>
                </a:lnTo>
                <a:cubicBezTo>
                  <a:pt x="3364" y="19988"/>
                  <a:pt x="4058" y="21600"/>
                  <a:pt x="4911" y="21600"/>
                </a:cubicBezTo>
                <a:lnTo>
                  <a:pt x="20062" y="21600"/>
                </a:lnTo>
                <a:cubicBezTo>
                  <a:pt x="20914" y="21600"/>
                  <a:pt x="21600" y="19988"/>
                  <a:pt x="21600" y="18010"/>
                </a:cubicBezTo>
                <a:lnTo>
                  <a:pt x="21600" y="3590"/>
                </a:lnTo>
                <a:cubicBezTo>
                  <a:pt x="21600" y="1612"/>
                  <a:pt x="20914" y="0"/>
                  <a:pt x="20062" y="0"/>
                </a:cubicBezTo>
                <a:lnTo>
                  <a:pt x="4911"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p>
            <a:pPr lvl="0">
              <a:lnSpc>
                <a:spcPct val="80000"/>
              </a:lnSpc>
              <a:buClr>
                <a:srgbClr val="F39019"/>
              </a:buClr>
              <a:defRPr sz="1800"/>
            </a:pPr>
            <a:r>
              <a:rPr sz="1200">
                <a:solidFill>
                  <a:srgbClr val="FFFFFF"/>
                </a:solidFill>
                <a:latin typeface="Source Sans Pro Semibold"/>
                <a:ea typeface="Source Sans Pro Semibold"/>
                <a:cs typeface="Source Sans Pro Semibold"/>
                <a:sym typeface="Source Sans Pro Semibold"/>
              </a:rPr>
              <a:t>can be </a:t>
            </a:r>
          </a:p>
          <a:p>
            <a:pPr lvl="0">
              <a:lnSpc>
                <a:spcPct val="80000"/>
              </a:lnSpc>
              <a:spcBef>
                <a:spcPts val="300"/>
              </a:spcBef>
              <a:buClr>
                <a:srgbClr val="F39019"/>
              </a:buClr>
              <a:defRPr sz="1800"/>
            </a:pPr>
            <a:r>
              <a:rPr sz="1200">
                <a:solidFill>
                  <a:srgbClr val="FFFFFF"/>
                </a:solidFill>
                <a:latin typeface="Source Sans Pro Semibold"/>
                <a:ea typeface="Source Sans Pro Semibold"/>
                <a:cs typeface="Source Sans Pro Semibold"/>
                <a:sym typeface="Source Sans Pro Semibold"/>
              </a:rPr>
              <a:t>useful for</a:t>
            </a:r>
          </a:p>
        </p:txBody>
      </p:sp>
      <p:sp>
        <p:nvSpPr>
          <p:cNvPr id="536" name="Shape 536"/>
          <p:cNvSpPr/>
          <p:nvPr/>
        </p:nvSpPr>
        <p:spPr>
          <a:xfrm>
            <a:off x="7935009" y="3338014"/>
            <a:ext cx="1056482" cy="483395"/>
          </a:xfrm>
          <a:custGeom>
            <a:avLst/>
            <a:gdLst/>
            <a:ahLst/>
            <a:cxnLst>
              <a:cxn ang="0">
                <a:pos x="wd2" y="hd2"/>
              </a:cxn>
              <a:cxn ang="5400000">
                <a:pos x="wd2" y="hd2"/>
              </a:cxn>
              <a:cxn ang="10800000">
                <a:pos x="wd2" y="hd2"/>
              </a:cxn>
              <a:cxn ang="16200000">
                <a:pos x="wd2" y="hd2"/>
              </a:cxn>
            </a:cxnLst>
            <a:rect l="0" t="0" r="r" b="b"/>
            <a:pathLst>
              <a:path w="21600" h="21600" extrusionOk="0">
                <a:moveTo>
                  <a:pt x="5136" y="0"/>
                </a:moveTo>
                <a:cubicBezTo>
                  <a:pt x="4296" y="0"/>
                  <a:pt x="3611" y="1497"/>
                  <a:pt x="3611" y="3334"/>
                </a:cubicBezTo>
                <a:lnTo>
                  <a:pt x="3611" y="15677"/>
                </a:lnTo>
                <a:lnTo>
                  <a:pt x="0" y="21600"/>
                </a:lnTo>
                <a:lnTo>
                  <a:pt x="4909" y="19951"/>
                </a:lnTo>
                <a:cubicBezTo>
                  <a:pt x="4986" y="19977"/>
                  <a:pt x="5056" y="20057"/>
                  <a:pt x="5136" y="20057"/>
                </a:cubicBezTo>
                <a:lnTo>
                  <a:pt x="20083" y="20057"/>
                </a:lnTo>
                <a:cubicBezTo>
                  <a:pt x="20923" y="20057"/>
                  <a:pt x="21600" y="18560"/>
                  <a:pt x="21600" y="16723"/>
                </a:cubicBezTo>
                <a:lnTo>
                  <a:pt x="21600" y="3334"/>
                </a:lnTo>
                <a:cubicBezTo>
                  <a:pt x="21600" y="1497"/>
                  <a:pt x="20923" y="0"/>
                  <a:pt x="20083" y="0"/>
                </a:cubicBezTo>
                <a:lnTo>
                  <a:pt x="5136" y="0"/>
                </a:lnTo>
                <a:close/>
              </a:path>
            </a:pathLst>
          </a:custGeom>
          <a:solidFill>
            <a:srgbClr val="A6AAA9"/>
          </a:solidFill>
          <a:ln w="12700">
            <a:miter lim="400000"/>
          </a:ln>
          <a:extLst>
            <a:ext uri="{C572A759-6A51-4108-AA02-DFA0A04FC94B}">
              <ma14:wrappingTextBoxFlag xmlns:ma14="http://schemas.microsoft.com/office/mac/drawingml/2011/main" xmlns="" val="1"/>
            </a:ext>
          </a:extLst>
        </p:spPr>
        <p:txBody>
          <a:bodyPr lIns="0" tIns="0" rIns="0" bIns="0" anchor="ctr"/>
          <a:lstStyle>
            <a:lvl1pPr>
              <a:lnSpc>
                <a:spcPct val="80000"/>
              </a:lnSpc>
              <a:spcBef>
                <a:spcPts val="300"/>
              </a:spcBef>
              <a:buClr>
                <a:srgbClr val="F39019"/>
              </a:buClr>
              <a:defRPr sz="1200">
                <a:solidFill>
                  <a:srgbClr val="FFFFFF"/>
                </a:solidFill>
                <a:latin typeface="Source Sans Pro Semibold"/>
                <a:ea typeface="Source Sans Pro Semibold"/>
                <a:cs typeface="Source Sans Pro Semibold"/>
                <a:sym typeface="Source Sans Pro Semibold"/>
              </a:defRPr>
            </a:lvl1pPr>
          </a:lstStyle>
          <a:p>
            <a:pPr lvl="0">
              <a:defRPr sz="1800">
                <a:solidFill>
                  <a:srgbClr val="000000"/>
                </a:solidFill>
              </a:defRPr>
            </a:pPr>
            <a:r>
              <a:rPr sz="1200">
                <a:solidFill>
                  <a:srgbClr val="FFFFFF"/>
                </a:solidFill>
              </a:rPr>
              <a:t>Word balloons</a:t>
            </a:r>
          </a:p>
        </p:txBody>
      </p:sp>
      <p:sp>
        <p:nvSpPr>
          <p:cNvPr id="537" name="Shape 537"/>
          <p:cNvSpPr/>
          <p:nvPr/>
        </p:nvSpPr>
        <p:spPr>
          <a:xfrm>
            <a:off x="5415255" y="2288793"/>
            <a:ext cx="3135956"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Where possible, use </a:t>
            </a:r>
            <a:r>
              <a:rPr sz="1200">
                <a:latin typeface="Source Sans Pro Semibold"/>
                <a:ea typeface="Source Sans Pro Semibold"/>
                <a:cs typeface="Source Sans Pro Semibold"/>
                <a:sym typeface="Source Sans Pro Semibold"/>
              </a:rPr>
              <a:t>code that works</a:t>
            </a:r>
            <a:r>
              <a:rPr sz="1200">
                <a:latin typeface="Source Sans Pro Light"/>
                <a:ea typeface="Source Sans Pro Light"/>
                <a:cs typeface="Source Sans Pro Light"/>
                <a:sym typeface="Source Sans Pro Light"/>
              </a:rPr>
              <a:t> when run.</a:t>
            </a:r>
          </a:p>
        </p:txBody>
      </p:sp>
      <p:sp>
        <p:nvSpPr>
          <p:cNvPr id="538" name="Shape 538"/>
          <p:cNvSpPr/>
          <p:nvPr/>
        </p:nvSpPr>
        <p:spPr>
          <a:xfrm>
            <a:off x="9298591" y="2288793"/>
            <a:ext cx="4390791" cy="2869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lvl1pPr>
              <a:defRPr sz="1200" b="1">
                <a:solidFill>
                  <a:srgbClr val="A6AAA9"/>
                </a:solidFill>
                <a:latin typeface="Helvetica"/>
                <a:ea typeface="Helvetica"/>
                <a:cs typeface="Helvetica"/>
                <a:sym typeface="Helvetica"/>
              </a:defRPr>
            </a:lvl1pPr>
          </a:lstStyle>
          <a:p>
            <a:pPr lvl="0">
              <a:defRPr sz="1800" b="0">
                <a:solidFill>
                  <a:srgbClr val="000000"/>
                </a:solidFill>
              </a:defRPr>
            </a:pPr>
            <a:r>
              <a:rPr sz="1200" b="1">
                <a:solidFill>
                  <a:srgbClr val="A6AAA9"/>
                </a:solidFill>
              </a:rPr>
              <a:t>Color Scheme</a:t>
            </a:r>
          </a:p>
        </p:txBody>
      </p:sp>
      <p:sp>
        <p:nvSpPr>
          <p:cNvPr id="539" name="Shape 539"/>
          <p:cNvSpPr/>
          <p:nvPr/>
        </p:nvSpPr>
        <p:spPr>
          <a:xfrm>
            <a:off x="9403467" y="3177159"/>
            <a:ext cx="837368" cy="203201"/>
          </a:xfrm>
          <a:prstGeom prst="rect">
            <a:avLst/>
          </a:prstGeom>
          <a:solidFill>
            <a:srgbClr val="53585F"/>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0" name="Shape 540"/>
          <p:cNvSpPr/>
          <p:nvPr/>
        </p:nvSpPr>
        <p:spPr>
          <a:xfrm>
            <a:off x="9403467" y="3403912"/>
            <a:ext cx="837368" cy="203201"/>
          </a:xfrm>
          <a:prstGeom prst="rect">
            <a:avLst/>
          </a:prstGeom>
          <a:solidFill>
            <a:srgbClr val="797B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1" name="Shape 541"/>
          <p:cNvSpPr/>
          <p:nvPr/>
        </p:nvSpPr>
        <p:spPr>
          <a:xfrm>
            <a:off x="9403467" y="3630665"/>
            <a:ext cx="837368" cy="203201"/>
          </a:xfrm>
          <a:prstGeom prst="rect">
            <a:avLst/>
          </a:prstGeom>
          <a:solidFill>
            <a:srgbClr val="407AAA"/>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2" name="Shape 542"/>
          <p:cNvSpPr/>
          <p:nvPr/>
        </p:nvSpPr>
        <p:spPr>
          <a:xfrm>
            <a:off x="9403467" y="3857418"/>
            <a:ext cx="837368" cy="203201"/>
          </a:xfrm>
          <a:prstGeom prst="rect">
            <a:avLst/>
          </a:prstGeom>
          <a:solidFill>
            <a:srgbClr val="78A7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3" name="Shape 543"/>
          <p:cNvSpPr/>
          <p:nvPr/>
        </p:nvSpPr>
        <p:spPr>
          <a:xfrm>
            <a:off x="9403467" y="4084172"/>
            <a:ext cx="837368" cy="203201"/>
          </a:xfrm>
          <a:prstGeom prst="rect">
            <a:avLst/>
          </a:prstGeom>
          <a:solidFill>
            <a:srgbClr val="FFFC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4" name="Shape 544"/>
          <p:cNvSpPr/>
          <p:nvPr/>
        </p:nvSpPr>
        <p:spPr>
          <a:xfrm>
            <a:off x="9403467" y="4310924"/>
            <a:ext cx="837368" cy="203201"/>
          </a:xfrm>
          <a:prstGeom prst="rect">
            <a:avLst/>
          </a:prstGeom>
          <a:solidFill>
            <a:srgbClr val="FFD4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5" name="Shape 545"/>
          <p:cNvSpPr/>
          <p:nvPr/>
        </p:nvSpPr>
        <p:spPr>
          <a:xfrm>
            <a:off x="9403467" y="4537678"/>
            <a:ext cx="837368" cy="203201"/>
          </a:xfrm>
          <a:prstGeom prst="rect">
            <a:avLst/>
          </a:prstGeom>
          <a:solidFill>
            <a:srgbClr val="FF7E79"/>
          </a:solidFill>
          <a:ln w="12700">
            <a:miter lim="400000"/>
          </a:ln>
        </p:spPr>
        <p:txBody>
          <a:bodyPr lIns="0" tIns="0" rIns="0" bIns="0" anchor="ctr"/>
          <a:lstStyle/>
          <a:p>
            <a:pPr lvl="0">
              <a:defRPr sz="1900">
                <a:solidFill>
                  <a:srgbClr val="FFFFFF"/>
                </a:solidFill>
                <a:latin typeface="Source Sans Pro Semibold"/>
                <a:ea typeface="Source Sans Pro Semibold"/>
                <a:cs typeface="Source Sans Pro Semibold"/>
                <a:sym typeface="Source Sans Pro Semibold"/>
              </a:defRPr>
            </a:pPr>
            <a:endParaRPr/>
          </a:p>
        </p:txBody>
      </p:sp>
      <p:sp>
        <p:nvSpPr>
          <p:cNvPr id="546" name="Shape 546"/>
          <p:cNvSpPr/>
          <p:nvPr/>
        </p:nvSpPr>
        <p:spPr>
          <a:xfrm>
            <a:off x="9324609" y="2481963"/>
            <a:ext cx="4386487" cy="6425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Light"/>
                <a:ea typeface="Source Sans Pro Light"/>
                <a:cs typeface="Source Sans Pro Light"/>
                <a:sym typeface="Source Sans Pro Light"/>
              </a:rPr>
              <a:t>Please use the following </a:t>
            </a:r>
            <a:r>
              <a:rPr sz="1200">
                <a:latin typeface="Source Sans Pro Semibold"/>
                <a:ea typeface="Source Sans Pro Semibold"/>
                <a:cs typeface="Source Sans Pro Semibold"/>
                <a:sym typeface="Source Sans Pro Semibold"/>
              </a:rPr>
              <a:t>color scheme </a:t>
            </a:r>
            <a:r>
              <a:rPr sz="1200">
                <a:latin typeface="Source Sans Pro Light"/>
                <a:ea typeface="Source Sans Pro Light"/>
                <a:cs typeface="Source Sans Pro Light"/>
                <a:sym typeface="Source Sans Pro Light"/>
              </a:rPr>
              <a:t>when designing new cheatsheets to be distributed through </a:t>
            </a:r>
            <a:r>
              <a:rPr sz="1200" u="sng">
                <a:latin typeface="Source Sans Pro Light"/>
                <a:ea typeface="Source Sans Pro Light"/>
                <a:cs typeface="Source Sans Pro Light"/>
                <a:sym typeface="Source Sans Pro Light"/>
                <a:hlinkClick r:id="rId9"/>
              </a:rPr>
              <a:t>http://www.rstudio.com/resources/cheatsheets/</a:t>
            </a:r>
          </a:p>
        </p:txBody>
      </p:sp>
      <p:sp>
        <p:nvSpPr>
          <p:cNvPr id="547" name="Shape 547"/>
          <p:cNvSpPr/>
          <p:nvPr/>
        </p:nvSpPr>
        <p:spPr>
          <a:xfrm>
            <a:off x="10321421" y="3120009"/>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spcBef>
                <a:spcPts val="300"/>
              </a:spcBef>
              <a:buClr>
                <a:srgbClr val="F39019"/>
              </a:buClr>
              <a:defRPr sz="1800"/>
            </a:pPr>
            <a:r>
              <a:rPr sz="1200">
                <a:latin typeface="Source Sans Pro Semibold"/>
                <a:ea typeface="Source Sans Pro Semibold"/>
                <a:cs typeface="Source Sans Pro Semibold"/>
                <a:sym typeface="Source Sans Pro Semibold"/>
              </a:rPr>
              <a:t>Greys</a:t>
            </a:r>
            <a:r>
              <a:rPr sz="1200">
                <a:latin typeface="Source Sans Pro Light"/>
                <a:ea typeface="Source Sans Pro Light"/>
                <a:cs typeface="Source Sans Pro Light"/>
                <a:sym typeface="Source Sans Pro Light"/>
              </a:rPr>
              <a:t> - Programming topics</a:t>
            </a:r>
          </a:p>
        </p:txBody>
      </p:sp>
      <p:sp>
        <p:nvSpPr>
          <p:cNvPr id="548" name="Shape 548"/>
          <p:cNvSpPr/>
          <p:nvPr/>
        </p:nvSpPr>
        <p:spPr>
          <a:xfrm>
            <a:off x="10321421" y="3352331"/>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Purples</a:t>
            </a:r>
            <a:r>
              <a:rPr sz="1200">
                <a:latin typeface="Source Sans Pro Light"/>
                <a:ea typeface="Source Sans Pro Light"/>
                <a:cs typeface="Source Sans Pro Light"/>
                <a:sym typeface="Source Sans Pro Light"/>
              </a:rPr>
              <a:t> - Reporting topics (knitr, R Markdown, etc.)</a:t>
            </a:r>
          </a:p>
        </p:txBody>
      </p:sp>
      <p:sp>
        <p:nvSpPr>
          <p:cNvPr id="549" name="Shape 549"/>
          <p:cNvSpPr/>
          <p:nvPr/>
        </p:nvSpPr>
        <p:spPr>
          <a:xfrm>
            <a:off x="10321421" y="3585435"/>
            <a:ext cx="3394330" cy="29964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Blues</a:t>
            </a:r>
            <a:r>
              <a:rPr sz="1200">
                <a:latin typeface="Source Sans Pro Light"/>
                <a:ea typeface="Source Sans Pro Light"/>
                <a:cs typeface="Source Sans Pro Light"/>
                <a:sym typeface="Source Sans Pro Light"/>
              </a:rPr>
              <a:t> - Shiny or RStudio related</a:t>
            </a:r>
          </a:p>
        </p:txBody>
      </p:sp>
      <p:sp>
        <p:nvSpPr>
          <p:cNvPr id="550" name="Shape 550"/>
          <p:cNvSpPr/>
          <p:nvPr/>
        </p:nvSpPr>
        <p:spPr>
          <a:xfrm>
            <a:off x="10321421" y="3798998"/>
            <a:ext cx="3394330" cy="299642"/>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Greens</a:t>
            </a:r>
            <a:r>
              <a:rPr sz="1200">
                <a:latin typeface="Source Sans Pro Light"/>
                <a:ea typeface="Source Sans Pro Light"/>
                <a:cs typeface="Source Sans Pro Light"/>
                <a:sym typeface="Source Sans Pro Light"/>
              </a:rPr>
              <a:t> - Data Visualization</a:t>
            </a:r>
          </a:p>
        </p:txBody>
      </p:sp>
      <p:sp>
        <p:nvSpPr>
          <p:cNvPr id="551" name="Shape 551"/>
          <p:cNvSpPr/>
          <p:nvPr/>
        </p:nvSpPr>
        <p:spPr>
          <a:xfrm>
            <a:off x="10321421" y="4032247"/>
            <a:ext cx="2781601" cy="471091"/>
          </a:xfrm>
          <a:prstGeom prst="rect">
            <a:avLst/>
          </a:prstGeom>
          <a:ln w="12700">
            <a:miter lim="400000"/>
          </a:ln>
          <a:extLst>
            <a:ext uri="{C572A759-6A51-4108-AA02-DFA0A04FC94B}">
              <ma14:wrappingTextBoxFlag xmlns:ma14="http://schemas.microsoft.com/office/mac/drawingml/2011/main" xmlns="" val="1"/>
            </a:ext>
          </a:extLst>
        </p:spPr>
        <p:txBody>
          <a:bodyPr lIns="54570" tIns="54570" rIns="54570" bIns="54570" anchor="ctr">
            <a:spAutoFit/>
          </a:bodyPr>
          <a:lstStyle/>
          <a:p>
            <a:pPr lvl="0" algn="l">
              <a:lnSpc>
                <a:spcPct val="90000"/>
              </a:lnSpc>
              <a:buClr>
                <a:srgbClr val="F39019"/>
              </a:buClr>
              <a:defRPr sz="1800"/>
            </a:pPr>
            <a:r>
              <a:rPr sz="1200">
                <a:latin typeface="Source Sans Pro Semibold"/>
                <a:ea typeface="Source Sans Pro Semibold"/>
                <a:cs typeface="Source Sans Pro Semibold"/>
                <a:sym typeface="Source Sans Pro Semibold"/>
              </a:rPr>
              <a:t>Warm Colors</a:t>
            </a:r>
            <a:r>
              <a:rPr sz="1200">
                <a:latin typeface="Source Sans Pro Light"/>
                <a:ea typeface="Source Sans Pro Light"/>
                <a:cs typeface="Source Sans Pro Light"/>
                <a:sym typeface="Source Sans Pro Light"/>
              </a:rPr>
              <a:t> - Data Manipulation and modeling topics</a:t>
            </a:r>
          </a:p>
        </p:txBody>
      </p:sp>
    </p:spTree>
    <p:extLst>
      <p:ext uri="{BB962C8B-B14F-4D97-AF65-F5344CB8AC3E}">
        <p14:creationId xmlns:p14="http://schemas.microsoft.com/office/powerpoint/2010/main" val="480832867"/>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4570" tIns="54570" rIns="54570" bIns="5457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8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2354</TotalTime>
  <Words>2274</Words>
  <Application>Microsoft Office PowerPoint</Application>
  <PresentationFormat>Custom</PresentationFormat>
  <Paragraphs>463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White</vt:lpstr>
      <vt:lpstr>How Big is My Graph? Cheat Sheet</vt:lpstr>
      <vt:lpstr>PowerPoint Presentation</vt:lpstr>
      <vt:lpstr>Four Column layout  Cheat Sheet </vt:lpstr>
      <vt:lpstr>Three Column layout  Cheat Sheet </vt:lpstr>
      <vt:lpstr>Three Column layout  Cheat Sheet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Big is My Graph?  Cheat Sheet</dc:title>
  <dc:creator>Stephen Simon</dc:creator>
  <cp:lastModifiedBy>Simon, Stephen D.</cp:lastModifiedBy>
  <cp:revision>68</cp:revision>
  <dcterms:modified xsi:type="dcterms:W3CDTF">2016-10-06T15:35:48Z</dcterms:modified>
</cp:coreProperties>
</file>