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notesMaster" Target="notesMasters/notesMaster1.xml" /><Relationship Id="rId12" Type="http://schemas.openxmlformats.org/officeDocument/2006/relationships/tableStyles" Target="tableStyles.xml" /><Relationship Id="rId11" Type="http://schemas.openxmlformats.org/officeDocument/2006/relationships/theme" Target="theme/theme1.xml" /><Relationship Id="rId1" Type="http://schemas.openxmlformats.org/officeDocument/2006/relationships/slideMaster" Target="slideMasters/slideMaster1.xml" /><Relationship Id="rId10" Type="http://schemas.openxmlformats.org/officeDocument/2006/relationships/viewProps" Target="viewProps.xml" /><Relationship Id="rId9"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Today’s</a:t>
            </a:r>
            <a:r>
              <a:rPr/>
              <a:t> </a:t>
            </a:r>
            <a:r>
              <a:rPr/>
              <a:t>talk</a:t>
            </a:r>
            <a:r>
              <a:rPr/>
              <a:t> </a:t>
            </a:r>
            <a:r>
              <a:rPr/>
              <a:t>is</a:t>
            </a:r>
            <a:r>
              <a:rPr/>
              <a:t> </a:t>
            </a:r>
            <a:r>
              <a:rPr/>
              <a:t>a</a:t>
            </a:r>
            <a:r>
              <a:rPr/>
              <a:t> </a:t>
            </a:r>
            <a:r>
              <a:rPr/>
              <a:t>basic</a:t>
            </a:r>
            <a:r>
              <a:rPr/>
              <a:t> </a:t>
            </a:r>
            <a:r>
              <a:rPr/>
              <a:t>introduction.</a:t>
            </a:r>
            <a:r>
              <a:rPr/>
              <a:t> </a:t>
            </a:r>
            <a:r>
              <a:rPr/>
              <a:t>It</a:t>
            </a:r>
            <a:r>
              <a:rPr/>
              <a:t> </a:t>
            </a:r>
            <a:r>
              <a:rPr/>
              <a:t>will</a:t>
            </a:r>
            <a:r>
              <a:rPr/>
              <a:t> </a:t>
            </a:r>
            <a:r>
              <a:rPr/>
              <a:t>focus</a:t>
            </a:r>
            <a:r>
              <a:rPr/>
              <a:t> </a:t>
            </a:r>
            <a:r>
              <a:rPr/>
              <a:t>on</a:t>
            </a:r>
            <a:r>
              <a:rPr/>
              <a:t> </a:t>
            </a:r>
            <a:r>
              <a:rPr/>
              <a:t>design</a:t>
            </a:r>
            <a:r>
              <a:rPr/>
              <a:t> </a:t>
            </a:r>
            <a:r>
              <a:rPr/>
              <a:t>issues</a:t>
            </a:r>
            <a:r>
              <a:rPr/>
              <a:t> </a:t>
            </a:r>
            <a:r>
              <a:rPr/>
              <a:t>for</a:t>
            </a:r>
            <a:r>
              <a:rPr/>
              <a:t> </a:t>
            </a:r>
            <a:r>
              <a:rPr/>
              <a:t>a</a:t>
            </a:r>
            <a:r>
              <a:rPr/>
              <a:t> </a:t>
            </a:r>
            <a:r>
              <a:rPr/>
              <a:t>meta-analytic</a:t>
            </a:r>
            <a:r>
              <a:rPr/>
              <a:t> </a:t>
            </a:r>
            <a:r>
              <a:rPr/>
              <a:t>study,</a:t>
            </a:r>
            <a:r>
              <a:rPr/>
              <a:t> </a:t>
            </a:r>
            <a:r>
              <a:rPr/>
              <a:t>some</a:t>
            </a:r>
            <a:r>
              <a:rPr/>
              <a:t> </a:t>
            </a:r>
            <a:r>
              <a:rPr/>
              <a:t>of</a:t>
            </a:r>
            <a:r>
              <a:rPr/>
              <a:t> </a:t>
            </a:r>
            <a:r>
              <a:rPr/>
              <a:t>the</a:t>
            </a:r>
            <a:r>
              <a:rPr/>
              <a:t> </a:t>
            </a:r>
            <a:r>
              <a:rPr/>
              <a:t>common</a:t>
            </a:r>
            <a:r>
              <a:rPr/>
              <a:t> </a:t>
            </a:r>
            <a:r>
              <a:rPr/>
              <a:t>statistics</a:t>
            </a:r>
            <a:r>
              <a:rPr/>
              <a:t> </a:t>
            </a:r>
            <a:r>
              <a:rPr/>
              <a:t>and</a:t>
            </a:r>
            <a:r>
              <a:rPr/>
              <a:t> </a:t>
            </a:r>
            <a:r>
              <a:rPr/>
              <a:t>graphics</a:t>
            </a:r>
            <a:r>
              <a:rPr/>
              <a:t> </a:t>
            </a:r>
            <a:r>
              <a:rPr/>
              <a:t>used</a:t>
            </a:r>
            <a:r>
              <a:rPr/>
              <a:t> </a:t>
            </a:r>
            <a:r>
              <a:rPr/>
              <a:t>in</a:t>
            </a:r>
            <a:r>
              <a:rPr/>
              <a:t> </a:t>
            </a:r>
            <a:r>
              <a:rPr/>
              <a:t>a</a:t>
            </a:r>
            <a:r>
              <a:rPr/>
              <a:t> </a:t>
            </a:r>
            <a:r>
              <a:rPr/>
              <a:t>meta-analytic</a:t>
            </a:r>
            <a:r>
              <a:rPr/>
              <a:t> </a:t>
            </a:r>
            <a:r>
              <a:rPr/>
              <a:t>study,</a:t>
            </a:r>
            <a:r>
              <a:rPr/>
              <a:t> </a:t>
            </a:r>
            <a:r>
              <a:rPr/>
              <a:t>and</a:t>
            </a:r>
            <a:r>
              <a:rPr/>
              <a:t> </a:t>
            </a:r>
            <a:r>
              <a:rPr/>
              <a:t>publication</a:t>
            </a:r>
            <a:r>
              <a:rPr/>
              <a:t> </a:t>
            </a:r>
            <a:r>
              <a:rPr/>
              <a:t>standards</a:t>
            </a:r>
            <a:r>
              <a:rPr/>
              <a:t> </a:t>
            </a:r>
            <a:r>
              <a:rPr/>
              <a:t>for</a:t>
            </a:r>
            <a:r>
              <a:rPr/>
              <a:t> </a:t>
            </a:r>
            <a:r>
              <a:rPr/>
              <a:t>a</a:t>
            </a:r>
            <a:r>
              <a:rPr/>
              <a:t> </a:t>
            </a:r>
            <a:r>
              <a:rPr/>
              <a:t>meta-analytic</a:t>
            </a:r>
            <a:r>
              <a:rPr/>
              <a:t> </a:t>
            </a:r>
            <a:r>
              <a:rPr/>
              <a:t>study.</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1992,</a:t>
            </a:r>
            <a:r>
              <a:rPr/>
              <a:t> </a:t>
            </a:r>
            <a:r>
              <a:rPr/>
              <a:t>the</a:t>
            </a:r>
            <a:r>
              <a:rPr/>
              <a:t> </a:t>
            </a:r>
            <a:r>
              <a:rPr/>
              <a:t>British</a:t>
            </a:r>
            <a:r>
              <a:rPr/>
              <a:t> </a:t>
            </a:r>
            <a:r>
              <a:rPr/>
              <a:t>Medical</a:t>
            </a:r>
            <a:r>
              <a:rPr/>
              <a:t> </a:t>
            </a:r>
            <a:r>
              <a:rPr/>
              <a:t>Journal</a:t>
            </a:r>
            <a:r>
              <a:rPr/>
              <a:t> </a:t>
            </a:r>
            <a:r>
              <a:rPr/>
              <a:t>published</a:t>
            </a:r>
            <a:r>
              <a:rPr/>
              <a:t> </a:t>
            </a:r>
            <a:r>
              <a:rPr/>
              <a:t>a</a:t>
            </a:r>
            <a:r>
              <a:rPr/>
              <a:t> </a:t>
            </a:r>
            <a:r>
              <a:rPr/>
              <a:t>controversial</a:t>
            </a:r>
            <a:r>
              <a:rPr/>
              <a:t> </a:t>
            </a:r>
            <a:r>
              <a:rPr/>
              <a:t>meta-analysis.</a:t>
            </a:r>
            <a:r>
              <a:rPr/>
              <a:t> </a:t>
            </a:r>
            <a:r>
              <a:rPr/>
              <a:t>This</a:t>
            </a:r>
            <a:r>
              <a:rPr/>
              <a:t> </a:t>
            </a:r>
            <a:r>
              <a:rPr/>
              <a:t>study</a:t>
            </a:r>
            <a:r>
              <a:rPr/>
              <a:t> </a:t>
            </a:r>
            <a:r>
              <a:rPr/>
              <a:t>(Carlsen</a:t>
            </a:r>
            <a:r>
              <a:rPr/>
              <a:t> </a:t>
            </a:r>
            <a:r>
              <a:rPr/>
              <a:t>1992)</a:t>
            </a:r>
            <a:r>
              <a:rPr/>
              <a:t> </a:t>
            </a:r>
            <a:r>
              <a:rPr/>
              <a:t>reviewed</a:t>
            </a:r>
            <a:r>
              <a:rPr/>
              <a:t> </a:t>
            </a:r>
            <a:r>
              <a:rPr/>
              <a:t>61</a:t>
            </a:r>
            <a:r>
              <a:rPr/>
              <a:t> </a:t>
            </a:r>
            <a:r>
              <a:rPr/>
              <a:t>papers</a:t>
            </a:r>
            <a:r>
              <a:rPr/>
              <a:t> </a:t>
            </a:r>
            <a:r>
              <a:rPr/>
              <a:t>published</a:t>
            </a:r>
            <a:r>
              <a:rPr/>
              <a:t> </a:t>
            </a:r>
            <a:r>
              <a:rPr/>
              <a:t>from</a:t>
            </a:r>
            <a:r>
              <a:rPr/>
              <a:t> </a:t>
            </a:r>
            <a:r>
              <a:rPr/>
              <a:t>1938</a:t>
            </a:r>
            <a:r>
              <a:rPr/>
              <a:t> </a:t>
            </a:r>
            <a:r>
              <a:rPr/>
              <a:t>and</a:t>
            </a:r>
            <a:r>
              <a:rPr/>
              <a:t> </a:t>
            </a:r>
            <a:r>
              <a:rPr/>
              <a:t>1991</a:t>
            </a:r>
            <a:r>
              <a:rPr/>
              <a:t> </a:t>
            </a:r>
            <a:r>
              <a:rPr/>
              <a:t>and</a:t>
            </a:r>
            <a:r>
              <a:rPr/>
              <a:t> </a:t>
            </a:r>
            <a:r>
              <a:rPr/>
              <a:t>showed</a:t>
            </a:r>
            <a:r>
              <a:rPr/>
              <a:t> </a:t>
            </a:r>
            <a:r>
              <a:rPr/>
              <a:t>that</a:t>
            </a:r>
            <a:r>
              <a:rPr/>
              <a:t> </a:t>
            </a:r>
            <a:r>
              <a:rPr/>
              <a:t>there</a:t>
            </a:r>
            <a:r>
              <a:rPr/>
              <a:t> </a:t>
            </a:r>
            <a:r>
              <a:rPr/>
              <a:t>was</a:t>
            </a:r>
            <a:r>
              <a:rPr/>
              <a:t> </a:t>
            </a:r>
            <a:r>
              <a:rPr/>
              <a:t>a</a:t>
            </a:r>
            <a:r>
              <a:rPr/>
              <a:t> </a:t>
            </a:r>
            <a:r>
              <a:rPr/>
              <a:t>significant</a:t>
            </a:r>
            <a:r>
              <a:rPr/>
              <a:t> </a:t>
            </a:r>
            <a:r>
              <a:rPr/>
              <a:t>decrease</a:t>
            </a:r>
            <a:r>
              <a:rPr/>
              <a:t> </a:t>
            </a:r>
            <a:r>
              <a:rPr/>
              <a:t>in</a:t>
            </a:r>
            <a:r>
              <a:rPr/>
              <a:t> </a:t>
            </a:r>
            <a:r>
              <a:rPr/>
              <a:t>sperm</a:t>
            </a:r>
            <a:r>
              <a:rPr/>
              <a:t> </a:t>
            </a:r>
            <a:r>
              <a:rPr/>
              <a:t>count</a:t>
            </a:r>
            <a:r>
              <a:rPr/>
              <a:t> </a:t>
            </a:r>
            <a:r>
              <a:rPr/>
              <a:t>and</a:t>
            </a:r>
            <a:r>
              <a:rPr/>
              <a:t> </a:t>
            </a:r>
            <a:r>
              <a:rPr/>
              <a:t>in</a:t>
            </a:r>
            <a:r>
              <a:rPr/>
              <a:t> </a:t>
            </a:r>
            <a:r>
              <a:rPr/>
              <a:t>seminal</a:t>
            </a:r>
            <a:r>
              <a:rPr/>
              <a:t> </a:t>
            </a:r>
            <a:r>
              <a:rPr/>
              <a:t>volume</a:t>
            </a:r>
            <a:r>
              <a:rPr/>
              <a:t> </a:t>
            </a:r>
            <a:r>
              <a:rPr/>
              <a:t>over</a:t>
            </a:r>
            <a:r>
              <a:rPr/>
              <a:t> </a:t>
            </a:r>
            <a:r>
              <a:rPr/>
              <a:t>this</a:t>
            </a:r>
            <a:r>
              <a:rPr/>
              <a:t> </a:t>
            </a:r>
            <a:r>
              <a:rPr/>
              <a:t>period</a:t>
            </a:r>
            <a:r>
              <a:rPr/>
              <a:t> </a:t>
            </a:r>
            <a:r>
              <a:rPr/>
              <a:t>of</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example,</a:t>
            </a:r>
            <a:r>
              <a:rPr/>
              <a:t> </a:t>
            </a:r>
            <a:r>
              <a:rPr/>
              <a:t>a</a:t>
            </a:r>
            <a:r>
              <a:rPr/>
              <a:t> </a:t>
            </a:r>
            <a:r>
              <a:rPr/>
              <a:t>linear</a:t>
            </a:r>
            <a:r>
              <a:rPr/>
              <a:t> </a:t>
            </a:r>
            <a:r>
              <a:rPr/>
              <a:t>regression</a:t>
            </a:r>
            <a:r>
              <a:rPr/>
              <a:t> </a:t>
            </a:r>
            <a:r>
              <a:rPr/>
              <a:t>model</a:t>
            </a:r>
            <a:r>
              <a:rPr/>
              <a:t> </a:t>
            </a:r>
            <a:r>
              <a:rPr/>
              <a:t>on</a:t>
            </a:r>
            <a:r>
              <a:rPr/>
              <a:t> </a:t>
            </a:r>
            <a:r>
              <a:rPr/>
              <a:t>the</a:t>
            </a:r>
            <a:r>
              <a:rPr/>
              <a:t> </a:t>
            </a:r>
            <a:r>
              <a:rPr/>
              <a:t>pooled</a:t>
            </a:r>
            <a:r>
              <a:rPr/>
              <a:t> </a:t>
            </a:r>
            <a:r>
              <a:rPr/>
              <a:t>data</a:t>
            </a:r>
            <a:r>
              <a:rPr/>
              <a:t> </a:t>
            </a:r>
            <a:r>
              <a:rPr/>
              <a:t>provided</a:t>
            </a:r>
            <a:r>
              <a:rPr/>
              <a:t> </a:t>
            </a:r>
            <a:r>
              <a:rPr/>
              <a:t>an</a:t>
            </a:r>
            <a:r>
              <a:rPr/>
              <a:t> </a:t>
            </a:r>
            <a:r>
              <a:rPr/>
              <a:t>estimated</a:t>
            </a:r>
            <a:r>
              <a:rPr/>
              <a:t> </a:t>
            </a:r>
            <a:r>
              <a:rPr/>
              <a:t>average</a:t>
            </a:r>
            <a:r>
              <a:rPr/>
              <a:t> </a:t>
            </a:r>
            <a:r>
              <a:rPr/>
              <a:t>count</a:t>
            </a:r>
            <a:r>
              <a:rPr/>
              <a:t> </a:t>
            </a:r>
            <a:r>
              <a:rPr/>
              <a:t>of</a:t>
            </a:r>
            <a:r>
              <a:rPr/>
              <a:t> </a:t>
            </a:r>
            <a:r>
              <a:rPr/>
              <a:t>113</a:t>
            </a:r>
            <a:r>
              <a:rPr/>
              <a:t> </a:t>
            </a:r>
            <a:r>
              <a:rPr/>
              <a:t>million</a:t>
            </a:r>
            <a:r>
              <a:rPr/>
              <a:t> </a:t>
            </a:r>
            <a:r>
              <a:rPr/>
              <a:t>per</a:t>
            </a:r>
            <a:r>
              <a:rPr/>
              <a:t> </a:t>
            </a:r>
            <a:r>
              <a:rPr/>
              <a:t>ml</a:t>
            </a:r>
            <a:r>
              <a:rPr/>
              <a:t> </a:t>
            </a:r>
            <a:r>
              <a:rPr/>
              <a:t>in</a:t>
            </a:r>
            <a:r>
              <a:rPr/>
              <a:t> </a:t>
            </a:r>
            <a:r>
              <a:rPr/>
              <a:t>1940</a:t>
            </a:r>
            <a:r>
              <a:rPr/>
              <a:t> </a:t>
            </a:r>
            <a:r>
              <a:rPr/>
              <a:t>and</a:t>
            </a:r>
            <a:r>
              <a:rPr/>
              <a:t> </a:t>
            </a:r>
            <a:r>
              <a:rPr/>
              <a:t>66</a:t>
            </a:r>
            <a:r>
              <a:rPr/>
              <a:t> </a:t>
            </a:r>
            <a:r>
              <a:rPr/>
              <a:t>million</a:t>
            </a:r>
            <a:r>
              <a:rPr/>
              <a:t> </a:t>
            </a:r>
            <a:r>
              <a:rPr/>
              <a:t>per</a:t>
            </a:r>
            <a:r>
              <a:rPr/>
              <a:t> </a:t>
            </a:r>
            <a:r>
              <a:rPr/>
              <a:t>ml</a:t>
            </a:r>
            <a:r>
              <a:rPr/>
              <a:t> </a:t>
            </a:r>
            <a:r>
              <a:rPr/>
              <a:t>in</a:t>
            </a:r>
            <a:r>
              <a:rPr/>
              <a:t> </a:t>
            </a:r>
            <a:r>
              <a:rPr/>
              <a:t>1990.</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1.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2.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Introduction</a:t>
            </a:r>
            <a:r>
              <a:rPr/>
              <a:t> </a:t>
            </a:r>
            <a:r>
              <a:rPr/>
              <a:t>to</a:t>
            </a:r>
            <a:r>
              <a:rPr/>
              <a:t> </a:t>
            </a:r>
            <a:r>
              <a:rPr/>
              <a:t>meta-analysis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11/11/2018</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Abstract</a:t>
            </a:r>
          </a:p>
        </p:txBody>
      </p:sp>
      <p:sp>
        <p:nvSpPr>
          <p:cNvPr id="3" name="Content Placeholder 2"/>
          <p:cNvSpPr>
            <a:spLocks noGrp="1"/>
          </p:cNvSpPr>
          <p:nvPr>
            <p:ph idx="1"/>
          </p:nvPr>
        </p:nvSpPr>
        <p:spPr/>
        <p:txBody>
          <a:bodyPr/>
          <a:lstStyle/>
          <a:p>
            <a:pPr lvl="0" marL="0" indent="0">
              <a:buNone/>
            </a:pPr>
            <a:r>
              <a:rPr/>
              <a:t>Meta-analysis is the quantitative pooling of data from multiple studies. The three threats to the validity of a meta-analytic finding are heterogeneity, publication bias, and poor individual study quality. This talk will introduce you to the major design issues that you must address in your research protocol to insure that your meta-analysis will have credibility. You will also learn some of the fundamental graphical and analytic tools used in meta-analysis: the forest plot, Cochran’s Q and I-squared, the funnel plot, and the L’Abbe plot. You will compare the results from a fixed effects and a random effects model and understand the choices available for summary statistics. Finally, you will see how to publish your results using the PRISMA guidelines.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motivating</a:t>
            </a:r>
            <a:r>
              <a:rPr/>
              <a:t> </a:t>
            </a:r>
            <a:r>
              <a:rPr/>
              <a:t>example</a:t>
            </a:r>
          </a:p>
        </p:txBody>
      </p:sp>
      <p:pic>
        <p:nvPicPr>
          <p:cNvPr descr="../images/semen_article.png" id="0" name="Picture 1"/>
          <p:cNvPicPr>
            <a:picLocks noGrp="1" noChangeAspect="1"/>
          </p:cNvPicPr>
          <p:nvPr/>
        </p:nvPicPr>
        <p:blipFill>
          <a:blip r:embed="rId3"/>
          <a:stretch>
            <a:fillRect/>
          </a:stretch>
        </p:blipFill>
        <p:spPr bwMode="auto">
          <a:xfrm>
            <a:off x="1816100" y="1600200"/>
            <a:ext cx="5511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Pubmed</a:t>
            </a:r>
            <a:r>
              <a:rPr/>
              <a:t> </a:t>
            </a:r>
            <a:r>
              <a:rPr/>
              <a:t>abstract</a:t>
            </a:r>
            <a:r>
              <a:rPr/>
              <a:t> </a:t>
            </a:r>
            <a:r>
              <a:rPr/>
              <a:t>of</a:t>
            </a:r>
            <a:r>
              <a:rPr/>
              <a:t> </a:t>
            </a:r>
            <a:r>
              <a:rPr/>
              <a:t>a</a:t>
            </a:r>
            <a:r>
              <a:rPr/>
              <a:t> </a:t>
            </a:r>
            <a:r>
              <a:rPr/>
              <a:t>controversial</a:t>
            </a:r>
            <a:r>
              <a:rPr/>
              <a:t> </a:t>
            </a:r>
            <a:r>
              <a:rPr/>
              <a:t>meta-analysis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motivating</a:t>
            </a:r>
            <a:r>
              <a:rPr/>
              <a:t> </a:t>
            </a:r>
            <a:r>
              <a:rPr/>
              <a:t>example</a:t>
            </a:r>
          </a:p>
        </p:txBody>
      </p:sp>
      <p:pic>
        <p:nvPicPr>
          <p:cNvPr descr="../images/semen_graph.png" id="0" name="Picture 1"/>
          <p:cNvPicPr>
            <a:picLocks noGrp="1" noChangeAspect="1"/>
          </p:cNvPicPr>
          <p:nvPr/>
        </p:nvPicPr>
        <p:blipFill>
          <a:blip r:embed="rId3"/>
          <a:stretch>
            <a:fillRect/>
          </a:stretch>
        </p:blipFill>
        <p:spPr bwMode="auto">
          <a:xfrm>
            <a:off x="2806700" y="1600200"/>
            <a:ext cx="3530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graph</a:t>
            </a:r>
            <a:r>
              <a:rPr/>
              <a:t> </a:t>
            </a:r>
            <a:r>
              <a:rPr/>
              <a:t>showing</a:t>
            </a:r>
            <a:r>
              <a:rPr/>
              <a:t> </a:t>
            </a:r>
            <a:r>
              <a:rPr/>
              <a:t>decline</a:t>
            </a:r>
            <a:r>
              <a:rPr/>
              <a:t> </a:t>
            </a:r>
            <a:r>
              <a:rPr/>
              <a:t>in</a:t>
            </a:r>
            <a:r>
              <a:rPr/>
              <a:t> </a:t>
            </a:r>
            <a:r>
              <a:rPr/>
              <a:t>sperm</a:t>
            </a:r>
            <a:r>
              <a:rPr/>
              <a:t> </a:t>
            </a:r>
            <a:r>
              <a:rPr/>
              <a:t>counts</a:t>
            </a:r>
            <a:r>
              <a:rPr/>
              <a:t> </a:t>
            </a:r>
            <a:r>
              <a:rPr/>
              <a:t>over</a:t>
            </a:r>
            <a:r>
              <a:rPr/>
              <a:t> </a:t>
            </a:r>
            <a:r>
              <a:rPr/>
              <a:t>time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Apples</a:t>
            </a:r>
            <a:r>
              <a:rPr/>
              <a:t> </a:t>
            </a:r>
            <a:r>
              <a:rPr/>
              <a:t>and</a:t>
            </a:r>
            <a:r>
              <a:rPr/>
              <a:t> </a:t>
            </a:r>
            <a:r>
              <a:rPr/>
              <a:t>oranges</a:t>
            </a:r>
          </a:p>
        </p:txBody>
      </p:sp>
      <p:sp>
        <p:nvSpPr>
          <p:cNvPr id="3" name="Content Placeholder 2"/>
          <p:cNvSpPr>
            <a:spLocks noGrp="1"/>
          </p:cNvSpPr>
          <p:nvPr>
            <p:ph idx="1"/>
          </p:nvPr>
        </p:nvSpPr>
        <p:spPr/>
        <p:txBody>
          <a:bodyPr/>
          <a:lstStyle/>
          <a:p>
            <a:pPr lvl="0" marL="0" indent="0">
              <a:buNone/>
            </a:pPr>
            <a:r>
              <a:rPr/>
              <a:t>Here are the main threats to the validity of a meta-analysis:</a:t>
            </a:r>
          </a:p>
          <a:p>
            <a:pPr lvl="1"/>
            <a:r>
              <a:rPr/>
              <a:t>Did you mix apples and oranges? (heterogeneity)</a:t>
            </a:r>
          </a:p>
          <a:p>
            <a:pPr lvl="1"/>
            <a:r>
              <a:rPr/>
              <a:t>Did you leave some apples on the tree? (publication bias)</a:t>
            </a:r>
          </a:p>
          <a:p>
            <a:pPr lvl="1"/>
            <a:r>
              <a:rPr/>
              <a:t>Did the pile of apples amount to more than just a hill of beans? (no practical significance)</a:t>
            </a:r>
          </a:p>
          <a:p>
            <a:pPr lvl="1"/>
            <a:r>
              <a:rPr/>
              <a:t>Were all of the apples rotten? (poor study quality)</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Did</a:t>
            </a:r>
            <a:r>
              <a:rPr/>
              <a:t> </a:t>
            </a:r>
            <a:r>
              <a:rPr/>
              <a:t>you</a:t>
            </a:r>
            <a:r>
              <a:rPr/>
              <a:t> </a:t>
            </a:r>
            <a:r>
              <a:rPr/>
              <a:t>mix</a:t>
            </a:r>
            <a:r>
              <a:rPr/>
              <a:t> </a:t>
            </a:r>
            <a:r>
              <a:rPr/>
              <a:t>apples</a:t>
            </a:r>
            <a:r>
              <a:rPr/>
              <a:t> </a:t>
            </a:r>
            <a:r>
              <a:rPr/>
              <a:t>and</a:t>
            </a:r>
            <a:r>
              <a:rPr/>
              <a:t> </a:t>
            </a:r>
            <a:r>
              <a:rPr/>
              <a:t>oranges?</a:t>
            </a:r>
          </a:p>
        </p:txBody>
      </p:sp>
      <p:sp>
        <p:nvSpPr>
          <p:cNvPr id="3" name="Content Placeholder 2"/>
          <p:cNvSpPr>
            <a:spLocks noGrp="1"/>
          </p:cNvSpPr>
          <p:nvPr>
            <p:ph idx="1"/>
          </p:nvPr>
        </p:nvSpPr>
        <p:spPr/>
        <p:txBody>
          <a:bodyPr/>
          <a:lstStyle/>
          <a:p>
            <a:pPr lvl="0" marL="0" indent="0">
              <a:buNone/>
            </a:pPr>
            <a:r>
              <a:rPr/>
              <a:t>Meta-analysis: a multi-center clinical trial where each center uses a different protocol.</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meta-analysis</dc:title>
  <dc:creator>Steve Simon</dc:creator>
  <cp:keywords/>
  <dcterms:created xsi:type="dcterms:W3CDTF">2018-11-11T14:26:21Z</dcterms:created>
  <dcterms:modified xsi:type="dcterms:W3CDTF">2018-11-11T14:26:21Z</dcterms:modified>
</cp:coreProperties>
</file>