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bmp" ContentType="image/x-ms-bm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notesMaster" Target="notesMasters/notesMaster1.xml" /><Relationship Id="rId65" Type="http://schemas.openxmlformats.org/officeDocument/2006/relationships/tableStyles" Target="tableStyles.xml" /><Relationship Id="rId64" Type="http://schemas.openxmlformats.org/officeDocument/2006/relationships/theme" Target="theme/theme1.xml" /><Relationship Id="rId1" Type="http://schemas.openxmlformats.org/officeDocument/2006/relationships/slideMaster" Target="slideMasters/slideMaster1.xml" /><Relationship Id="rId63" Type="http://schemas.openxmlformats.org/officeDocument/2006/relationships/viewProps" Target="viewProps.xml" /><Relationship Id="rId6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Today’s</a:t>
            </a:r>
            <a:r>
              <a:rPr/>
              <a:t> </a:t>
            </a:r>
            <a:r>
              <a:rPr/>
              <a:t>talk</a:t>
            </a:r>
            <a:r>
              <a:rPr/>
              <a:t> </a:t>
            </a:r>
            <a:r>
              <a:rPr/>
              <a:t>is</a:t>
            </a:r>
            <a:r>
              <a:rPr/>
              <a:t> </a:t>
            </a:r>
            <a:r>
              <a:rPr/>
              <a:t>a</a:t>
            </a:r>
            <a:r>
              <a:rPr/>
              <a:t> </a:t>
            </a:r>
            <a:r>
              <a:rPr/>
              <a:t>basic</a:t>
            </a:r>
            <a:r>
              <a:rPr/>
              <a:t> </a:t>
            </a:r>
            <a:r>
              <a:rPr/>
              <a:t>introduction.</a:t>
            </a:r>
            <a:r>
              <a:rPr/>
              <a:t> </a:t>
            </a:r>
            <a:r>
              <a:rPr/>
              <a:t>It</a:t>
            </a:r>
            <a:r>
              <a:rPr/>
              <a:t> </a:t>
            </a:r>
            <a:r>
              <a:rPr/>
              <a:t>will</a:t>
            </a:r>
            <a:r>
              <a:rPr/>
              <a:t> </a:t>
            </a:r>
            <a:r>
              <a:rPr/>
              <a:t>focus</a:t>
            </a:r>
            <a:r>
              <a:rPr/>
              <a:t> </a:t>
            </a:r>
            <a:r>
              <a:rPr/>
              <a:t>on</a:t>
            </a:r>
            <a:r>
              <a:rPr/>
              <a:t> </a:t>
            </a:r>
            <a:r>
              <a:rPr/>
              <a:t>design</a:t>
            </a:r>
            <a:r>
              <a:rPr/>
              <a:t> </a:t>
            </a:r>
            <a:r>
              <a:rPr/>
              <a:t>issues</a:t>
            </a:r>
            <a:r>
              <a:rPr/>
              <a:t> </a:t>
            </a:r>
            <a:r>
              <a:rPr/>
              <a:t>for</a:t>
            </a:r>
            <a:r>
              <a:rPr/>
              <a:t> </a:t>
            </a:r>
            <a:r>
              <a:rPr/>
              <a:t>a</a:t>
            </a:r>
            <a:r>
              <a:rPr/>
              <a:t> </a:t>
            </a:r>
            <a:r>
              <a:rPr/>
              <a:t>meta-analytic</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assess</a:t>
            </a:r>
            <a:r>
              <a:rPr/>
              <a:t> </a:t>
            </a:r>
            <a:r>
              <a:rPr/>
              <a:t>how</a:t>
            </a:r>
            <a:r>
              <a:rPr/>
              <a:t> </a:t>
            </a:r>
            <a:r>
              <a:rPr/>
              <a:t>much</a:t>
            </a:r>
            <a:r>
              <a:rPr/>
              <a:t> </a:t>
            </a:r>
            <a:r>
              <a:rPr/>
              <a:t>heterogeneity</a:t>
            </a:r>
            <a:r>
              <a:rPr/>
              <a:t> </a:t>
            </a:r>
            <a:r>
              <a:rPr/>
              <a:t>there</a:t>
            </a:r>
            <a:r>
              <a:rPr/>
              <a:t> </a:t>
            </a:r>
            <a:r>
              <a:rPr/>
              <a:t>is</a:t>
            </a:r>
            <a:r>
              <a:rPr/>
              <a:t> </a:t>
            </a:r>
            <a:r>
              <a:rPr/>
              <a:t>among</a:t>
            </a:r>
            <a:r>
              <a:rPr/>
              <a:t> </a:t>
            </a:r>
            <a:r>
              <a:rPr/>
              <a:t>your</a:t>
            </a:r>
            <a:r>
              <a:rPr/>
              <a:t> </a:t>
            </a:r>
            <a:r>
              <a:rPr/>
              <a:t>studies</a:t>
            </a:r>
            <a:r>
              <a:rPr/>
              <a:t> </a:t>
            </a:r>
            <a:r>
              <a:rPr/>
              <a:t>using</a:t>
            </a:r>
            <a:r>
              <a:rPr/>
              <a:t> </a:t>
            </a:r>
            <a:r>
              <a:rPr/>
              <a:t>graphical</a:t>
            </a:r>
            <a:r>
              <a:rPr/>
              <a:t> </a:t>
            </a:r>
            <a:r>
              <a:rPr/>
              <a:t>approaches,</a:t>
            </a:r>
            <a:r>
              <a:rPr/>
              <a:t> </a:t>
            </a:r>
            <a:r>
              <a:rPr/>
              <a:t>such</a:t>
            </a:r>
            <a:r>
              <a:rPr/>
              <a:t> </a:t>
            </a:r>
            <a:r>
              <a:rPr/>
              <a:t>as</a:t>
            </a:r>
            <a:r>
              <a:rPr/>
              <a:t> </a:t>
            </a:r>
            <a:r>
              <a:rPr/>
              <a:t>the</a:t>
            </a:r>
            <a:r>
              <a:rPr/>
              <a:t> </a:t>
            </a:r>
            <a:r>
              <a:rPr/>
              <a:t>forest</a:t>
            </a:r>
            <a:r>
              <a:rPr/>
              <a:t> </a:t>
            </a:r>
            <a:r>
              <a:rPr/>
              <a:t>plot</a:t>
            </a:r>
            <a:r>
              <a:rPr/>
              <a:t> </a:t>
            </a:r>
            <a:r>
              <a:rPr/>
              <a:t>and</a:t>
            </a:r>
            <a:r>
              <a:rPr/>
              <a:t> </a:t>
            </a:r>
            <a:r>
              <a:rPr/>
              <a:t>the</a:t>
            </a:r>
            <a:r>
              <a:rPr/>
              <a:t> </a:t>
            </a:r>
            <a:r>
              <a:rPr/>
              <a:t>L’Abbe</a:t>
            </a:r>
            <a:r>
              <a:rPr/>
              <a:t> </a:t>
            </a:r>
            <a:r>
              <a:rPr/>
              <a:t>plot,</a:t>
            </a:r>
            <a:r>
              <a:rPr/>
              <a:t> </a:t>
            </a:r>
            <a:r>
              <a:rPr/>
              <a:t>with</a:t>
            </a:r>
            <a:r>
              <a:rPr/>
              <a:t> </a:t>
            </a:r>
            <a:r>
              <a:rPr/>
              <a:t>numerical</a:t>
            </a:r>
            <a:r>
              <a:rPr/>
              <a:t> </a:t>
            </a:r>
            <a:r>
              <a:rPr/>
              <a:t>measures</a:t>
            </a:r>
            <a:r>
              <a:rPr/>
              <a:t> </a:t>
            </a:r>
            <a:r>
              <a:rPr/>
              <a:t>like</a:t>
            </a:r>
            <a:r>
              <a:rPr/>
              <a:t> </a:t>
            </a:r>
            <a:r>
              <a:rPr/>
              <a:t>Cochran’s</a:t>
            </a:r>
            <a:r>
              <a:rPr/>
              <a:t> </a:t>
            </a:r>
            <a:r>
              <a:rPr/>
              <a:t>Q</a:t>
            </a:r>
            <a:r>
              <a:rPr/>
              <a:t> </a:t>
            </a:r>
            <a:r>
              <a:rPr/>
              <a:t>or</a:t>
            </a:r>
            <a:r>
              <a:rPr/>
              <a:t> </a:t>
            </a:r>
            <a:r>
              <a:rPr/>
              <a:t>I-squared,</a:t>
            </a:r>
            <a:r>
              <a:rPr/>
              <a:t> </a:t>
            </a:r>
            <a:r>
              <a:rPr/>
              <a:t>or</a:t>
            </a:r>
            <a:r>
              <a:rPr/>
              <a:t> </a:t>
            </a:r>
            <a:r>
              <a:rPr/>
              <a:t>through</a:t>
            </a:r>
            <a:r>
              <a:rPr/>
              <a:t> </a:t>
            </a:r>
            <a:r>
              <a:rPr/>
              <a:t>sensitivity</a:t>
            </a:r>
            <a:r>
              <a:rPr/>
              <a:t> </a:t>
            </a:r>
            <a:r>
              <a:rPr/>
              <a:t>and</a:t>
            </a:r>
            <a:r>
              <a:rPr/>
              <a:t> </a:t>
            </a:r>
            <a:r>
              <a:rPr/>
              <a:t>subgroup</a:t>
            </a:r>
            <a:r>
              <a:rPr/>
              <a:t> </a:t>
            </a:r>
            <a:r>
              <a:rPr/>
              <a:t>analyses</a:t>
            </a:r>
            <a:r>
              <a:rPr/>
              <a:t> </a:t>
            </a:r>
            <a:r>
              <a:rPr/>
              <a:t>or</a:t>
            </a:r>
            <a:r>
              <a:rPr/>
              <a:t> </a:t>
            </a:r>
            <a:r>
              <a:rPr/>
              <a:t>through</a:t>
            </a:r>
            <a:r>
              <a:rPr/>
              <a:t> </a:t>
            </a:r>
            <a:r>
              <a:rPr/>
              <a:t>meta</a:t>
            </a:r>
            <a:r>
              <a:rPr/>
              <a:t> </a:t>
            </a:r>
            <a:r>
              <a:rPr/>
              <a:t>regression.</a:t>
            </a:r>
          </a:p>
          <a:p>
            <a:pPr lvl="0" marL="0" indent="0">
              <a:buNone/>
            </a:pPr>
          </a:p>
          <a:p>
            <a:pPr lvl="0" marL="0" indent="0">
              <a:buNone/>
            </a:pPr>
            <a:r>
              <a:rPr/>
              <a:t>You’ll</a:t>
            </a:r>
            <a:r>
              <a:rPr/>
              <a:t> </a:t>
            </a:r>
            <a:r>
              <a:rPr/>
              <a:t>see</a:t>
            </a:r>
            <a:r>
              <a:rPr/>
              <a:t> </a:t>
            </a:r>
            <a:r>
              <a:rPr/>
              <a:t>how</a:t>
            </a:r>
            <a:r>
              <a:rPr/>
              <a:t> </a:t>
            </a:r>
            <a:r>
              <a:rPr/>
              <a:t>to</a:t>
            </a:r>
            <a:r>
              <a:rPr/>
              <a:t> </a:t>
            </a:r>
            <a:r>
              <a:rPr/>
              <a:t>calculate</a:t>
            </a:r>
            <a:r>
              <a:rPr/>
              <a:t> </a:t>
            </a:r>
            <a:r>
              <a:rPr/>
              <a:t>these</a:t>
            </a:r>
            <a:r>
              <a:rPr/>
              <a:t> </a:t>
            </a:r>
            <a:r>
              <a:rPr/>
              <a:t>quantities</a:t>
            </a:r>
            <a:r>
              <a:rPr/>
              <a:t> </a:t>
            </a:r>
            <a:r>
              <a:rPr/>
              <a:t>in</a:t>
            </a:r>
            <a:r>
              <a:rPr/>
              <a:t> </a:t>
            </a:r>
            <a:r>
              <a:rPr/>
              <a:t>just</a:t>
            </a:r>
            <a:r>
              <a:rPr/>
              <a:t> </a:t>
            </a:r>
            <a:r>
              <a:rPr/>
              <a:t>a</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is</a:t>
            </a:r>
            <a:r>
              <a:rPr/>
              <a:t> </a:t>
            </a:r>
            <a:r>
              <a:rPr/>
              <a:t>very</a:t>
            </a:r>
            <a:r>
              <a:rPr/>
              <a:t> </a:t>
            </a:r>
            <a:r>
              <a:rPr/>
              <a:t>important</a:t>
            </a:r>
            <a:r>
              <a:rPr/>
              <a:t> </a:t>
            </a:r>
            <a:r>
              <a:rPr/>
              <a:t>to</a:t>
            </a:r>
            <a:r>
              <a:rPr/>
              <a:t> </a:t>
            </a:r>
            <a:r>
              <a:rPr/>
              <a:t>try</a:t>
            </a:r>
            <a:r>
              <a:rPr/>
              <a:t> </a:t>
            </a:r>
            <a:r>
              <a:rPr/>
              <a:t>to</a:t>
            </a:r>
            <a:r>
              <a:rPr/>
              <a:t> </a:t>
            </a:r>
            <a:r>
              <a:rPr/>
              <a:t>get</a:t>
            </a:r>
            <a:r>
              <a:rPr/>
              <a:t> </a:t>
            </a:r>
            <a:r>
              <a:rPr/>
              <a:t>every</a:t>
            </a:r>
            <a:r>
              <a:rPr/>
              <a:t> </a:t>
            </a:r>
            <a:r>
              <a:rPr/>
              <a:t>study</a:t>
            </a:r>
            <a:r>
              <a:rPr/>
              <a:t> </a:t>
            </a:r>
            <a:r>
              <a:rPr/>
              <a:t>conducted</a:t>
            </a:r>
            <a:r>
              <a:rPr/>
              <a:t> </a:t>
            </a:r>
            <a:r>
              <a:rPr/>
              <a:t>in</a:t>
            </a:r>
            <a:r>
              <a:rPr/>
              <a:t> </a:t>
            </a:r>
            <a:r>
              <a:rPr/>
              <a:t>the</a:t>
            </a:r>
            <a:r>
              <a:rPr/>
              <a:t> </a:t>
            </a:r>
            <a:r>
              <a:rPr/>
              <a:t>area</a:t>
            </a:r>
            <a:r>
              <a:rPr/>
              <a:t> </a:t>
            </a:r>
            <a:r>
              <a:rPr/>
              <a:t>you’re</a:t>
            </a:r>
            <a:r>
              <a:rPr/>
              <a:t> </a:t>
            </a:r>
            <a:r>
              <a:rPr/>
              <a:t>studying.</a:t>
            </a:r>
            <a:r>
              <a:rPr/>
              <a:t> </a:t>
            </a:r>
            <a:r>
              <a:rPr/>
              <a:t>Unpublished</a:t>
            </a:r>
            <a:r>
              <a:rPr/>
              <a:t> </a:t>
            </a:r>
            <a:r>
              <a:rPr/>
              <a:t>results</a:t>
            </a:r>
            <a:r>
              <a:rPr/>
              <a:t> </a:t>
            </a:r>
            <a:r>
              <a:rPr/>
              <a:t>and</a:t>
            </a:r>
            <a:r>
              <a:rPr/>
              <a:t> </a:t>
            </a:r>
            <a:r>
              <a:rPr/>
              <a:t>more</a:t>
            </a:r>
            <a:r>
              <a:rPr/>
              <a:t> </a:t>
            </a:r>
            <a:r>
              <a:rPr/>
              <a:t>likely</a:t>
            </a:r>
            <a:r>
              <a:rPr/>
              <a:t> </a:t>
            </a:r>
            <a:r>
              <a:rPr/>
              <a:t>to</a:t>
            </a:r>
            <a:r>
              <a:rPr/>
              <a:t> </a:t>
            </a:r>
            <a:r>
              <a:rPr/>
              <a:t>have</a:t>
            </a:r>
            <a:r>
              <a:rPr/>
              <a:t> </a:t>
            </a:r>
            <a:r>
              <a:rPr/>
              <a:t>negative</a:t>
            </a:r>
            <a:r>
              <a:rPr/>
              <a:t> </a:t>
            </a:r>
            <a:r>
              <a:rPr/>
              <a:t>results.</a:t>
            </a:r>
            <a:r>
              <a:rPr/>
              <a:t> </a:t>
            </a:r>
            <a:r>
              <a:rPr/>
              <a:t>It</a:t>
            </a:r>
            <a:r>
              <a:rPr/>
              <a:t> </a:t>
            </a:r>
            <a:r>
              <a:rPr/>
              <a:t>was</a:t>
            </a:r>
            <a:r>
              <a:rPr/>
              <a:t> </a:t>
            </a:r>
            <a:r>
              <a:rPr/>
              <a:t>originally</a:t>
            </a:r>
            <a:r>
              <a:rPr/>
              <a:t> </a:t>
            </a:r>
            <a:r>
              <a:rPr/>
              <a:t>thought</a:t>
            </a:r>
            <a:r>
              <a:rPr/>
              <a:t> </a:t>
            </a:r>
            <a:r>
              <a:rPr/>
              <a:t>to</a:t>
            </a:r>
            <a:r>
              <a:rPr/>
              <a:t> </a:t>
            </a:r>
            <a:r>
              <a:rPr/>
              <a:t>be</a:t>
            </a:r>
            <a:r>
              <a:rPr/>
              <a:t> </a:t>
            </a:r>
            <a:r>
              <a:rPr/>
              <a:t>because</a:t>
            </a:r>
            <a:r>
              <a:rPr/>
              <a:t> </a:t>
            </a:r>
            <a:r>
              <a:rPr/>
              <a:t>journals</a:t>
            </a:r>
            <a:r>
              <a:rPr/>
              <a:t> </a:t>
            </a:r>
            <a:r>
              <a:rPr/>
              <a:t>would</a:t>
            </a:r>
            <a:r>
              <a:rPr/>
              <a:t> </a:t>
            </a:r>
            <a:r>
              <a:rPr/>
              <a:t>preferentially</a:t>
            </a:r>
            <a:r>
              <a:rPr/>
              <a:t> </a:t>
            </a:r>
            <a:r>
              <a:rPr/>
              <a:t>publish</a:t>
            </a:r>
            <a:r>
              <a:rPr/>
              <a:t> </a:t>
            </a:r>
            <a:r>
              <a:rPr/>
              <a:t>only</a:t>
            </a:r>
            <a:r>
              <a:rPr/>
              <a:t> </a:t>
            </a:r>
            <a:r>
              <a:rPr/>
              <a:t>positive</a:t>
            </a:r>
            <a:r>
              <a:rPr/>
              <a:t> </a:t>
            </a:r>
            <a:r>
              <a:rPr/>
              <a:t>studies,</a:t>
            </a:r>
            <a:r>
              <a:rPr/>
              <a:t> </a:t>
            </a:r>
            <a:r>
              <a:rPr/>
              <a:t>but</a:t>
            </a:r>
            <a:r>
              <a:rPr/>
              <a:t> </a:t>
            </a:r>
            <a:r>
              <a:rPr/>
              <a:t>there</a:t>
            </a:r>
            <a:r>
              <a:rPr/>
              <a:t> </a:t>
            </a:r>
            <a:r>
              <a:rPr/>
              <a:t>is</a:t>
            </a:r>
            <a:r>
              <a:rPr/>
              <a:t> </a:t>
            </a:r>
            <a:r>
              <a:rPr/>
              <a:t>some</a:t>
            </a:r>
            <a:r>
              <a:rPr/>
              <a:t> </a:t>
            </a:r>
            <a:r>
              <a:rPr/>
              <a:t>evidence</a:t>
            </a:r>
            <a:r>
              <a:rPr/>
              <a:t> </a:t>
            </a:r>
            <a:r>
              <a:rPr/>
              <a:t>that</a:t>
            </a:r>
            <a:r>
              <a:rPr/>
              <a:t> </a:t>
            </a:r>
            <a:r>
              <a:rPr/>
              <a:t>authors</a:t>
            </a:r>
            <a:r>
              <a:rPr/>
              <a:t> </a:t>
            </a:r>
            <a:r>
              <a:rPr/>
              <a:t>self-censor</a:t>
            </a:r>
            <a:r>
              <a:rPr/>
              <a:t> </a:t>
            </a:r>
            <a:r>
              <a:rPr/>
              <a:t>the</a:t>
            </a:r>
            <a:r>
              <a:rPr/>
              <a:t> </a:t>
            </a:r>
            <a:r>
              <a:rPr/>
              <a:t>negative</a:t>
            </a:r>
            <a:r>
              <a:rPr/>
              <a:t> </a:t>
            </a:r>
            <a:r>
              <a:rPr/>
              <a:t>studies,</a:t>
            </a:r>
            <a:r>
              <a:rPr/>
              <a:t> </a:t>
            </a:r>
            <a:r>
              <a:rPr/>
              <a:t>especially</a:t>
            </a:r>
            <a:r>
              <a:rPr/>
              <a:t> </a:t>
            </a:r>
            <a:r>
              <a:rPr/>
              <a:t>negative</a:t>
            </a:r>
            <a:r>
              <a:rPr/>
              <a:t> </a:t>
            </a:r>
            <a:r>
              <a:rPr/>
              <a:t>studies</a:t>
            </a:r>
            <a:r>
              <a:rPr/>
              <a:t> </a:t>
            </a:r>
            <a:r>
              <a:rPr/>
              <a:t>with</a:t>
            </a:r>
            <a:r>
              <a:rPr/>
              <a:t> </a:t>
            </a:r>
            <a:r>
              <a:rPr/>
              <a:t>small</a:t>
            </a:r>
            <a:r>
              <a:rPr/>
              <a:t> </a:t>
            </a:r>
            <a:r>
              <a:rPr/>
              <a:t>sample</a:t>
            </a:r>
            <a:r>
              <a:rPr/>
              <a:t> </a:t>
            </a:r>
            <a:r>
              <a:rPr/>
              <a:t>sizes.</a:t>
            </a:r>
          </a:p>
          <a:p>
            <a:pPr lvl="0" marL="0" indent="0">
              <a:buNone/>
            </a:pPr>
          </a:p>
          <a:p>
            <a:pPr lvl="0" marL="0" indent="0">
              <a:buNone/>
            </a:pPr>
            <a:r>
              <a:rPr/>
              <a:t>You</a:t>
            </a:r>
            <a:r>
              <a:rPr/>
              <a:t> </a:t>
            </a:r>
            <a:r>
              <a:rPr/>
              <a:t>need</a:t>
            </a:r>
            <a:r>
              <a:rPr/>
              <a:t> </a:t>
            </a:r>
            <a:r>
              <a:rPr/>
              <a:t>to</a:t>
            </a:r>
            <a:r>
              <a:rPr/>
              <a:t> </a:t>
            </a:r>
            <a:r>
              <a:rPr/>
              <a:t>try</a:t>
            </a:r>
            <a:r>
              <a:rPr/>
              <a:t> </a:t>
            </a:r>
            <a:r>
              <a:rPr/>
              <a:t>hard</a:t>
            </a:r>
            <a:r>
              <a:rPr/>
              <a:t> </a:t>
            </a:r>
            <a:r>
              <a:rPr/>
              <a:t>to</a:t>
            </a:r>
            <a:r>
              <a:rPr/>
              <a:t> </a:t>
            </a:r>
            <a:r>
              <a:rPr/>
              <a:t>find</a:t>
            </a:r>
            <a:r>
              <a:rPr/>
              <a:t> </a:t>
            </a:r>
            <a:r>
              <a:rPr/>
              <a:t>studies</a:t>
            </a:r>
            <a:r>
              <a:rPr/>
              <a:t> </a:t>
            </a:r>
            <a:r>
              <a:rPr/>
              <a:t>that</a:t>
            </a:r>
            <a:r>
              <a:rPr/>
              <a:t> </a:t>
            </a:r>
            <a:r>
              <a:rPr/>
              <a:t>are</a:t>
            </a:r>
            <a:r>
              <a:rPr/>
              <a:t> </a:t>
            </a:r>
            <a:r>
              <a:rPr/>
              <a:t>hard</a:t>
            </a:r>
            <a:r>
              <a:rPr/>
              <a:t> </a:t>
            </a:r>
            <a:r>
              <a:rPr/>
              <a:t>to</a:t>
            </a:r>
            <a:r>
              <a:rPr/>
              <a:t> </a:t>
            </a:r>
            <a:r>
              <a:rPr/>
              <a:t>find.</a:t>
            </a:r>
          </a:p>
          <a:p>
            <a:pPr lvl="0" marL="0" indent="0">
              <a:buNone/>
            </a:pPr>
          </a:p>
          <a:p>
            <a:pPr lvl="0" marL="0" indent="0">
              <a:buNone/>
            </a:pPr>
            <a:r>
              <a:rPr/>
              <a:t>The</a:t>
            </a:r>
            <a:r>
              <a:rPr/>
              <a:t> </a:t>
            </a:r>
            <a:r>
              <a:rPr/>
              <a:t>funnel</a:t>
            </a:r>
            <a:r>
              <a:rPr/>
              <a:t> </a:t>
            </a:r>
            <a:r>
              <a:rPr/>
              <a:t>plot</a:t>
            </a:r>
            <a:r>
              <a:rPr/>
              <a:t> </a:t>
            </a:r>
            <a:r>
              <a:rPr/>
              <a:t>is</a:t>
            </a:r>
            <a:r>
              <a:rPr/>
              <a:t> </a:t>
            </a:r>
            <a:r>
              <a:rPr/>
              <a:t>a</a:t>
            </a:r>
            <a:r>
              <a:rPr/>
              <a:t> </a:t>
            </a:r>
            <a:r>
              <a:rPr/>
              <a:t>graphical</a:t>
            </a:r>
            <a:r>
              <a:rPr/>
              <a:t> </a:t>
            </a:r>
            <a:r>
              <a:rPr/>
              <a:t>method</a:t>
            </a:r>
            <a:r>
              <a:rPr/>
              <a:t> </a:t>
            </a:r>
            <a:r>
              <a:rPr/>
              <a:t>commonly</a:t>
            </a:r>
            <a:r>
              <a:rPr/>
              <a:t> </a:t>
            </a:r>
            <a:r>
              <a:rPr/>
              <a:t>used</a:t>
            </a:r>
            <a:r>
              <a:rPr/>
              <a:t> </a:t>
            </a:r>
            <a:r>
              <a:rPr/>
              <a:t>to</a:t>
            </a:r>
            <a:r>
              <a:rPr/>
              <a:t> </a:t>
            </a:r>
            <a:r>
              <a:rPr/>
              <a:t>identify</a:t>
            </a:r>
            <a:r>
              <a:rPr/>
              <a:t> </a:t>
            </a:r>
            <a:r>
              <a:rPr/>
              <a:t>whether</a:t>
            </a:r>
            <a:r>
              <a:rPr/>
              <a:t> </a:t>
            </a:r>
            <a:r>
              <a:rPr/>
              <a:t>publication</a:t>
            </a:r>
            <a:r>
              <a:rPr/>
              <a:t> </a:t>
            </a:r>
            <a:r>
              <a:rPr/>
              <a:t>bias</a:t>
            </a:r>
            <a:r>
              <a:rPr/>
              <a:t> </a:t>
            </a:r>
            <a:r>
              <a:rPr/>
              <a:t>has</a:t>
            </a:r>
            <a:r>
              <a:rPr/>
              <a:t> </a:t>
            </a:r>
            <a:r>
              <a:rPr/>
              <a:t>occured.</a:t>
            </a:r>
            <a:r>
              <a:rPr/>
              <a:t> </a:t>
            </a:r>
            <a:r>
              <a:rPr/>
              <a:t>We’ll</a:t>
            </a:r>
            <a:r>
              <a:rPr/>
              <a:t> </a:t>
            </a:r>
            <a:r>
              <a:rPr/>
              <a:t>talk</a:t>
            </a:r>
            <a:r>
              <a:rPr/>
              <a:t> </a:t>
            </a:r>
            <a:r>
              <a:rPr/>
              <a:t>about</a:t>
            </a:r>
            <a:r>
              <a:rPr/>
              <a:t> </a:t>
            </a:r>
            <a:r>
              <a:rPr/>
              <a:t>it</a:t>
            </a:r>
            <a:r>
              <a:rPr/>
              <a:t> </a:t>
            </a:r>
            <a:r>
              <a:rPr/>
              <a:t>in</a:t>
            </a:r>
            <a:r>
              <a:rPr/>
              <a:t> </a:t>
            </a:r>
            <a:r>
              <a:rPr/>
              <a:t>a</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neglected</a:t>
            </a:r>
            <a:r>
              <a:rPr/>
              <a:t> </a:t>
            </a:r>
            <a:r>
              <a:rPr/>
              <a:t>issue</a:t>
            </a:r>
            <a:r>
              <a:rPr/>
              <a:t> </a:t>
            </a:r>
            <a:r>
              <a:rPr/>
              <a:t>in</a:t>
            </a:r>
            <a:r>
              <a:rPr/>
              <a:t> </a:t>
            </a:r>
            <a:r>
              <a:rPr/>
              <a:t>meta-analysis</a:t>
            </a:r>
            <a:r>
              <a:rPr/>
              <a:t> </a:t>
            </a:r>
            <a:r>
              <a:rPr/>
              <a:t>is</a:t>
            </a:r>
            <a:r>
              <a:rPr/>
              <a:t> </a:t>
            </a:r>
            <a:r>
              <a:rPr/>
              <a:t>the</a:t>
            </a:r>
            <a:r>
              <a:rPr/>
              <a:t> </a:t>
            </a:r>
            <a:r>
              <a:rPr/>
              <a:t>practical</a:t>
            </a:r>
            <a:r>
              <a:rPr/>
              <a:t> </a:t>
            </a:r>
            <a:r>
              <a:rPr/>
              <a:t>interpretation</a:t>
            </a:r>
            <a:r>
              <a:rPr/>
              <a:t> </a:t>
            </a:r>
            <a:r>
              <a:rPr/>
              <a:t>of</a:t>
            </a:r>
            <a:r>
              <a:rPr/>
              <a:t> </a:t>
            </a:r>
            <a:r>
              <a:rPr/>
              <a:t>the</a:t>
            </a:r>
            <a:r>
              <a:rPr/>
              <a:t> </a:t>
            </a:r>
            <a:r>
              <a:rPr/>
              <a:t>results.</a:t>
            </a:r>
            <a:r>
              <a:rPr/>
              <a:t> </a:t>
            </a:r>
            <a:r>
              <a:rPr/>
              <a:t>You</a:t>
            </a:r>
            <a:r>
              <a:rPr/>
              <a:t> </a:t>
            </a:r>
            <a:r>
              <a:rPr/>
              <a:t>need</a:t>
            </a:r>
            <a:r>
              <a:rPr/>
              <a:t> </a:t>
            </a:r>
            <a:r>
              <a:rPr/>
              <a:t>to</a:t>
            </a:r>
            <a:r>
              <a:rPr/>
              <a:t> </a:t>
            </a:r>
            <a:r>
              <a:rPr/>
              <a:t>assess</a:t>
            </a:r>
            <a:r>
              <a:rPr/>
              <a:t> </a:t>
            </a:r>
            <a:r>
              <a:rPr/>
              <a:t>more</a:t>
            </a:r>
            <a:r>
              <a:rPr/>
              <a:t> </a:t>
            </a:r>
            <a:r>
              <a:rPr/>
              <a:t>than</a:t>
            </a:r>
            <a:r>
              <a:rPr/>
              <a:t> </a:t>
            </a:r>
            <a:r>
              <a:rPr/>
              <a:t>just</a:t>
            </a:r>
            <a:r>
              <a:rPr/>
              <a:t> </a:t>
            </a:r>
            <a:r>
              <a:rPr/>
              <a:t>the</a:t>
            </a:r>
            <a:r>
              <a:rPr/>
              <a:t> </a:t>
            </a:r>
            <a:r>
              <a:rPr/>
              <a:t>overall</a:t>
            </a:r>
            <a:r>
              <a:rPr/>
              <a:t> </a:t>
            </a:r>
            <a:r>
              <a:rPr/>
              <a:t>statistical</a:t>
            </a:r>
            <a:r>
              <a:rPr/>
              <a:t> </a:t>
            </a:r>
            <a:r>
              <a:rPr/>
              <a:t>significance</a:t>
            </a:r>
            <a:r>
              <a:rPr/>
              <a:t> </a:t>
            </a:r>
            <a:r>
              <a:rPr/>
              <a:t>of</a:t>
            </a:r>
            <a:r>
              <a:rPr/>
              <a:t> </a:t>
            </a:r>
            <a:r>
              <a:rPr/>
              <a:t>your</a:t>
            </a:r>
            <a:r>
              <a:rPr/>
              <a:t> </a:t>
            </a:r>
            <a:r>
              <a:rPr/>
              <a:t>meta-analysis.</a:t>
            </a:r>
            <a:r>
              <a:rPr/>
              <a:t> </a:t>
            </a:r>
            <a:r>
              <a:rPr/>
              <a:t>You</a:t>
            </a:r>
            <a:r>
              <a:rPr/>
              <a:t> </a:t>
            </a:r>
            <a:r>
              <a:rPr/>
              <a:t>need</a:t>
            </a:r>
            <a:r>
              <a:rPr/>
              <a:t> </a:t>
            </a:r>
            <a:r>
              <a:rPr/>
              <a:t>to</a:t>
            </a:r>
            <a:r>
              <a:rPr/>
              <a:t> </a:t>
            </a:r>
            <a:r>
              <a:rPr/>
              <a:t>consider</a:t>
            </a:r>
            <a:r>
              <a:rPr/>
              <a:t> </a:t>
            </a:r>
            <a:r>
              <a:rPr/>
              <a:t>the</a:t>
            </a:r>
            <a:r>
              <a:rPr/>
              <a:t> </a:t>
            </a:r>
            <a:r>
              <a:rPr/>
              <a:t>scientific</a:t>
            </a:r>
            <a:r>
              <a:rPr/>
              <a:t> </a:t>
            </a:r>
            <a:r>
              <a:rPr/>
              <a:t>or</a:t>
            </a:r>
            <a:r>
              <a:rPr/>
              <a:t> </a:t>
            </a:r>
            <a:r>
              <a:rPr/>
              <a:t>practical</a:t>
            </a:r>
            <a:r>
              <a:rPr/>
              <a:t> </a:t>
            </a:r>
            <a:r>
              <a:rPr/>
              <a:t>significance</a:t>
            </a:r>
            <a:r>
              <a:rPr/>
              <a:t> </a:t>
            </a:r>
            <a:r>
              <a:rPr/>
              <a:t>as</a:t>
            </a:r>
            <a:r>
              <a:rPr/>
              <a:t> </a:t>
            </a:r>
            <a:r>
              <a:rPr/>
              <a:t>well.</a:t>
            </a:r>
          </a:p>
          <a:p>
            <a:pPr lvl="0" marL="0" indent="0">
              <a:buNone/>
            </a:pPr>
          </a:p>
          <a:p>
            <a:pPr lvl="0" marL="0" indent="0">
              <a:buNone/>
            </a:pPr>
            <a:r>
              <a:rPr/>
              <a:t>The</a:t>
            </a:r>
            <a:r>
              <a:rPr/>
              <a:t> </a:t>
            </a:r>
            <a:r>
              <a:rPr/>
              <a:t>unitless</a:t>
            </a:r>
            <a:r>
              <a:rPr/>
              <a:t> </a:t>
            </a:r>
            <a:r>
              <a:rPr/>
              <a:t>quantities</a:t>
            </a:r>
            <a:r>
              <a:rPr/>
              <a:t> </a:t>
            </a:r>
            <a:r>
              <a:rPr/>
              <a:t>often</a:t>
            </a:r>
            <a:r>
              <a:rPr/>
              <a:t> </a:t>
            </a:r>
            <a:r>
              <a:rPr/>
              <a:t>used</a:t>
            </a:r>
            <a:r>
              <a:rPr/>
              <a:t> </a:t>
            </a:r>
            <a:r>
              <a:rPr/>
              <a:t>in</a:t>
            </a:r>
            <a:r>
              <a:rPr/>
              <a:t> </a:t>
            </a:r>
            <a:r>
              <a:rPr/>
              <a:t>meta-analysis</a:t>
            </a:r>
            <a:r>
              <a:rPr/>
              <a:t> </a:t>
            </a:r>
            <a:r>
              <a:rPr/>
              <a:t>make</a:t>
            </a:r>
            <a:r>
              <a:rPr/>
              <a:t> </a:t>
            </a:r>
            <a:r>
              <a:rPr/>
              <a:t>assessment</a:t>
            </a:r>
            <a:r>
              <a:rPr/>
              <a:t> </a:t>
            </a:r>
            <a:r>
              <a:rPr/>
              <a:t>of</a:t>
            </a:r>
            <a:r>
              <a:rPr/>
              <a:t> </a:t>
            </a:r>
            <a:r>
              <a:rPr/>
              <a:t>practical</a:t>
            </a:r>
            <a:r>
              <a:rPr/>
              <a:t> </a:t>
            </a:r>
            <a:r>
              <a:rPr/>
              <a:t>significance</a:t>
            </a:r>
            <a:r>
              <a:rPr/>
              <a:t> </a:t>
            </a:r>
            <a:r>
              <a:rPr/>
              <a:t>difficult.</a:t>
            </a:r>
            <a:r>
              <a:rPr/>
              <a:t> </a:t>
            </a:r>
            <a:r>
              <a:rPr/>
              <a:t>We’ll</a:t>
            </a:r>
            <a:r>
              <a:rPr/>
              <a:t> </a:t>
            </a:r>
            <a:r>
              <a:rPr/>
              <a:t>address</a:t>
            </a:r>
            <a:r>
              <a:rPr/>
              <a:t> </a:t>
            </a:r>
            <a:r>
              <a:rPr/>
              <a:t>that</a:t>
            </a:r>
            <a:r>
              <a:rPr/>
              <a:t> </a:t>
            </a:r>
            <a:r>
              <a:rPr/>
              <a:t>issue</a:t>
            </a:r>
            <a:r>
              <a:rPr/>
              <a:t> </a:t>
            </a:r>
            <a:r>
              <a:rPr/>
              <a:t>in</a:t>
            </a:r>
            <a:r>
              <a:rPr/>
              <a:t> </a:t>
            </a:r>
            <a:r>
              <a:rPr/>
              <a:t>more</a:t>
            </a:r>
            <a:r>
              <a:rPr/>
              <a:t> </a:t>
            </a:r>
            <a:r>
              <a:rPr/>
              <a:t>detail</a:t>
            </a:r>
            <a:r>
              <a:rPr/>
              <a:t> </a:t>
            </a:r>
            <a:r>
              <a:rPr/>
              <a:t>in</a:t>
            </a:r>
            <a:r>
              <a:rPr/>
              <a:t> </a:t>
            </a:r>
            <a:r>
              <a:rPr/>
              <a:t>just</a:t>
            </a:r>
            <a:r>
              <a:rPr/>
              <a:t> </a:t>
            </a:r>
            <a:r>
              <a:rPr/>
              <a:t>a</a:t>
            </a:r>
            <a:r>
              <a:rPr/>
              <a:t> </a:t>
            </a:r>
            <a:r>
              <a:rPr/>
              <a:t>little</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Meta-analysis</a:t>
            </a:r>
            <a:r>
              <a:rPr/>
              <a:t> </a:t>
            </a:r>
            <a:r>
              <a:rPr/>
              <a:t>cannot</a:t>
            </a:r>
            <a:r>
              <a:rPr/>
              <a:t> </a:t>
            </a:r>
            <a:r>
              <a:rPr/>
              <a:t>remove</a:t>
            </a:r>
            <a:r>
              <a:rPr/>
              <a:t> </a:t>
            </a:r>
            <a:r>
              <a:rPr/>
              <a:t>the</a:t>
            </a:r>
            <a:r>
              <a:rPr/>
              <a:t> </a:t>
            </a:r>
            <a:r>
              <a:rPr/>
              <a:t>biases</a:t>
            </a:r>
            <a:r>
              <a:rPr/>
              <a:t> </a:t>
            </a:r>
            <a:r>
              <a:rPr/>
              <a:t>and</a:t>
            </a:r>
            <a:r>
              <a:rPr/>
              <a:t> </a:t>
            </a:r>
            <a:r>
              <a:rPr/>
              <a:t>imprecision</a:t>
            </a:r>
            <a:r>
              <a:rPr/>
              <a:t> </a:t>
            </a:r>
            <a:r>
              <a:rPr/>
              <a:t>associated</a:t>
            </a:r>
            <a:r>
              <a:rPr/>
              <a:t> </a:t>
            </a:r>
            <a:r>
              <a:rPr/>
              <a:t>with</a:t>
            </a:r>
            <a:r>
              <a:rPr/>
              <a:t> </a:t>
            </a:r>
            <a:r>
              <a:rPr/>
              <a:t>poor</a:t>
            </a:r>
            <a:r>
              <a:rPr/>
              <a:t> </a:t>
            </a:r>
            <a:r>
              <a:rPr/>
              <a:t>research</a:t>
            </a:r>
            <a:r>
              <a:rPr/>
              <a:t> </a:t>
            </a:r>
            <a:r>
              <a:rPr/>
              <a:t>methodologies.</a:t>
            </a:r>
            <a:r>
              <a:rPr/>
              <a:t> </a:t>
            </a:r>
            <a:r>
              <a:rPr/>
              <a:t>If</a:t>
            </a:r>
            <a:r>
              <a:rPr/>
              <a:t> </a:t>
            </a:r>
            <a:r>
              <a:rPr/>
              <a:t>all</a:t>
            </a:r>
            <a:r>
              <a:rPr/>
              <a:t> </a:t>
            </a:r>
            <a:r>
              <a:rPr/>
              <a:t>of</a:t>
            </a:r>
            <a:r>
              <a:rPr/>
              <a:t> </a:t>
            </a:r>
            <a:r>
              <a:rPr/>
              <a:t>the</a:t>
            </a:r>
            <a:r>
              <a:rPr/>
              <a:t> </a:t>
            </a:r>
            <a:r>
              <a:rPr/>
              <a:t>studies</a:t>
            </a:r>
            <a:r>
              <a:rPr/>
              <a:t> </a:t>
            </a:r>
            <a:r>
              <a:rPr/>
              <a:t>have</a:t>
            </a:r>
            <a:r>
              <a:rPr/>
              <a:t> </a:t>
            </a:r>
            <a:r>
              <a:rPr/>
              <a:t>“</a:t>
            </a:r>
            <a:r>
              <a:rPr/>
              <a:t>issues</a:t>
            </a:r>
            <a:r>
              <a:rPr/>
              <a:t>”</a:t>
            </a:r>
            <a:r>
              <a:rPr/>
              <a:t> </a:t>
            </a:r>
            <a:r>
              <a:rPr/>
              <a:t>then</a:t>
            </a:r>
            <a:r>
              <a:rPr/>
              <a:t> </a:t>
            </a:r>
            <a:r>
              <a:rPr/>
              <a:t>a</a:t>
            </a:r>
            <a:r>
              <a:rPr/>
              <a:t> </a:t>
            </a:r>
            <a:r>
              <a:rPr/>
              <a:t>meta-analysis</a:t>
            </a:r>
            <a:r>
              <a:rPr/>
              <a:t> </a:t>
            </a:r>
            <a:r>
              <a:rPr/>
              <a:t>will</a:t>
            </a:r>
            <a:r>
              <a:rPr/>
              <a:t> </a:t>
            </a:r>
            <a:r>
              <a:rPr/>
              <a:t>amplify</a:t>
            </a:r>
            <a:r>
              <a:rPr/>
              <a:t> </a:t>
            </a:r>
            <a:r>
              <a:rPr/>
              <a:t>those</a:t>
            </a:r>
            <a:r>
              <a:rPr/>
              <a:t> </a:t>
            </a:r>
            <a:r>
              <a:rPr/>
              <a:t>issues.</a:t>
            </a:r>
          </a:p>
          <a:p>
            <a:pPr lvl="0" marL="0" indent="0">
              <a:buNone/>
            </a:pPr>
          </a:p>
          <a:p>
            <a:pPr lvl="0" marL="0" indent="0">
              <a:buNone/>
            </a:pPr>
            <a:r>
              <a:rPr/>
              <a:t>You</a:t>
            </a:r>
            <a:r>
              <a:rPr/>
              <a:t> </a:t>
            </a:r>
            <a:r>
              <a:rPr/>
              <a:t>can</a:t>
            </a:r>
            <a:r>
              <a:rPr/>
              <a:t> </a:t>
            </a:r>
            <a:r>
              <a:rPr/>
              <a:t>assess</a:t>
            </a:r>
            <a:r>
              <a:rPr/>
              <a:t> </a:t>
            </a:r>
            <a:r>
              <a:rPr/>
              <a:t>quality</a:t>
            </a:r>
            <a:r>
              <a:rPr/>
              <a:t> </a:t>
            </a:r>
            <a:r>
              <a:rPr/>
              <a:t>issues</a:t>
            </a:r>
            <a:r>
              <a:rPr/>
              <a:t> </a:t>
            </a:r>
            <a:r>
              <a:rPr/>
              <a:t>by</a:t>
            </a:r>
            <a:r>
              <a:rPr/>
              <a:t> </a:t>
            </a:r>
            <a:r>
              <a:rPr/>
              <a:t>limiting</a:t>
            </a:r>
            <a:r>
              <a:rPr/>
              <a:t> </a:t>
            </a:r>
            <a:r>
              <a:rPr/>
              <a:t>studies</a:t>
            </a:r>
            <a:r>
              <a:rPr/>
              <a:t> </a:t>
            </a:r>
            <a:r>
              <a:rPr/>
              <a:t>based</a:t>
            </a:r>
            <a:r>
              <a:rPr/>
              <a:t> </a:t>
            </a:r>
            <a:r>
              <a:rPr/>
              <a:t>on</a:t>
            </a:r>
            <a:r>
              <a:rPr/>
              <a:t> </a:t>
            </a:r>
            <a:r>
              <a:rPr/>
              <a:t>scoring</a:t>
            </a:r>
            <a:r>
              <a:rPr/>
              <a:t> </a:t>
            </a:r>
            <a:r>
              <a:rPr/>
              <a:t>systems</a:t>
            </a:r>
            <a:r>
              <a:rPr/>
              <a:t> </a:t>
            </a:r>
            <a:r>
              <a:rPr/>
              <a:t>like</a:t>
            </a:r>
            <a:r>
              <a:rPr/>
              <a:t> </a:t>
            </a:r>
            <a:r>
              <a:rPr/>
              <a:t>Jadad</a:t>
            </a:r>
            <a:r>
              <a:rPr/>
              <a:t> </a:t>
            </a:r>
            <a:r>
              <a:rPr/>
              <a:t>or</a:t>
            </a:r>
            <a:r>
              <a:rPr/>
              <a:t> </a:t>
            </a:r>
            <a:r>
              <a:rPr/>
              <a:t>PEDro</a:t>
            </a:r>
            <a:r>
              <a:rPr/>
              <a:t> </a:t>
            </a:r>
            <a:r>
              <a:rPr/>
              <a:t>or</a:t>
            </a:r>
            <a:r>
              <a:rPr/>
              <a:t> </a:t>
            </a:r>
            <a:r>
              <a:rPr/>
              <a:t>by</a:t>
            </a:r>
            <a:r>
              <a:rPr/>
              <a:t> </a:t>
            </a:r>
            <a:r>
              <a:rPr/>
              <a:t>weighting</a:t>
            </a:r>
            <a:r>
              <a:rPr/>
              <a:t> </a:t>
            </a:r>
            <a:r>
              <a:rPr/>
              <a:t>studies</a:t>
            </a:r>
            <a:r>
              <a:rPr/>
              <a:t> </a:t>
            </a:r>
            <a:r>
              <a:rPr/>
              <a:t>based</a:t>
            </a:r>
            <a:r>
              <a:rPr/>
              <a:t> </a:t>
            </a:r>
            <a:r>
              <a:rPr/>
              <a:t>on</a:t>
            </a:r>
            <a:r>
              <a:rPr/>
              <a:t> </a:t>
            </a:r>
            <a:r>
              <a:rPr/>
              <a:t>these</a:t>
            </a:r>
            <a:r>
              <a:rPr/>
              <a:t> </a:t>
            </a:r>
            <a:r>
              <a:rPr/>
              <a:t>scores.</a:t>
            </a:r>
            <a:r>
              <a:rPr/>
              <a:t> </a:t>
            </a:r>
            <a:r>
              <a:rPr/>
              <a:t>We’ll</a:t>
            </a:r>
            <a:r>
              <a:rPr/>
              <a:t> </a:t>
            </a:r>
            <a:r>
              <a:rPr/>
              <a:t>talk</a:t>
            </a:r>
            <a:r>
              <a:rPr/>
              <a:t> </a:t>
            </a:r>
            <a:r>
              <a:rPr/>
              <a:t>about</a:t>
            </a:r>
            <a:r>
              <a:rPr/>
              <a:t> </a:t>
            </a:r>
            <a:r>
              <a:rPr/>
              <a:t>this</a:t>
            </a:r>
            <a:r>
              <a:rPr/>
              <a:t> </a:t>
            </a:r>
            <a:r>
              <a:rPr/>
              <a:t>a</a:t>
            </a:r>
            <a:r>
              <a:rPr/>
              <a:t> </a:t>
            </a:r>
            <a:r>
              <a:rPr/>
              <a:t>bit</a:t>
            </a:r>
            <a:r>
              <a:rPr/>
              <a:t> </a:t>
            </a:r>
            <a:r>
              <a:rPr/>
              <a:t>later.</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detailed</a:t>
            </a:r>
            <a:r>
              <a:rPr/>
              <a:t> </a:t>
            </a:r>
            <a:r>
              <a:rPr/>
              <a:t>protocol</a:t>
            </a:r>
            <a:r>
              <a:rPr/>
              <a:t> </a:t>
            </a:r>
            <a:r>
              <a:rPr/>
              <a:t>is</a:t>
            </a:r>
            <a:r>
              <a:rPr/>
              <a:t> </a:t>
            </a:r>
            <a:r>
              <a:rPr/>
              <a:t>a</a:t>
            </a:r>
            <a:r>
              <a:rPr/>
              <a:t> </a:t>
            </a:r>
            <a:r>
              <a:rPr/>
              <a:t>must</a:t>
            </a:r>
            <a:r>
              <a:rPr/>
              <a:t> </a:t>
            </a:r>
            <a:r>
              <a:rPr/>
              <a:t>for</a:t>
            </a:r>
            <a:r>
              <a:rPr/>
              <a:t> </a:t>
            </a:r>
            <a:r>
              <a:rPr/>
              <a:t>meta-analysis.</a:t>
            </a:r>
            <a:r>
              <a:rPr/>
              <a:t> </a:t>
            </a:r>
            <a:r>
              <a:rPr/>
              <a:t>You</a:t>
            </a:r>
            <a:r>
              <a:rPr/>
              <a:t> </a:t>
            </a:r>
            <a:r>
              <a:rPr/>
              <a:t>have</a:t>
            </a:r>
            <a:r>
              <a:rPr/>
              <a:t> </a:t>
            </a:r>
            <a:r>
              <a:rPr/>
              <a:t>to</a:t>
            </a:r>
            <a:r>
              <a:rPr/>
              <a:t> </a:t>
            </a:r>
            <a:r>
              <a:rPr/>
              <a:t>provide</a:t>
            </a:r>
            <a:r>
              <a:rPr/>
              <a:t> </a:t>
            </a:r>
            <a:r>
              <a:rPr/>
              <a:t>a</a:t>
            </a:r>
            <a:r>
              <a:rPr/>
              <a:t> </a:t>
            </a:r>
            <a:r>
              <a:rPr/>
              <a:t>level</a:t>
            </a:r>
            <a:r>
              <a:rPr/>
              <a:t> </a:t>
            </a:r>
            <a:r>
              <a:rPr/>
              <a:t>of</a:t>
            </a:r>
            <a:r>
              <a:rPr/>
              <a:t> </a:t>
            </a:r>
            <a:r>
              <a:rPr/>
              <a:t>detail</a:t>
            </a:r>
            <a:r>
              <a:rPr/>
              <a:t> </a:t>
            </a:r>
            <a:r>
              <a:rPr/>
              <a:t>comparable</a:t>
            </a:r>
            <a:r>
              <a:rPr/>
              <a:t> </a:t>
            </a:r>
            <a:r>
              <a:rPr/>
              <a:t>to</a:t>
            </a:r>
            <a:r>
              <a:rPr/>
              <a:t> </a:t>
            </a:r>
            <a:r>
              <a:rPr/>
              <a:t>a</a:t>
            </a:r>
            <a:r>
              <a:rPr/>
              <a:t> </a:t>
            </a:r>
            <a:r>
              <a:rPr/>
              <a:t>clinical</a:t>
            </a:r>
            <a:r>
              <a:rPr/>
              <a:t> </a:t>
            </a:r>
            <a:r>
              <a:rPr/>
              <a:t>trial.</a:t>
            </a:r>
            <a:r>
              <a:rPr/>
              <a:t> </a:t>
            </a:r>
            <a:r>
              <a:rPr/>
              <a:t>A</a:t>
            </a:r>
            <a:r>
              <a:rPr/>
              <a:t> </a:t>
            </a:r>
            <a:r>
              <a:rPr/>
              <a:t>librarian</a:t>
            </a:r>
            <a:r>
              <a:rPr/>
              <a:t> </a:t>
            </a:r>
            <a:r>
              <a:rPr/>
              <a:t>is</a:t>
            </a:r>
            <a:r>
              <a:rPr/>
              <a:t> </a:t>
            </a:r>
            <a:r>
              <a:rPr/>
              <a:t>especially</a:t>
            </a:r>
            <a:r>
              <a:rPr/>
              <a:t> </a:t>
            </a:r>
            <a:r>
              <a:rPr/>
              <a:t>helpful</a:t>
            </a:r>
            <a:r>
              <a:rPr/>
              <a:t> </a:t>
            </a:r>
            <a:r>
              <a:rPr/>
              <a:t>here.</a:t>
            </a:r>
          </a:p>
          <a:p>
            <a:pPr lvl="0" marL="0" indent="0">
              <a:buNone/>
            </a:pPr>
          </a:p>
          <a:p>
            <a:pPr lvl="0" marL="0" indent="0">
              <a:buNone/>
            </a:pPr>
            <a:r>
              <a:rPr/>
              <a:t>Medline</a:t>
            </a:r>
            <a:r>
              <a:rPr/>
              <a:t> </a:t>
            </a:r>
            <a:r>
              <a:rPr/>
              <a:t>is</a:t>
            </a:r>
            <a:r>
              <a:rPr/>
              <a:t> </a:t>
            </a:r>
            <a:r>
              <a:rPr/>
              <a:t>a</a:t>
            </a:r>
            <a:r>
              <a:rPr/>
              <a:t> </a:t>
            </a:r>
            <a:r>
              <a:rPr/>
              <a:t>comprehensive</a:t>
            </a:r>
            <a:r>
              <a:rPr/>
              <a:t> </a:t>
            </a:r>
            <a:r>
              <a:rPr/>
              <a:t>database</a:t>
            </a:r>
            <a:r>
              <a:rPr/>
              <a:t> </a:t>
            </a:r>
            <a:r>
              <a:rPr/>
              <a:t>of</a:t>
            </a:r>
            <a:r>
              <a:rPr/>
              <a:t> </a:t>
            </a:r>
            <a:r>
              <a:rPr/>
              <a:t>research</a:t>
            </a:r>
            <a:r>
              <a:rPr/>
              <a:t> </a:t>
            </a:r>
            <a:r>
              <a:rPr/>
              <a:t>publications</a:t>
            </a:r>
            <a:r>
              <a:rPr/>
              <a:t> </a:t>
            </a:r>
            <a:r>
              <a:rPr/>
              <a:t>in</a:t>
            </a:r>
            <a:r>
              <a:rPr/>
              <a:t> </a:t>
            </a:r>
            <a:r>
              <a:rPr/>
              <a:t>medical</a:t>
            </a:r>
            <a:r>
              <a:rPr/>
              <a:t> </a:t>
            </a:r>
            <a:r>
              <a:rPr/>
              <a:t>journals.</a:t>
            </a:r>
            <a:r>
              <a:rPr/>
              <a:t> </a:t>
            </a:r>
            <a:r>
              <a:rPr/>
              <a:t>It’s</a:t>
            </a:r>
            <a:r>
              <a:rPr/>
              <a:t> </a:t>
            </a:r>
            <a:r>
              <a:rPr/>
              <a:t>a</a:t>
            </a:r>
            <a:r>
              <a:rPr/>
              <a:t> </a:t>
            </a:r>
            <a:r>
              <a:rPr/>
              <a:t>great</a:t>
            </a:r>
            <a:r>
              <a:rPr/>
              <a:t> </a:t>
            </a:r>
            <a:r>
              <a:rPr/>
              <a:t>place</a:t>
            </a:r>
            <a:r>
              <a:rPr/>
              <a:t> </a:t>
            </a:r>
            <a:r>
              <a:rPr/>
              <a:t>to</a:t>
            </a:r>
            <a:r>
              <a:rPr/>
              <a:t> </a:t>
            </a:r>
            <a:r>
              <a:rPr/>
              <a:t>start,</a:t>
            </a:r>
            <a:r>
              <a:rPr/>
              <a:t> </a:t>
            </a:r>
            <a:r>
              <a:rPr/>
              <a:t>but</a:t>
            </a:r>
            <a:r>
              <a:rPr/>
              <a:t> </a:t>
            </a:r>
            <a:r>
              <a:rPr/>
              <a:t>you</a:t>
            </a:r>
            <a:r>
              <a:rPr/>
              <a:t> </a:t>
            </a:r>
            <a:r>
              <a:rPr/>
              <a:t>should</a:t>
            </a:r>
            <a:r>
              <a:rPr/>
              <a:t> </a:t>
            </a:r>
            <a:r>
              <a:rPr/>
              <a:t>also</a:t>
            </a:r>
            <a:r>
              <a:rPr/>
              <a:t> </a:t>
            </a:r>
            <a:r>
              <a:rPr/>
              <a:t>search</a:t>
            </a:r>
            <a:r>
              <a:rPr/>
              <a:t> </a:t>
            </a:r>
            <a:r>
              <a:rPr/>
              <a:t>in</a:t>
            </a:r>
            <a:r>
              <a:rPr/>
              <a:t> </a:t>
            </a:r>
            <a:r>
              <a:rPr/>
              <a:t>databases</a:t>
            </a:r>
            <a:r>
              <a:rPr/>
              <a:t> </a:t>
            </a:r>
            <a:r>
              <a:rPr/>
              <a:t>other</a:t>
            </a:r>
            <a:r>
              <a:rPr/>
              <a:t> </a:t>
            </a:r>
            <a:r>
              <a:rPr/>
              <a:t>than</a:t>
            </a:r>
            <a:r>
              <a:rPr/>
              <a:t> </a:t>
            </a:r>
            <a:r>
              <a:rPr/>
              <a:t>Medline,</a:t>
            </a:r>
            <a:r>
              <a:rPr/>
              <a:t> </a:t>
            </a:r>
            <a:r>
              <a:rPr/>
              <a:t>such</a:t>
            </a:r>
            <a:r>
              <a:rPr/>
              <a:t> </a:t>
            </a:r>
            <a:r>
              <a:rPr/>
              <a:t>as</a:t>
            </a:r>
            <a:r>
              <a:rPr/>
              <a:t> </a:t>
            </a:r>
            <a:r>
              <a:rPr/>
              <a:t>Embase</a:t>
            </a:r>
            <a:r>
              <a:rPr/>
              <a:t> </a:t>
            </a:r>
            <a:r>
              <a:rPr/>
              <a:t>and</a:t>
            </a:r>
            <a:r>
              <a:rPr/>
              <a:t> </a:t>
            </a:r>
            <a:r>
              <a:rPr/>
              <a:t>CINAHL.</a:t>
            </a:r>
          </a:p>
          <a:p>
            <a:pPr lvl="0" marL="0" indent="0">
              <a:buNone/>
            </a:pPr>
          </a:p>
          <a:p>
            <a:pPr lvl="0" marL="0" indent="0">
              <a:buNone/>
            </a:pPr>
            <a:r>
              <a:rPr/>
              <a:t>Look</a:t>
            </a:r>
            <a:r>
              <a:rPr/>
              <a:t> </a:t>
            </a:r>
            <a:r>
              <a:rPr/>
              <a:t>through</a:t>
            </a:r>
            <a:r>
              <a:rPr/>
              <a:t> </a:t>
            </a:r>
            <a:r>
              <a:rPr/>
              <a:t>presentation</a:t>
            </a:r>
            <a:r>
              <a:rPr/>
              <a:t> </a:t>
            </a:r>
            <a:r>
              <a:rPr/>
              <a:t>abstracts</a:t>
            </a:r>
            <a:r>
              <a:rPr/>
              <a:t> </a:t>
            </a:r>
            <a:r>
              <a:rPr/>
              <a:t>at</a:t>
            </a:r>
            <a:r>
              <a:rPr/>
              <a:t> </a:t>
            </a:r>
            <a:r>
              <a:rPr/>
              <a:t>major</a:t>
            </a:r>
            <a:r>
              <a:rPr/>
              <a:t> </a:t>
            </a:r>
            <a:r>
              <a:rPr/>
              <a:t>conferences.</a:t>
            </a:r>
            <a:r>
              <a:rPr/>
              <a:t> </a:t>
            </a:r>
            <a:r>
              <a:rPr/>
              <a:t>Also</a:t>
            </a:r>
            <a:r>
              <a:rPr/>
              <a:t> </a:t>
            </a:r>
            <a:r>
              <a:rPr/>
              <a:t>look</a:t>
            </a:r>
            <a:r>
              <a:rPr/>
              <a:t> </a:t>
            </a:r>
            <a:r>
              <a:rPr/>
              <a:t>for</a:t>
            </a:r>
            <a:r>
              <a:rPr/>
              <a:t> </a:t>
            </a:r>
            <a:r>
              <a:rPr/>
              <a:t>clinical</a:t>
            </a:r>
            <a:r>
              <a:rPr/>
              <a:t> </a:t>
            </a:r>
            <a:r>
              <a:rPr/>
              <a:t>trials</a:t>
            </a:r>
            <a:r>
              <a:rPr/>
              <a:t> </a:t>
            </a:r>
            <a:r>
              <a:rPr/>
              <a:t>that</a:t>
            </a:r>
            <a:r>
              <a:rPr/>
              <a:t> </a:t>
            </a:r>
            <a:r>
              <a:rPr/>
              <a:t>have</a:t>
            </a:r>
            <a:r>
              <a:rPr/>
              <a:t> </a:t>
            </a:r>
            <a:r>
              <a:rPr/>
              <a:t>been</a:t>
            </a:r>
            <a:r>
              <a:rPr/>
              <a:t> </a:t>
            </a:r>
            <a:r>
              <a:rPr/>
              <a:t>registered</a:t>
            </a:r>
            <a:r>
              <a:rPr/>
              <a:t> </a:t>
            </a:r>
            <a:r>
              <a:rPr/>
              <a:t>in</a:t>
            </a:r>
            <a:r>
              <a:rPr/>
              <a:t> </a:t>
            </a:r>
            <a:r>
              <a:rPr/>
              <a:t>a</a:t>
            </a:r>
            <a:r>
              <a:rPr/>
              <a:t> </a:t>
            </a:r>
            <a:r>
              <a:rPr/>
              <a:t>clinical</a:t>
            </a:r>
            <a:r>
              <a:rPr/>
              <a:t> </a:t>
            </a:r>
            <a:r>
              <a:rPr/>
              <a:t>trial</a:t>
            </a:r>
            <a:r>
              <a:rPr/>
              <a:t> </a:t>
            </a:r>
            <a:r>
              <a:rPr/>
              <a:t>database.</a:t>
            </a:r>
          </a:p>
          <a:p>
            <a:pPr lvl="0" marL="0" indent="0">
              <a:buNone/>
            </a:pPr>
          </a:p>
          <a:p>
            <a:pPr lvl="0" marL="0" indent="0">
              <a:buNone/>
            </a:pPr>
            <a:r>
              <a:rPr/>
              <a:t>Make</a:t>
            </a:r>
            <a:r>
              <a:rPr/>
              <a:t> </a:t>
            </a:r>
            <a:r>
              <a:rPr/>
              <a:t>sure</a:t>
            </a:r>
            <a:r>
              <a:rPr/>
              <a:t> </a:t>
            </a:r>
            <a:r>
              <a:rPr/>
              <a:t>you</a:t>
            </a:r>
            <a:r>
              <a:rPr/>
              <a:t> </a:t>
            </a:r>
            <a:r>
              <a:rPr/>
              <a:t>pay</a:t>
            </a:r>
            <a:r>
              <a:rPr/>
              <a:t> </a:t>
            </a:r>
            <a:r>
              <a:rPr/>
              <a:t>to</a:t>
            </a:r>
            <a:r>
              <a:rPr/>
              <a:t> </a:t>
            </a:r>
            <a:r>
              <a:rPr/>
              <a:t>get</a:t>
            </a:r>
            <a:r>
              <a:rPr/>
              <a:t> </a:t>
            </a:r>
            <a:r>
              <a:rPr/>
              <a:t>translations</a:t>
            </a:r>
            <a:r>
              <a:rPr/>
              <a:t> </a:t>
            </a:r>
            <a:r>
              <a:rPr/>
              <a:t>for</a:t>
            </a:r>
            <a:r>
              <a:rPr/>
              <a:t> </a:t>
            </a:r>
            <a:r>
              <a:rPr/>
              <a:t>relevant</a:t>
            </a:r>
            <a:r>
              <a:rPr/>
              <a:t> </a:t>
            </a:r>
            <a:r>
              <a:rPr/>
              <a:t>articles</a:t>
            </a:r>
            <a:r>
              <a:rPr/>
              <a:t> </a:t>
            </a:r>
            <a:r>
              <a:rPr/>
              <a:t>published</a:t>
            </a:r>
            <a:r>
              <a:rPr/>
              <a:t> </a:t>
            </a:r>
            <a:r>
              <a:rPr/>
              <a:t>in</a:t>
            </a:r>
            <a:r>
              <a:rPr/>
              <a:t> </a:t>
            </a:r>
            <a:r>
              <a:rPr/>
              <a:t>languages</a:t>
            </a:r>
            <a:r>
              <a:rPr/>
              <a:t> </a:t>
            </a:r>
            <a:r>
              <a:rPr/>
              <a:t>other</a:t>
            </a:r>
            <a:r>
              <a:rPr/>
              <a:t> </a:t>
            </a:r>
            <a:r>
              <a:rPr/>
              <a:t>than</a:t>
            </a:r>
            <a:r>
              <a:rPr/>
              <a:t> </a:t>
            </a:r>
            <a:r>
              <a:rPr/>
              <a:t>English.</a:t>
            </a:r>
          </a:p>
          <a:p>
            <a:pPr lvl="0" marL="0" indent="0">
              <a:buNone/>
            </a:pPr>
          </a:p>
          <a:p>
            <a:pPr lvl="0" marL="0" indent="0">
              <a:buNone/>
            </a:pPr>
            <a:r>
              <a:rPr/>
              <a:t>Detail</a:t>
            </a:r>
            <a:r>
              <a:rPr/>
              <a:t> </a:t>
            </a:r>
            <a:r>
              <a:rPr/>
              <a:t>exactly</a:t>
            </a:r>
            <a:r>
              <a:rPr/>
              <a:t> </a:t>
            </a:r>
            <a:r>
              <a:rPr/>
              <a:t>which</a:t>
            </a:r>
            <a:r>
              <a:rPr/>
              <a:t> </a:t>
            </a:r>
            <a:r>
              <a:rPr/>
              <a:t>studies</a:t>
            </a:r>
            <a:r>
              <a:rPr/>
              <a:t> </a:t>
            </a:r>
            <a:r>
              <a:rPr/>
              <a:t>do</a:t>
            </a:r>
            <a:r>
              <a:rPr/>
              <a:t> </a:t>
            </a:r>
            <a:r>
              <a:rPr/>
              <a:t>and</a:t>
            </a:r>
            <a:r>
              <a:rPr/>
              <a:t> </a:t>
            </a:r>
            <a:r>
              <a:rPr/>
              <a:t>do</a:t>
            </a:r>
            <a:r>
              <a:rPr/>
              <a:t> </a:t>
            </a:r>
            <a:r>
              <a:rPr/>
              <a:t>not</a:t>
            </a:r>
            <a:r>
              <a:rPr/>
              <a:t> </a:t>
            </a:r>
            <a:r>
              <a:rPr/>
              <a:t>qualify</a:t>
            </a:r>
            <a:r>
              <a:rPr/>
              <a:t> </a:t>
            </a:r>
            <a:r>
              <a:rPr/>
              <a:t>for</a:t>
            </a:r>
            <a:r>
              <a:rPr/>
              <a:t> </a:t>
            </a:r>
            <a:r>
              <a:rPr/>
              <a:t>inclusion</a:t>
            </a:r>
            <a:r>
              <a:rPr/>
              <a:t> </a:t>
            </a:r>
            <a:r>
              <a:rPr/>
              <a:t>in</a:t>
            </a:r>
            <a:r>
              <a:rPr/>
              <a:t> </a:t>
            </a:r>
            <a:r>
              <a:rPr/>
              <a:t>your</a:t>
            </a:r>
            <a:r>
              <a:rPr/>
              <a:t> </a:t>
            </a:r>
            <a:r>
              <a:rPr/>
              <a:t>meta-analysis.</a:t>
            </a:r>
            <a:r>
              <a:rPr/>
              <a:t> </a:t>
            </a:r>
            <a:r>
              <a:rPr/>
              <a:t>Have</a:t>
            </a:r>
            <a:r>
              <a:rPr/>
              <a:t> </a:t>
            </a:r>
            <a:r>
              <a:rPr/>
              <a:t>two</a:t>
            </a:r>
            <a:r>
              <a:rPr/>
              <a:t> </a:t>
            </a:r>
            <a:r>
              <a:rPr/>
              <a:t>independent</a:t>
            </a:r>
            <a:r>
              <a:rPr/>
              <a:t> </a:t>
            </a:r>
            <a:r>
              <a:rPr/>
              <a:t>raters</a:t>
            </a:r>
            <a:r>
              <a:rPr/>
              <a:t> </a:t>
            </a:r>
            <a:r>
              <a:rPr/>
              <a:t>evaluate</a:t>
            </a:r>
            <a:r>
              <a:rPr/>
              <a:t> </a:t>
            </a:r>
            <a:r>
              <a:rPr/>
              <a:t>each</a:t>
            </a:r>
            <a:r>
              <a:rPr/>
              <a:t> </a:t>
            </a:r>
            <a:r>
              <a:rPr/>
              <a:t>candidate</a:t>
            </a:r>
            <a:r>
              <a:rPr/>
              <a:t> </a:t>
            </a:r>
            <a:r>
              <a:rPr/>
              <a:t>article</a:t>
            </a:r>
            <a:r>
              <a:rPr/>
              <a:t> </a:t>
            </a:r>
            <a:r>
              <a:rPr/>
              <a:t>against</a:t>
            </a:r>
            <a:r>
              <a:rPr/>
              <a:t> </a:t>
            </a:r>
            <a:r>
              <a:rPr/>
              <a:t>your</a:t>
            </a:r>
            <a:r>
              <a:rPr/>
              <a:t> </a:t>
            </a:r>
            <a:r>
              <a:rPr/>
              <a:t>inclusion/exclusion</a:t>
            </a:r>
            <a:r>
              <a:rPr/>
              <a:t> </a:t>
            </a:r>
            <a:r>
              <a:rPr/>
              <a:t>criteria.</a:t>
            </a:r>
          </a:p>
          <a:p>
            <a:pPr lvl="0" marL="0" indent="0">
              <a:buNone/>
            </a:pPr>
          </a:p>
          <a:p>
            <a:pPr lvl="0" marL="0" indent="0">
              <a:buNone/>
            </a:pPr>
            <a:r>
              <a:rPr/>
              <a:t>Also,</a:t>
            </a:r>
            <a:r>
              <a:rPr/>
              <a:t> </a:t>
            </a:r>
            <a:r>
              <a:rPr/>
              <a:t>detail</a:t>
            </a:r>
            <a:r>
              <a:rPr/>
              <a:t> </a:t>
            </a:r>
            <a:r>
              <a:rPr/>
              <a:t>what</a:t>
            </a:r>
            <a:r>
              <a:rPr/>
              <a:t> </a:t>
            </a:r>
            <a:r>
              <a:rPr/>
              <a:t>results</a:t>
            </a:r>
            <a:r>
              <a:rPr/>
              <a:t> </a:t>
            </a:r>
            <a:r>
              <a:rPr/>
              <a:t>you</a:t>
            </a:r>
            <a:r>
              <a:rPr/>
              <a:t> </a:t>
            </a:r>
            <a:r>
              <a:rPr/>
              <a:t>are</a:t>
            </a:r>
            <a:r>
              <a:rPr/>
              <a:t> </a:t>
            </a:r>
            <a:r>
              <a:rPr/>
              <a:t>going</a:t>
            </a:r>
            <a:r>
              <a:rPr/>
              <a:t> </a:t>
            </a:r>
            <a:r>
              <a:rPr/>
              <a:t>to</a:t>
            </a:r>
            <a:r>
              <a:rPr/>
              <a:t> </a:t>
            </a:r>
            <a:r>
              <a:rPr/>
              <a:t>extract</a:t>
            </a:r>
            <a:r>
              <a:rPr/>
              <a:t> </a:t>
            </a:r>
            <a:r>
              <a:rPr/>
              <a:t>from</a:t>
            </a:r>
            <a:r>
              <a:rPr/>
              <a:t> </a:t>
            </a:r>
            <a:r>
              <a:rPr/>
              <a:t>each</a:t>
            </a:r>
            <a:r>
              <a:rPr/>
              <a:t> </a:t>
            </a:r>
            <a:r>
              <a:rPr/>
              <a:t>article.</a:t>
            </a:r>
            <a:r>
              <a:rPr/>
              <a:t> </a:t>
            </a:r>
            <a:r>
              <a:rPr/>
              <a:t>Have</a:t>
            </a:r>
            <a:r>
              <a:rPr/>
              <a:t> </a:t>
            </a:r>
            <a:r>
              <a:rPr/>
              <a:t>two</a:t>
            </a:r>
            <a:r>
              <a:rPr/>
              <a:t> </a:t>
            </a:r>
            <a:r>
              <a:rPr/>
              <a:t>independent</a:t>
            </a:r>
            <a:r>
              <a:rPr/>
              <a:t> </a:t>
            </a:r>
            <a:r>
              <a:rPr/>
              <a:t>parties</a:t>
            </a:r>
            <a:r>
              <a:rPr/>
              <a:t> </a:t>
            </a:r>
            <a:r>
              <a:rPr/>
              <a:t>do</a:t>
            </a:r>
            <a:r>
              <a:rPr/>
              <a:t> </a:t>
            </a:r>
            <a:r>
              <a:rPr/>
              <a:t>the</a:t>
            </a:r>
            <a:r>
              <a:rPr/>
              <a:t> </a:t>
            </a:r>
            <a:r>
              <a:rPr/>
              <a:t>extraction</a:t>
            </a:r>
            <a:r>
              <a:rPr/>
              <a:t> </a:t>
            </a:r>
            <a:r>
              <a:rPr/>
              <a:t>and</a:t>
            </a:r>
            <a:r>
              <a:rPr/>
              <a:t> </a:t>
            </a:r>
            <a:r>
              <a:rPr/>
              <a:t>then</a:t>
            </a:r>
            <a:r>
              <a:rPr/>
              <a:t> </a:t>
            </a:r>
            <a:r>
              <a:rPr/>
              <a:t>compare.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talk</a:t>
            </a:r>
            <a:r>
              <a:rPr/>
              <a:t> </a:t>
            </a:r>
            <a:r>
              <a:rPr/>
              <a:t>about</a:t>
            </a:r>
            <a:r>
              <a:rPr/>
              <a:t> </a:t>
            </a:r>
            <a:r>
              <a:rPr/>
              <a:t>data</a:t>
            </a:r>
            <a:r>
              <a:rPr/>
              <a:t> </a:t>
            </a:r>
            <a:r>
              <a:rPr/>
              <a:t>analysis.</a:t>
            </a:r>
            <a:r>
              <a:rPr/>
              <a:t> </a:t>
            </a:r>
            <a:r>
              <a:rPr/>
              <a:t>This</a:t>
            </a:r>
            <a:r>
              <a:rPr/>
              <a:t> </a:t>
            </a:r>
            <a:r>
              <a:rPr/>
              <a:t>talk</a:t>
            </a:r>
            <a:r>
              <a:rPr/>
              <a:t> </a:t>
            </a:r>
            <a:r>
              <a:rPr/>
              <a:t>will</a:t>
            </a:r>
            <a:r>
              <a:rPr/>
              <a:t> </a:t>
            </a:r>
            <a:r>
              <a:rPr/>
              <a:t>cover</a:t>
            </a:r>
            <a:r>
              <a:rPr/>
              <a:t> </a:t>
            </a:r>
            <a:r>
              <a:rPr/>
              <a:t>several</a:t>
            </a:r>
            <a:r>
              <a:rPr/>
              <a:t> </a:t>
            </a:r>
            <a:r>
              <a:rPr/>
              <a:t>different</a:t>
            </a:r>
            <a:r>
              <a:rPr/>
              <a:t> </a:t>
            </a:r>
            <a:r>
              <a:rPr/>
              <a:t>statistical</a:t>
            </a:r>
            <a:r>
              <a:rPr/>
              <a:t> </a:t>
            </a:r>
            <a:r>
              <a:rPr/>
              <a:t>measures</a:t>
            </a:r>
            <a:r>
              <a:rPr/>
              <a:t> </a:t>
            </a:r>
            <a:r>
              <a:rPr/>
              <a:t>and</a:t>
            </a:r>
            <a:r>
              <a:rPr/>
              <a:t> </a:t>
            </a:r>
            <a:r>
              <a:rPr/>
              <a:t>several</a:t>
            </a:r>
            <a:r>
              <a:rPr/>
              <a:t> </a:t>
            </a:r>
            <a:r>
              <a:rPr/>
              <a:t>different</a:t>
            </a:r>
            <a:r>
              <a:rPr/>
              <a:t> </a:t>
            </a:r>
            <a:r>
              <a:rPr/>
              <a:t>plots.</a:t>
            </a:r>
            <a:r>
              <a:rPr/>
              <a:t> </a:t>
            </a:r>
            <a:r>
              <a:rPr/>
              <a:t>You’ll</a:t>
            </a:r>
            <a:r>
              <a:rPr/>
              <a:t> </a:t>
            </a:r>
            <a:r>
              <a:rPr/>
              <a:t>also</a:t>
            </a:r>
            <a:r>
              <a:rPr/>
              <a:t> </a:t>
            </a:r>
            <a:r>
              <a:rPr/>
              <a:t>see</a:t>
            </a:r>
            <a:r>
              <a:rPr/>
              <a:t> </a:t>
            </a:r>
            <a:r>
              <a:rPr/>
              <a:t>controversies</a:t>
            </a:r>
            <a:r>
              <a:rPr/>
              <a:t> </a:t>
            </a:r>
            <a:r>
              <a:rPr/>
              <a:t>about</a:t>
            </a:r>
            <a:r>
              <a:rPr/>
              <a:t> </a:t>
            </a:r>
            <a:r>
              <a:rPr/>
              <a:t>fixed</a:t>
            </a:r>
            <a:r>
              <a:rPr/>
              <a:t> </a:t>
            </a:r>
            <a:r>
              <a:rPr/>
              <a:t>versus</a:t>
            </a:r>
            <a:r>
              <a:rPr/>
              <a:t> </a:t>
            </a:r>
            <a:r>
              <a:rPr/>
              <a:t>random</a:t>
            </a:r>
            <a:r>
              <a:rPr/>
              <a:t> </a:t>
            </a:r>
            <a:r>
              <a:rPr/>
              <a:t>effects</a:t>
            </a:r>
            <a:r>
              <a:rPr/>
              <a:t> </a:t>
            </a:r>
            <a:r>
              <a:rPr/>
              <a:t>analysis.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continuous</a:t>
            </a:r>
            <a:r>
              <a:rPr/>
              <a:t> </a:t>
            </a:r>
            <a:r>
              <a:rPr/>
              <a:t>outcomes,</a:t>
            </a:r>
            <a:r>
              <a:rPr/>
              <a:t> </a:t>
            </a:r>
            <a:r>
              <a:rPr/>
              <a:t>the</a:t>
            </a:r>
            <a:r>
              <a:rPr/>
              <a:t> </a:t>
            </a:r>
            <a:r>
              <a:rPr/>
              <a:t>most</a:t>
            </a:r>
            <a:r>
              <a:rPr/>
              <a:t> </a:t>
            </a:r>
            <a:r>
              <a:rPr/>
              <a:t>common</a:t>
            </a:r>
            <a:r>
              <a:rPr/>
              <a:t> </a:t>
            </a:r>
            <a:r>
              <a:rPr/>
              <a:t>summary</a:t>
            </a:r>
            <a:r>
              <a:rPr/>
              <a:t> </a:t>
            </a:r>
            <a:r>
              <a:rPr/>
              <a:t>measure</a:t>
            </a:r>
            <a:r>
              <a:rPr/>
              <a:t> </a:t>
            </a:r>
            <a:r>
              <a:rPr/>
              <a:t>is</a:t>
            </a:r>
            <a:r>
              <a:rPr/>
              <a:t> </a:t>
            </a:r>
            <a:r>
              <a:rPr/>
              <a:t>the</a:t>
            </a:r>
            <a:r>
              <a:rPr/>
              <a:t> </a:t>
            </a:r>
            <a:r>
              <a:rPr/>
              <a:t>standardized</a:t>
            </a:r>
            <a:r>
              <a:rPr/>
              <a:t> </a:t>
            </a:r>
            <a:r>
              <a:rPr/>
              <a:t>mean</a:t>
            </a:r>
            <a:r>
              <a:rPr/>
              <a:t> </a:t>
            </a:r>
            <a:r>
              <a:rPr/>
              <a:t>difference.</a:t>
            </a:r>
            <a:r>
              <a:rPr/>
              <a:t> </a:t>
            </a:r>
            <a:r>
              <a:rPr/>
              <a:t>It</a:t>
            </a:r>
            <a:r>
              <a:rPr/>
              <a:t> </a:t>
            </a:r>
            <a:r>
              <a:rPr/>
              <a:t>is</a:t>
            </a:r>
            <a:r>
              <a:rPr/>
              <a:t> </a:t>
            </a:r>
            <a:r>
              <a:rPr/>
              <a:t>the</a:t>
            </a:r>
            <a:r>
              <a:rPr/>
              <a:t> </a:t>
            </a:r>
            <a:r>
              <a:rPr/>
              <a:t>difference</a:t>
            </a:r>
            <a:r>
              <a:rPr/>
              <a:t> </a:t>
            </a:r>
            <a:r>
              <a:rPr/>
              <a:t>in</a:t>
            </a:r>
            <a:r>
              <a:rPr/>
              <a:t> </a:t>
            </a:r>
            <a:r>
              <a:rPr/>
              <a:t>means</a:t>
            </a:r>
            <a:r>
              <a:rPr/>
              <a:t> </a:t>
            </a:r>
            <a:r>
              <a:rPr/>
              <a:t>divided</a:t>
            </a:r>
            <a:r>
              <a:rPr/>
              <a:t> </a:t>
            </a:r>
            <a:r>
              <a:rPr/>
              <a:t>by</a:t>
            </a:r>
            <a:r>
              <a:rPr/>
              <a:t> </a:t>
            </a:r>
            <a:r>
              <a:rPr/>
              <a:t>an</a:t>
            </a:r>
            <a:r>
              <a:rPr/>
              <a:t> </a:t>
            </a:r>
            <a:r>
              <a:rPr/>
              <a:t>estimate</a:t>
            </a:r>
            <a:r>
              <a:rPr/>
              <a:t> </a:t>
            </a:r>
            <a:r>
              <a:rPr/>
              <a:t>of</a:t>
            </a:r>
            <a:r>
              <a:rPr/>
              <a:t> </a:t>
            </a:r>
            <a:r>
              <a:rPr/>
              <a:t>the</a:t>
            </a:r>
            <a:r>
              <a:rPr/>
              <a:t> </a:t>
            </a:r>
            <a:r>
              <a:rPr/>
              <a:t>standard</a:t>
            </a:r>
            <a:r>
              <a:rPr/>
              <a:t> </a:t>
            </a:r>
            <a:r>
              <a:rPr/>
              <a:t>deviation</a:t>
            </a:r>
            <a:r>
              <a:rPr/>
              <a:t> </a:t>
            </a:r>
            <a:r>
              <a:rPr/>
              <a:t>(not</a:t>
            </a:r>
            <a:r>
              <a:rPr/>
              <a:t> </a:t>
            </a:r>
            <a:r>
              <a:rPr/>
              <a:t>the</a:t>
            </a:r>
            <a:r>
              <a:rPr/>
              <a:t> </a:t>
            </a:r>
            <a:r>
              <a:rPr/>
              <a:t>standard</a:t>
            </a:r>
            <a:r>
              <a:rPr/>
              <a:t> </a:t>
            </a:r>
            <a:r>
              <a:rPr/>
              <a:t>error)</a:t>
            </a:r>
            <a:r>
              <a:rPr/>
              <a:t> </a:t>
            </a:r>
            <a:r>
              <a:rPr/>
              <a:t>of</a:t>
            </a:r>
            <a:r>
              <a:rPr/>
              <a:t> </a:t>
            </a:r>
            <a:r>
              <a:rPr/>
              <a:t>an</a:t>
            </a:r>
            <a:r>
              <a:rPr/>
              <a:t> </a:t>
            </a:r>
            <a:r>
              <a:rPr/>
              <a:t>individual</a:t>
            </a:r>
            <a:r>
              <a:rPr/>
              <a:t> </a:t>
            </a:r>
            <a:r>
              <a:rPr/>
              <a:t>patient.</a:t>
            </a:r>
          </a:p>
          <a:p>
            <a:pPr lvl="0" marL="0" indent="0">
              <a:buNone/>
            </a:pPr>
          </a:p>
          <a:p>
            <a:pPr lvl="0" marL="0" indent="0">
              <a:buNone/>
            </a:pPr>
            <a:r>
              <a:rPr/>
              <a:t>Which</a:t>
            </a:r>
            <a:r>
              <a:rPr/>
              <a:t> </a:t>
            </a:r>
            <a:r>
              <a:rPr/>
              <a:t>way</a:t>
            </a:r>
            <a:r>
              <a:rPr/>
              <a:t> </a:t>
            </a:r>
            <a:r>
              <a:rPr/>
              <a:t>do</a:t>
            </a:r>
            <a:r>
              <a:rPr/>
              <a:t> </a:t>
            </a:r>
            <a:r>
              <a:rPr/>
              <a:t>you</a:t>
            </a:r>
            <a:r>
              <a:rPr/>
              <a:t> </a:t>
            </a:r>
            <a:r>
              <a:rPr/>
              <a:t>subtract?</a:t>
            </a:r>
            <a:r>
              <a:rPr/>
              <a:t> </a:t>
            </a:r>
            <a:r>
              <a:rPr/>
              <a:t>It</a:t>
            </a:r>
            <a:r>
              <a:rPr/>
              <a:t> </a:t>
            </a:r>
            <a:r>
              <a:rPr/>
              <a:t>depends</a:t>
            </a:r>
            <a:r>
              <a:rPr/>
              <a:t> </a:t>
            </a:r>
            <a:r>
              <a:rPr/>
              <a:t>on</a:t>
            </a:r>
            <a:r>
              <a:rPr/>
              <a:t> </a:t>
            </a:r>
            <a:r>
              <a:rPr/>
              <a:t>whether</a:t>
            </a:r>
            <a:r>
              <a:rPr/>
              <a:t> </a:t>
            </a:r>
            <a:r>
              <a:rPr/>
              <a:t>a</a:t>
            </a:r>
            <a:r>
              <a:rPr/>
              <a:t> </a:t>
            </a:r>
            <a:r>
              <a:rPr/>
              <a:t>large</a:t>
            </a:r>
            <a:r>
              <a:rPr/>
              <a:t> </a:t>
            </a:r>
            <a:r>
              <a:rPr/>
              <a:t>value</a:t>
            </a:r>
            <a:r>
              <a:rPr/>
              <a:t> </a:t>
            </a:r>
            <a:r>
              <a:rPr/>
              <a:t>is</a:t>
            </a:r>
            <a:r>
              <a:rPr/>
              <a:t> </a:t>
            </a:r>
            <a:r>
              <a:rPr/>
              <a:t>good</a:t>
            </a:r>
            <a:r>
              <a:rPr/>
              <a:t> </a:t>
            </a:r>
            <a:r>
              <a:rPr/>
              <a:t>or</a:t>
            </a:r>
            <a:r>
              <a:rPr/>
              <a:t> </a:t>
            </a:r>
            <a:r>
              <a:rPr/>
              <a:t>a</a:t>
            </a:r>
            <a:r>
              <a:rPr/>
              <a:t> </a:t>
            </a:r>
            <a:r>
              <a:rPr/>
              <a:t>small</a:t>
            </a:r>
            <a:r>
              <a:rPr/>
              <a:t> </a:t>
            </a:r>
            <a:r>
              <a:rPr/>
              <a:t>value</a:t>
            </a:r>
            <a:r>
              <a:rPr/>
              <a:t> </a:t>
            </a:r>
            <a:r>
              <a:rPr/>
              <a:t>is</a:t>
            </a:r>
            <a:r>
              <a:rPr/>
              <a:t> </a:t>
            </a:r>
            <a:r>
              <a:rPr/>
              <a:t>good.</a:t>
            </a:r>
            <a:r>
              <a:rPr/>
              <a:t> </a:t>
            </a:r>
            <a:r>
              <a:rPr/>
              <a:t>The</a:t>
            </a:r>
            <a:r>
              <a:rPr/>
              <a:t> </a:t>
            </a:r>
            <a:r>
              <a:rPr/>
              <a:t>Cochrane</a:t>
            </a:r>
            <a:r>
              <a:rPr/>
              <a:t> </a:t>
            </a:r>
            <a:r>
              <a:rPr/>
              <a:t>Collaboration</a:t>
            </a:r>
            <a:r>
              <a:rPr/>
              <a:t> </a:t>
            </a:r>
            <a:r>
              <a:rPr/>
              <a:t>suggests</a:t>
            </a:r>
            <a:r>
              <a:rPr/>
              <a:t> </a:t>
            </a:r>
            <a:r>
              <a:rPr/>
              <a:t>subtracting</a:t>
            </a:r>
            <a:r>
              <a:rPr/>
              <a:t> </a:t>
            </a:r>
            <a:r>
              <a:rPr/>
              <a:t>in</a:t>
            </a:r>
            <a:r>
              <a:rPr/>
              <a:t> </a:t>
            </a:r>
            <a:r>
              <a:rPr/>
              <a:t>such</a:t>
            </a:r>
            <a:r>
              <a:rPr/>
              <a:t> </a:t>
            </a:r>
            <a:r>
              <a:rPr/>
              <a:t>a</a:t>
            </a:r>
            <a:r>
              <a:rPr/>
              <a:t> </a:t>
            </a:r>
            <a:r>
              <a:rPr/>
              <a:t>way</a:t>
            </a:r>
            <a:r>
              <a:rPr/>
              <a:t> </a:t>
            </a:r>
            <a:r>
              <a:rPr/>
              <a:t>that</a:t>
            </a:r>
            <a:r>
              <a:rPr/>
              <a:t> </a:t>
            </a:r>
            <a:r>
              <a:rPr/>
              <a:t>negative</a:t>
            </a:r>
            <a:r>
              <a:rPr/>
              <a:t> </a:t>
            </a:r>
            <a:r>
              <a:rPr/>
              <a:t>values</a:t>
            </a:r>
            <a:r>
              <a:rPr/>
              <a:t> </a:t>
            </a:r>
            <a:r>
              <a:rPr/>
              <a:t>suggest</a:t>
            </a:r>
            <a:r>
              <a:rPr/>
              <a:t> </a:t>
            </a:r>
            <a:r>
              <a:rPr/>
              <a:t>that</a:t>
            </a:r>
            <a:r>
              <a:rPr/>
              <a:t> </a:t>
            </a:r>
            <a:r>
              <a:rPr/>
              <a:t>the</a:t>
            </a:r>
            <a:r>
              <a:rPr/>
              <a:t> </a:t>
            </a:r>
            <a:r>
              <a:rPr/>
              <a:t>new</a:t>
            </a:r>
            <a:r>
              <a:rPr/>
              <a:t> </a:t>
            </a:r>
            <a:r>
              <a:rPr/>
              <a:t>treatment</a:t>
            </a:r>
            <a:r>
              <a:rPr/>
              <a:t> </a:t>
            </a:r>
            <a:r>
              <a:rPr/>
              <a:t>is</a:t>
            </a:r>
            <a:r>
              <a:rPr/>
              <a:t> </a:t>
            </a:r>
            <a:r>
              <a:rPr/>
              <a:t>better</a:t>
            </a:r>
            <a:r>
              <a:rPr/>
              <a:t> </a:t>
            </a:r>
            <a:r>
              <a:rPr/>
              <a:t>and</a:t>
            </a:r>
            <a:r>
              <a:rPr/>
              <a:t> </a:t>
            </a:r>
            <a:r>
              <a:rPr/>
              <a:t>positive</a:t>
            </a:r>
            <a:r>
              <a:rPr/>
              <a:t> </a:t>
            </a:r>
            <a:r>
              <a:rPr/>
              <a:t>values</a:t>
            </a:r>
            <a:r>
              <a:rPr/>
              <a:t> </a:t>
            </a:r>
            <a:r>
              <a:rPr/>
              <a:t>suggest</a:t>
            </a:r>
            <a:r>
              <a:rPr/>
              <a:t> </a:t>
            </a:r>
            <a:r>
              <a:rPr/>
              <a:t>that</a:t>
            </a:r>
            <a:r>
              <a:rPr/>
              <a:t> </a:t>
            </a:r>
            <a:r>
              <a:rPr/>
              <a:t>the</a:t>
            </a:r>
            <a:r>
              <a:rPr/>
              <a:t> </a:t>
            </a:r>
            <a:r>
              <a:rPr/>
              <a:t>control</a:t>
            </a:r>
            <a:r>
              <a:rPr/>
              <a:t> </a:t>
            </a:r>
            <a:r>
              <a:rPr/>
              <a:t>treatment</a:t>
            </a:r>
            <a:r>
              <a:rPr/>
              <a:t> </a:t>
            </a:r>
            <a:r>
              <a:rPr/>
              <a:t>is</a:t>
            </a:r>
            <a:r>
              <a:rPr/>
              <a:t> </a:t>
            </a:r>
            <a:r>
              <a:rPr/>
              <a:t>better.</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ways</a:t>
            </a:r>
            <a:r>
              <a:rPr/>
              <a:t> </a:t>
            </a:r>
            <a:r>
              <a:rPr/>
              <a:t>to</a:t>
            </a:r>
            <a:r>
              <a:rPr/>
              <a:t> </a:t>
            </a:r>
            <a:r>
              <a:rPr/>
              <a:t>estimate</a:t>
            </a:r>
            <a:r>
              <a:rPr/>
              <a:t> </a:t>
            </a:r>
            <a:r>
              <a:rPr/>
              <a:t>the</a:t>
            </a:r>
            <a:r>
              <a:rPr/>
              <a:t> </a:t>
            </a:r>
            <a:r>
              <a:rPr/>
              <a:t>standard</a:t>
            </a:r>
            <a:r>
              <a:rPr/>
              <a:t> </a:t>
            </a:r>
            <a:r>
              <a:rPr/>
              <a:t>deviation.</a:t>
            </a:r>
            <a:r>
              <a:rPr/>
              <a:t> </a:t>
            </a:r>
            <a:r>
              <a:rPr/>
              <a:t>With</a:t>
            </a:r>
            <a:r>
              <a:rPr/>
              <a:t> </a:t>
            </a:r>
            <a:r>
              <a:rPr/>
              <a:t>the</a:t>
            </a:r>
            <a:r>
              <a:rPr/>
              <a:t> </a:t>
            </a:r>
            <a:r>
              <a:rPr/>
              <a:t>exception</a:t>
            </a:r>
            <a:r>
              <a:rPr/>
              <a:t> </a:t>
            </a:r>
            <a:r>
              <a:rPr/>
              <a:t>of</a:t>
            </a:r>
            <a:r>
              <a:rPr/>
              <a:t> </a:t>
            </a:r>
            <a:r>
              <a:rPr/>
              <a:t>pairing,</a:t>
            </a:r>
            <a:r>
              <a:rPr/>
              <a:t> </a:t>
            </a:r>
            <a:r>
              <a:rPr/>
              <a:t>where</a:t>
            </a:r>
            <a:r>
              <a:rPr/>
              <a:t> </a:t>
            </a:r>
            <a:r>
              <a:rPr/>
              <a:t>the</a:t>
            </a:r>
            <a:r>
              <a:rPr/>
              <a:t> </a:t>
            </a:r>
            <a:r>
              <a:rPr/>
              <a:t>estimated</a:t>
            </a:r>
            <a:r>
              <a:rPr/>
              <a:t> </a:t>
            </a:r>
            <a:r>
              <a:rPr/>
              <a:t>standard</a:t>
            </a:r>
            <a:r>
              <a:rPr/>
              <a:t> </a:t>
            </a:r>
            <a:r>
              <a:rPr/>
              <a:t>deviation</a:t>
            </a:r>
            <a:r>
              <a:rPr/>
              <a:t> </a:t>
            </a:r>
            <a:r>
              <a:rPr/>
              <a:t>could</a:t>
            </a:r>
            <a:r>
              <a:rPr/>
              <a:t> </a:t>
            </a:r>
            <a:r>
              <a:rPr/>
              <a:t>be</a:t>
            </a:r>
            <a:r>
              <a:rPr/>
              <a:t> </a:t>
            </a:r>
            <a:r>
              <a:rPr/>
              <a:t>substantially</a:t>
            </a:r>
            <a:r>
              <a:rPr/>
              <a:t> </a:t>
            </a:r>
            <a:r>
              <a:rPr/>
              <a:t>lower,</a:t>
            </a:r>
            <a:r>
              <a:rPr/>
              <a:t> </a:t>
            </a:r>
            <a:r>
              <a:rPr/>
              <a:t>these</a:t>
            </a:r>
            <a:r>
              <a:rPr/>
              <a:t> </a:t>
            </a:r>
            <a:r>
              <a:rPr/>
              <a:t>approaches</a:t>
            </a:r>
            <a:r>
              <a:rPr/>
              <a:t> </a:t>
            </a:r>
            <a:r>
              <a:rPr/>
              <a:t>are</a:t>
            </a:r>
            <a:r>
              <a:rPr/>
              <a:t> </a:t>
            </a:r>
            <a:r>
              <a:rPr/>
              <a:t>not</a:t>
            </a:r>
            <a:r>
              <a:rPr/>
              <a:t> </a:t>
            </a:r>
            <a:r>
              <a:rPr/>
              <a:t>all</a:t>
            </a:r>
            <a:r>
              <a:rPr/>
              <a:t> </a:t>
            </a:r>
            <a:r>
              <a:rPr/>
              <a:t>that</a:t>
            </a:r>
            <a:r>
              <a:rPr/>
              <a:t> </a:t>
            </a:r>
            <a:r>
              <a:rPr/>
              <a:t>different.</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simplest</a:t>
            </a:r>
            <a:r>
              <a:rPr/>
              <a:t> </a:t>
            </a:r>
            <a:r>
              <a:rPr/>
              <a:t>standardized</a:t>
            </a:r>
            <a:r>
              <a:rPr/>
              <a:t> </a:t>
            </a:r>
            <a:r>
              <a:rPr/>
              <a:t>mean</a:t>
            </a:r>
            <a:r>
              <a:rPr/>
              <a:t> </a:t>
            </a:r>
            <a:r>
              <a:rPr/>
              <a:t>difference</a:t>
            </a:r>
            <a:r>
              <a:rPr/>
              <a:t> </a:t>
            </a:r>
            <a:r>
              <a:rPr/>
              <a:t>is</a:t>
            </a:r>
            <a:r>
              <a:rPr/>
              <a:t> </a:t>
            </a:r>
            <a:r>
              <a:rPr/>
              <a:t>Cohen’s</a:t>
            </a:r>
            <a:r>
              <a:rPr/>
              <a:t> </a:t>
            </a:r>
            <a:r>
              <a:rPr/>
              <a:t>d.</a:t>
            </a:r>
            <a:r>
              <a:rPr/>
              <a:t> </a:t>
            </a:r>
            <a:r>
              <a:rPr/>
              <a:t>This</a:t>
            </a:r>
            <a:r>
              <a:rPr/>
              <a:t> </a:t>
            </a:r>
            <a:r>
              <a:rPr/>
              <a:t>is</a:t>
            </a:r>
            <a:r>
              <a:rPr/>
              <a:t> </a:t>
            </a:r>
            <a:r>
              <a:rPr/>
              <a:t>the</a:t>
            </a:r>
            <a:r>
              <a:rPr/>
              <a:t> </a:t>
            </a:r>
            <a:r>
              <a:rPr/>
              <a:t>famous</a:t>
            </a:r>
            <a:r>
              <a:rPr/>
              <a:t> </a:t>
            </a:r>
            <a:r>
              <a:rPr/>
              <a:t>Jacob</a:t>
            </a:r>
            <a:r>
              <a:rPr/>
              <a:t> </a:t>
            </a:r>
            <a:r>
              <a:rPr/>
              <a:t>Cohen</a:t>
            </a:r>
            <a:r>
              <a:rPr/>
              <a:t> </a:t>
            </a:r>
            <a:r>
              <a:rPr/>
              <a:t>who</a:t>
            </a:r>
            <a:r>
              <a:rPr/>
              <a:t> </a:t>
            </a:r>
            <a:r>
              <a:rPr/>
              <a:t>wrote</a:t>
            </a:r>
            <a:r>
              <a:rPr/>
              <a:t> </a:t>
            </a:r>
            <a:r>
              <a:rPr/>
              <a:t>“</a:t>
            </a:r>
            <a:r>
              <a:rPr/>
              <a:t>Statistical</a:t>
            </a:r>
            <a:r>
              <a:rPr/>
              <a:t> </a:t>
            </a:r>
            <a:r>
              <a:rPr/>
              <a:t>Power</a:t>
            </a:r>
            <a:r>
              <a:rPr/>
              <a:t> </a:t>
            </a:r>
            <a:r>
              <a:rPr/>
              <a:t>Analysis</a:t>
            </a:r>
            <a:r>
              <a:rPr/>
              <a:t> </a:t>
            </a:r>
            <a:r>
              <a:rPr/>
              <a:t>for</a:t>
            </a:r>
            <a:r>
              <a:rPr/>
              <a:t> </a:t>
            </a:r>
            <a:r>
              <a:rPr/>
              <a:t>the</a:t>
            </a:r>
            <a:r>
              <a:rPr/>
              <a:t> </a:t>
            </a:r>
            <a:r>
              <a:rPr/>
              <a:t>Behavioral</a:t>
            </a:r>
            <a:r>
              <a:rPr/>
              <a:t> </a:t>
            </a:r>
            <a:r>
              <a:rPr/>
              <a:t>Sciences</a:t>
            </a:r>
            <a:r>
              <a:rPr/>
              <a:t>”</a:t>
            </a:r>
            <a:r>
              <a:rPr/>
              <a:t> </a:t>
            </a:r>
            <a:r>
              <a:rPr/>
              <a:t>back</a:t>
            </a:r>
            <a:r>
              <a:rPr/>
              <a:t> </a:t>
            </a:r>
            <a:r>
              <a:rPr/>
              <a:t>in</a:t>
            </a:r>
            <a:r>
              <a:rPr/>
              <a:t> </a:t>
            </a:r>
            <a:r>
              <a:rPr/>
              <a:t>1977</a:t>
            </a:r>
            <a:r>
              <a:rPr/>
              <a:t> </a:t>
            </a:r>
            <a:r>
              <a:rPr/>
              <a:t>and</a:t>
            </a:r>
            <a:r>
              <a:rPr/>
              <a:t> </a:t>
            </a:r>
            <a:r>
              <a:rPr/>
              <a:t>invented</a:t>
            </a:r>
            <a:r>
              <a:rPr/>
              <a:t> </a:t>
            </a:r>
            <a:r>
              <a:rPr/>
              <a:t>to</a:t>
            </a:r>
            <a:r>
              <a:rPr/>
              <a:t> </a:t>
            </a:r>
            <a:r>
              <a:rPr/>
              <a:t>concept</a:t>
            </a:r>
            <a:r>
              <a:rPr/>
              <a:t> </a:t>
            </a:r>
            <a:r>
              <a:rPr/>
              <a:t>of</a:t>
            </a:r>
            <a:r>
              <a:rPr/>
              <a:t> </a:t>
            </a:r>
            <a:r>
              <a:rPr/>
              <a:t>effect</a:t>
            </a:r>
            <a:r>
              <a:rPr/>
              <a:t> </a:t>
            </a:r>
            <a:r>
              <a:rPr/>
              <a:t>size.</a:t>
            </a:r>
          </a:p>
          <a:p>
            <a:pPr lvl="0" marL="0" indent="0">
              <a:buNone/>
            </a:pPr>
          </a:p>
          <a:p>
            <a:pPr lvl="0" marL="0" indent="0">
              <a:buNone/>
            </a:pPr>
            <a:r>
              <a:rPr/>
              <a:t>Cohen’s</a:t>
            </a:r>
            <a:r>
              <a:rPr/>
              <a:t> </a:t>
            </a:r>
            <a:r>
              <a:rPr/>
              <a:t>d</a:t>
            </a:r>
            <a:r>
              <a:rPr/>
              <a:t> </a:t>
            </a:r>
            <a:r>
              <a:rPr/>
              <a:t>uses</a:t>
            </a:r>
            <a:r>
              <a:rPr/>
              <a:t> </a:t>
            </a:r>
            <a:r>
              <a:rPr/>
              <a:t>a</a:t>
            </a:r>
            <a:r>
              <a:rPr/>
              <a:t> </a:t>
            </a:r>
            <a:r>
              <a:rPr/>
              <a:t>pooled</a:t>
            </a:r>
            <a:r>
              <a:rPr/>
              <a:t> </a:t>
            </a:r>
            <a:r>
              <a:rPr/>
              <a:t>standard</a:t>
            </a:r>
            <a:r>
              <a:rPr/>
              <a:t> </a:t>
            </a:r>
            <a:r>
              <a:rPr/>
              <a:t>deviation</a:t>
            </a:r>
            <a:r>
              <a:rPr/>
              <a:t> </a:t>
            </a:r>
            <a:r>
              <a:rPr/>
              <a:t>in</a:t>
            </a:r>
            <a:r>
              <a:rPr/>
              <a:t> </a:t>
            </a:r>
            <a:r>
              <a:rPr/>
              <a:t>the</a:t>
            </a:r>
            <a:r>
              <a:rPr/>
              <a:t> </a:t>
            </a:r>
            <a:r>
              <a:rPr/>
              <a:t>denominator.</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Hedge’s</a:t>
            </a:r>
            <a:r>
              <a:rPr/>
              <a:t> </a:t>
            </a:r>
            <a:r>
              <a:rPr/>
              <a:t>g</a:t>
            </a:r>
            <a:r>
              <a:rPr/>
              <a:t> </a:t>
            </a:r>
            <a:r>
              <a:rPr/>
              <a:t>multiples</a:t>
            </a:r>
            <a:r>
              <a:rPr/>
              <a:t> </a:t>
            </a:r>
            <a:r>
              <a:rPr/>
              <a:t>the</a:t>
            </a:r>
            <a:r>
              <a:rPr/>
              <a:t> </a:t>
            </a:r>
            <a:r>
              <a:rPr/>
              <a:t>pooled</a:t>
            </a:r>
            <a:r>
              <a:rPr/>
              <a:t> </a:t>
            </a:r>
            <a:r>
              <a:rPr/>
              <a:t>standard</a:t>
            </a:r>
            <a:r>
              <a:rPr/>
              <a:t> </a:t>
            </a:r>
            <a:r>
              <a:rPr/>
              <a:t>deviation</a:t>
            </a:r>
            <a:r>
              <a:rPr/>
              <a:t> </a:t>
            </a:r>
            <a:r>
              <a:rPr/>
              <a:t>by</a:t>
            </a:r>
            <a:r>
              <a:rPr/>
              <a:t> </a:t>
            </a:r>
            <a:r>
              <a:rPr/>
              <a:t>a</a:t>
            </a:r>
            <a:r>
              <a:rPr/>
              <a:t> </a:t>
            </a:r>
            <a:r>
              <a:rPr/>
              <a:t>bias</a:t>
            </a:r>
            <a:r>
              <a:rPr/>
              <a:t> </a:t>
            </a:r>
            <a:r>
              <a:rPr/>
              <a:t>correction</a:t>
            </a:r>
            <a:r>
              <a:rPr/>
              <a:t> </a:t>
            </a:r>
            <a:r>
              <a:rPr/>
              <a:t>factor.</a:t>
            </a:r>
            <a:r>
              <a:rPr/>
              <a:t> </a:t>
            </a:r>
            <a:r>
              <a:rPr/>
              <a:t>The</a:t>
            </a:r>
            <a:r>
              <a:rPr/>
              <a:t> </a:t>
            </a:r>
            <a:r>
              <a:rPr/>
              <a:t>exact</a:t>
            </a:r>
            <a:r>
              <a:rPr/>
              <a:t> </a:t>
            </a:r>
            <a:r>
              <a:rPr/>
              <a:t>form</a:t>
            </a:r>
            <a:r>
              <a:rPr/>
              <a:t> </a:t>
            </a:r>
            <a:r>
              <a:rPr/>
              <a:t>of</a:t>
            </a:r>
            <a:r>
              <a:rPr/>
              <a:t> </a:t>
            </a:r>
            <a:r>
              <a:rPr/>
              <a:t>the</a:t>
            </a:r>
            <a:r>
              <a:rPr/>
              <a:t> </a:t>
            </a:r>
            <a:r>
              <a:rPr/>
              <a:t>correction</a:t>
            </a:r>
            <a:r>
              <a:rPr/>
              <a:t> </a:t>
            </a:r>
            <a:r>
              <a:rPr/>
              <a:t>factor</a:t>
            </a:r>
            <a:r>
              <a:rPr/>
              <a:t> </a:t>
            </a:r>
            <a:r>
              <a:rPr/>
              <a:t>is</a:t>
            </a:r>
            <a:r>
              <a:rPr/>
              <a:t> </a:t>
            </a:r>
            <a:r>
              <a:rPr/>
              <a:t>messy,</a:t>
            </a:r>
            <a:r>
              <a:rPr/>
              <a:t> </a:t>
            </a:r>
            <a:r>
              <a:rPr/>
              <a:t>so</a:t>
            </a:r>
            <a:r>
              <a:rPr/>
              <a:t> </a:t>
            </a:r>
            <a:r>
              <a:rPr/>
              <a:t>sometimes</a:t>
            </a:r>
            <a:r>
              <a:rPr/>
              <a:t> </a:t>
            </a:r>
            <a:r>
              <a:rPr/>
              <a:t>an</a:t>
            </a:r>
            <a:r>
              <a:rPr/>
              <a:t> </a:t>
            </a:r>
            <a:r>
              <a:rPr/>
              <a:t>approximate</a:t>
            </a:r>
            <a:r>
              <a:rPr/>
              <a:t> </a:t>
            </a:r>
            <a:r>
              <a:rPr/>
              <a:t>formula</a:t>
            </a:r>
            <a:r>
              <a:rPr/>
              <a:t> </a:t>
            </a:r>
            <a:r>
              <a:rPr/>
              <a:t>based</a:t>
            </a:r>
            <a:r>
              <a:rPr/>
              <a:t> </a:t>
            </a:r>
            <a:r>
              <a:rPr/>
              <a:t>on</a:t>
            </a:r>
            <a:r>
              <a:rPr/>
              <a:t> </a:t>
            </a:r>
            <a:r>
              <a:rPr/>
              <a:t>the</a:t>
            </a:r>
            <a:r>
              <a:rPr/>
              <a:t> </a:t>
            </a:r>
            <a:r>
              <a:rPr/>
              <a:t>pooled</a:t>
            </a:r>
            <a:r>
              <a:rPr/>
              <a:t> </a:t>
            </a:r>
            <a:r>
              <a:rPr/>
              <a:t>degrees</a:t>
            </a:r>
            <a:r>
              <a:rPr/>
              <a:t> </a:t>
            </a:r>
            <a:r>
              <a:rPr/>
              <a:t>of</a:t>
            </a:r>
            <a:r>
              <a:rPr/>
              <a:t> </a:t>
            </a:r>
            <a:r>
              <a:rPr/>
              <a:t>freedom</a:t>
            </a:r>
            <a:r>
              <a:rPr/>
              <a:t> </a:t>
            </a:r>
            <a:r>
              <a:rPr/>
              <a:t>is</a:t>
            </a:r>
            <a:r>
              <a:rPr/>
              <a:t> </a:t>
            </a:r>
            <a:r>
              <a:rPr/>
              <a:t>used</a:t>
            </a:r>
            <a:r>
              <a:rPr/>
              <a:t> </a:t>
            </a:r>
            <a:r>
              <a:rPr/>
              <a:t>in</a:t>
            </a:r>
            <a:r>
              <a:rPr/>
              <a:t> </a:t>
            </a:r>
            <a:r>
              <a:rPr/>
              <a:t>its</a:t>
            </a:r>
            <a:r>
              <a:rPr/>
              <a:t> </a:t>
            </a:r>
            <a:r>
              <a:rPr/>
              <a:t>place.</a:t>
            </a:r>
          </a:p>
          <a:p>
            <a:pPr lvl="0" marL="0" indent="0">
              <a:buNone/>
            </a:pPr>
          </a:p>
          <a:p>
            <a:pPr lvl="0" marL="0" indent="0">
              <a:buNone/>
            </a:pPr>
            <a:r>
              <a:rPr/>
              <a:t>Both</a:t>
            </a:r>
            <a:r>
              <a:rPr/>
              <a:t> </a:t>
            </a:r>
            <a:r>
              <a:rPr/>
              <a:t>the</a:t>
            </a:r>
            <a:r>
              <a:rPr/>
              <a:t> </a:t>
            </a:r>
            <a:r>
              <a:rPr/>
              <a:t>exact</a:t>
            </a:r>
            <a:r>
              <a:rPr/>
              <a:t> </a:t>
            </a:r>
            <a:r>
              <a:rPr/>
              <a:t>and</a:t>
            </a:r>
            <a:r>
              <a:rPr/>
              <a:t> </a:t>
            </a:r>
            <a:r>
              <a:rPr/>
              <a:t>the</a:t>
            </a:r>
            <a:r>
              <a:rPr/>
              <a:t> </a:t>
            </a:r>
            <a:r>
              <a:rPr/>
              <a:t>approximate</a:t>
            </a:r>
            <a:r>
              <a:rPr/>
              <a:t> </a:t>
            </a:r>
            <a:r>
              <a:rPr/>
              <a:t>bias</a:t>
            </a:r>
            <a:r>
              <a:rPr/>
              <a:t> </a:t>
            </a:r>
            <a:r>
              <a:rPr/>
              <a:t>adjustment</a:t>
            </a:r>
            <a:r>
              <a:rPr/>
              <a:t> </a:t>
            </a:r>
            <a:r>
              <a:rPr/>
              <a:t>formulas</a:t>
            </a:r>
            <a:r>
              <a:rPr/>
              <a:t> </a:t>
            </a:r>
            <a:r>
              <a:rPr/>
              <a:t>are</a:t>
            </a:r>
            <a:r>
              <a:rPr/>
              <a:t> </a:t>
            </a:r>
            <a:r>
              <a:rPr/>
              <a:t>less</a:t>
            </a:r>
            <a:r>
              <a:rPr/>
              <a:t> </a:t>
            </a:r>
            <a:r>
              <a:rPr/>
              <a:t>than</a:t>
            </a:r>
            <a:r>
              <a:rPr/>
              <a:t> </a:t>
            </a:r>
            <a:r>
              <a:rPr/>
              <a:t>one,</a:t>
            </a:r>
            <a:r>
              <a:rPr/>
              <a:t> </a:t>
            </a:r>
            <a:r>
              <a:rPr/>
              <a:t>making</a:t>
            </a:r>
            <a:r>
              <a:rPr/>
              <a:t> </a:t>
            </a:r>
            <a:r>
              <a:rPr/>
              <a:t>Hedge’s</a:t>
            </a:r>
            <a:r>
              <a:rPr/>
              <a:t> </a:t>
            </a:r>
            <a:r>
              <a:rPr/>
              <a:t>g</a:t>
            </a:r>
            <a:r>
              <a:rPr/>
              <a:t> </a:t>
            </a:r>
            <a:r>
              <a:rPr/>
              <a:t>smaller</a:t>
            </a:r>
            <a:r>
              <a:rPr/>
              <a:t> </a:t>
            </a:r>
            <a:r>
              <a:rPr/>
              <a:t>than</a:t>
            </a:r>
            <a:r>
              <a:rPr/>
              <a:t> </a:t>
            </a:r>
            <a:r>
              <a:rPr/>
              <a:t>Cohen’s</a:t>
            </a:r>
            <a:r>
              <a:rPr/>
              <a:t> </a:t>
            </a:r>
            <a:r>
              <a:rPr/>
              <a:t>d.</a:t>
            </a:r>
            <a:r>
              <a:rPr/>
              <a:t> </a:t>
            </a:r>
            <a:r>
              <a:rPr/>
              <a:t>But</a:t>
            </a:r>
            <a:r>
              <a:rPr/>
              <a:t> </a:t>
            </a:r>
            <a:r>
              <a:rPr/>
              <a:t>for</a:t>
            </a:r>
            <a:r>
              <a:rPr/>
              <a:t> </a:t>
            </a:r>
            <a:r>
              <a:rPr/>
              <a:t>large</a:t>
            </a:r>
            <a:r>
              <a:rPr/>
              <a:t> </a:t>
            </a:r>
            <a:r>
              <a:rPr/>
              <a:t>sample</a:t>
            </a:r>
            <a:r>
              <a:rPr/>
              <a:t> </a:t>
            </a:r>
            <a:r>
              <a:rPr/>
              <a:t>sizes,</a:t>
            </a:r>
            <a:r>
              <a:rPr/>
              <a:t> </a:t>
            </a:r>
            <a:r>
              <a:rPr/>
              <a:t>this</a:t>
            </a:r>
            <a:r>
              <a:rPr/>
              <a:t> </a:t>
            </a:r>
            <a:r>
              <a:rPr/>
              <a:t>adjustment</a:t>
            </a:r>
            <a:r>
              <a:rPr/>
              <a:t> </a:t>
            </a:r>
            <a:r>
              <a:rPr/>
              <a:t>becomes</a:t>
            </a:r>
            <a:r>
              <a:rPr/>
              <a:t> </a:t>
            </a:r>
            <a:r>
              <a:rPr/>
              <a:t>trivial.</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will</a:t>
            </a:r>
            <a:r>
              <a:rPr/>
              <a:t> </a:t>
            </a:r>
            <a:r>
              <a:rPr/>
              <a:t>also</a:t>
            </a:r>
            <a:r>
              <a:rPr/>
              <a:t> </a:t>
            </a:r>
            <a:r>
              <a:rPr/>
              <a:t>cover</a:t>
            </a:r>
            <a:r>
              <a:rPr/>
              <a:t> </a:t>
            </a:r>
            <a:r>
              <a:rPr/>
              <a:t>some</a:t>
            </a:r>
            <a:r>
              <a:rPr/>
              <a:t> </a:t>
            </a:r>
            <a:r>
              <a:rPr/>
              <a:t>of</a:t>
            </a:r>
            <a:r>
              <a:rPr/>
              <a:t> </a:t>
            </a:r>
            <a:r>
              <a:rPr/>
              <a:t>the</a:t>
            </a:r>
            <a:r>
              <a:rPr/>
              <a:t> </a:t>
            </a:r>
            <a:r>
              <a:rPr/>
              <a:t>common</a:t>
            </a:r>
            <a:r>
              <a:rPr/>
              <a:t> </a:t>
            </a:r>
            <a:r>
              <a:rPr/>
              <a:t>statistics</a:t>
            </a:r>
            <a:r>
              <a:rPr/>
              <a:t> </a:t>
            </a:r>
            <a:r>
              <a:rPr/>
              <a:t>and</a:t>
            </a:r>
            <a:r>
              <a:rPr/>
              <a:t> </a:t>
            </a:r>
            <a:r>
              <a:rPr/>
              <a:t>graphics</a:t>
            </a:r>
            <a:r>
              <a:rPr/>
              <a:t> </a:t>
            </a:r>
            <a:r>
              <a:rPr/>
              <a:t>used</a:t>
            </a:r>
            <a:r>
              <a:rPr/>
              <a:t> </a:t>
            </a:r>
            <a:r>
              <a:rPr/>
              <a:t>in</a:t>
            </a:r>
            <a:r>
              <a:rPr/>
              <a:t> </a:t>
            </a:r>
            <a:r>
              <a:rPr/>
              <a:t>a</a:t>
            </a:r>
            <a:r>
              <a:rPr/>
              <a:t> </a:t>
            </a:r>
            <a:r>
              <a:rPr/>
              <a:t>meta-analytic</a:t>
            </a:r>
            <a:r>
              <a:rPr/>
              <a:t> </a:t>
            </a:r>
            <a:r>
              <a:rPr/>
              <a:t>study,</a:t>
            </a:r>
            <a:r>
              <a:rPr/>
              <a:t> </a:t>
            </a:r>
            <a:r>
              <a:rPr/>
              <a:t>and</a:t>
            </a:r>
            <a:r>
              <a:rPr/>
              <a:t> </a:t>
            </a:r>
            <a:r>
              <a:rPr/>
              <a:t>publication</a:t>
            </a:r>
            <a:r>
              <a:rPr/>
              <a:t> </a:t>
            </a:r>
            <a:r>
              <a:rPr/>
              <a:t>standards</a:t>
            </a:r>
            <a:r>
              <a:rPr/>
              <a:t> </a:t>
            </a:r>
            <a:r>
              <a:rPr/>
              <a:t>for</a:t>
            </a:r>
            <a:r>
              <a:rPr/>
              <a:t> </a:t>
            </a:r>
            <a:r>
              <a:rPr/>
              <a:t>a</a:t>
            </a:r>
            <a:r>
              <a:rPr/>
              <a:t> </a:t>
            </a:r>
            <a:r>
              <a:rPr/>
              <a:t>meta-analytic</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there</a:t>
            </a:r>
            <a:r>
              <a:rPr/>
              <a:t> </a:t>
            </a:r>
            <a:r>
              <a:rPr/>
              <a:t>is</a:t>
            </a:r>
            <a:r>
              <a:rPr/>
              <a:t> </a:t>
            </a:r>
            <a:r>
              <a:rPr/>
              <a:t>heterogeneity</a:t>
            </a:r>
            <a:r>
              <a:rPr/>
              <a:t> </a:t>
            </a:r>
            <a:r>
              <a:rPr/>
              <a:t>within</a:t>
            </a:r>
            <a:r>
              <a:rPr/>
              <a:t> </a:t>
            </a:r>
            <a:r>
              <a:rPr/>
              <a:t>a</a:t>
            </a:r>
            <a:r>
              <a:rPr/>
              <a:t> </a:t>
            </a:r>
            <a:r>
              <a:rPr/>
              <a:t>study,</a:t>
            </a:r>
            <a:r>
              <a:rPr/>
              <a:t> </a:t>
            </a:r>
            <a:r>
              <a:rPr/>
              <a:t>you</a:t>
            </a:r>
            <a:r>
              <a:rPr/>
              <a:t> </a:t>
            </a:r>
            <a:r>
              <a:rPr/>
              <a:t>can</a:t>
            </a:r>
            <a:r>
              <a:rPr/>
              <a:t> </a:t>
            </a:r>
            <a:r>
              <a:rPr/>
              <a:t>use</a:t>
            </a:r>
            <a:r>
              <a:rPr/>
              <a:t> </a:t>
            </a:r>
            <a:r>
              <a:rPr/>
              <a:t>the</a:t>
            </a:r>
            <a:r>
              <a:rPr/>
              <a:t> </a:t>
            </a:r>
            <a:r>
              <a:rPr/>
              <a:t>square</a:t>
            </a:r>
            <a:r>
              <a:rPr/>
              <a:t> </a:t>
            </a:r>
            <a:r>
              <a:rPr/>
              <a:t>root</a:t>
            </a:r>
            <a:r>
              <a:rPr/>
              <a:t> </a:t>
            </a:r>
            <a:r>
              <a:rPr/>
              <a:t>of</a:t>
            </a:r>
            <a:r>
              <a:rPr/>
              <a:t> </a:t>
            </a:r>
            <a:r>
              <a:rPr/>
              <a:t>the</a:t>
            </a:r>
            <a:r>
              <a:rPr/>
              <a:t> </a:t>
            </a:r>
            <a:r>
              <a:rPr/>
              <a:t>average</a:t>
            </a:r>
            <a:r>
              <a:rPr/>
              <a:t> </a:t>
            </a:r>
            <a:r>
              <a:rPr/>
              <a:t>the</a:t>
            </a:r>
            <a:r>
              <a:rPr/>
              <a:t> </a:t>
            </a:r>
            <a:r>
              <a:rPr/>
              <a:t>two</a:t>
            </a:r>
            <a:r>
              <a:rPr/>
              <a:t> </a:t>
            </a:r>
            <a:r>
              <a:rPr/>
              <a:t>variances</a:t>
            </a:r>
            <a:r>
              <a:rPr/>
              <a:t> </a:t>
            </a:r>
            <a:r>
              <a:rPr/>
              <a:t>or</a:t>
            </a:r>
            <a:r>
              <a:rPr/>
              <a:t> </a:t>
            </a:r>
            <a:r>
              <a:rPr/>
              <a:t>the</a:t>
            </a:r>
            <a:r>
              <a:rPr/>
              <a:t> </a:t>
            </a:r>
            <a:r>
              <a:rPr/>
              <a:t>square</a:t>
            </a:r>
            <a:r>
              <a:rPr/>
              <a:t> </a:t>
            </a:r>
            <a:r>
              <a:rPr/>
              <a:t>root</a:t>
            </a:r>
            <a:r>
              <a:rPr/>
              <a:t> </a:t>
            </a:r>
            <a:r>
              <a:rPr/>
              <a:t>of</a:t>
            </a:r>
            <a:r>
              <a:rPr/>
              <a:t> </a:t>
            </a:r>
            <a:r>
              <a:rPr/>
              <a:t>the</a:t>
            </a:r>
            <a:r>
              <a:rPr/>
              <a:t> </a:t>
            </a:r>
            <a:r>
              <a:rPr/>
              <a:t>control</a:t>
            </a:r>
            <a:r>
              <a:rPr/>
              <a:t> </a:t>
            </a:r>
            <a:r>
              <a:rPr/>
              <a:t>group</a:t>
            </a:r>
            <a:r>
              <a:rPr/>
              <a:t> </a:t>
            </a:r>
            <a:r>
              <a:rPr/>
              <a:t>variance.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paired</a:t>
            </a:r>
            <a:r>
              <a:rPr/>
              <a:t> </a:t>
            </a:r>
            <a:r>
              <a:rPr/>
              <a:t>data,</a:t>
            </a:r>
            <a:r>
              <a:rPr/>
              <a:t> </a:t>
            </a:r>
            <a:r>
              <a:rPr/>
              <a:t>use</a:t>
            </a:r>
            <a:r>
              <a:rPr/>
              <a:t> </a:t>
            </a:r>
            <a:r>
              <a:rPr/>
              <a:t>the</a:t>
            </a:r>
            <a:r>
              <a:rPr/>
              <a:t> </a:t>
            </a:r>
            <a:r>
              <a:rPr/>
              <a:t>standard</a:t>
            </a:r>
            <a:r>
              <a:rPr/>
              <a:t> </a:t>
            </a:r>
            <a:r>
              <a:rPr/>
              <a:t>deviation</a:t>
            </a:r>
            <a:r>
              <a:rPr/>
              <a:t> </a:t>
            </a:r>
            <a:r>
              <a:rPr/>
              <a:t>of</a:t>
            </a:r>
            <a:r>
              <a:rPr/>
              <a:t> </a:t>
            </a:r>
            <a:r>
              <a:rPr/>
              <a:t>the</a:t>
            </a:r>
            <a:r>
              <a:rPr/>
              <a:t> </a:t>
            </a:r>
            <a:r>
              <a:rPr/>
              <a:t>differences,</a:t>
            </a:r>
            <a:r>
              <a:rPr/>
              <a:t> </a:t>
            </a:r>
            <a:r>
              <a:rPr/>
              <a:t>if</a:t>
            </a:r>
            <a:r>
              <a:rPr/>
              <a:t> </a:t>
            </a:r>
            <a:r>
              <a:rPr/>
              <a:t>it</a:t>
            </a:r>
            <a:r>
              <a:rPr/>
              <a:t> </a:t>
            </a:r>
            <a:r>
              <a:rPr/>
              <a:t>reported,</a:t>
            </a:r>
            <a:r>
              <a:rPr/>
              <a:t> </a:t>
            </a:r>
            <a:r>
              <a:rPr/>
              <a:t>or</a:t>
            </a:r>
            <a:r>
              <a:rPr/>
              <a:t> </a:t>
            </a:r>
            <a:r>
              <a:rPr/>
              <a:t>estimate</a:t>
            </a:r>
            <a:r>
              <a:rPr/>
              <a:t> </a:t>
            </a:r>
            <a:r>
              <a:rPr/>
              <a:t>the</a:t>
            </a:r>
            <a:r>
              <a:rPr/>
              <a:t> </a:t>
            </a:r>
            <a:r>
              <a:rPr/>
              <a:t>standard</a:t>
            </a:r>
            <a:r>
              <a:rPr/>
              <a:t> </a:t>
            </a:r>
            <a:r>
              <a:rPr/>
              <a:t>deviation</a:t>
            </a:r>
            <a:r>
              <a:rPr/>
              <a:t> </a:t>
            </a:r>
            <a:r>
              <a:rPr/>
              <a:t>of</a:t>
            </a:r>
            <a:r>
              <a:rPr/>
              <a:t> </a:t>
            </a:r>
            <a:r>
              <a:rPr/>
              <a:t>the</a:t>
            </a:r>
            <a:r>
              <a:rPr/>
              <a:t> </a:t>
            </a:r>
            <a:r>
              <a:rPr/>
              <a:t>differences</a:t>
            </a:r>
            <a:r>
              <a:rPr/>
              <a:t> </a:t>
            </a:r>
            <a:r>
              <a:rPr/>
              <a:t>using</a:t>
            </a:r>
            <a:r>
              <a:rPr/>
              <a:t> </a:t>
            </a:r>
            <a:r>
              <a:rPr/>
              <a:t>a</a:t>
            </a:r>
            <a:r>
              <a:rPr/>
              <a:t> </a:t>
            </a:r>
            <a:r>
              <a:rPr/>
              <a:t>reasonable</a:t>
            </a:r>
            <a:r>
              <a:rPr/>
              <a:t> </a:t>
            </a:r>
            <a:r>
              <a:rPr/>
              <a:t>guess</a:t>
            </a:r>
            <a:r>
              <a:rPr/>
              <a:t> </a:t>
            </a:r>
            <a:r>
              <a:rPr/>
              <a:t>as</a:t>
            </a:r>
            <a:r>
              <a:rPr/>
              <a:t> </a:t>
            </a:r>
            <a:r>
              <a:rPr/>
              <a:t>to</a:t>
            </a:r>
            <a:r>
              <a:rPr/>
              <a:t> </a:t>
            </a:r>
            <a:r>
              <a:rPr/>
              <a:t>the</a:t>
            </a:r>
            <a:r>
              <a:rPr/>
              <a:t> </a:t>
            </a:r>
            <a:r>
              <a:rPr/>
              <a:t>correlation.</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are</a:t>
            </a:r>
            <a:r>
              <a:rPr/>
              <a:t> </a:t>
            </a:r>
            <a:r>
              <a:rPr/>
              <a:t>comparing</a:t>
            </a:r>
            <a:r>
              <a:rPr/>
              <a:t> </a:t>
            </a:r>
            <a:r>
              <a:rPr/>
              <a:t>proportions</a:t>
            </a:r>
            <a:r>
              <a:rPr/>
              <a:t> </a:t>
            </a:r>
            <a:r>
              <a:rPr/>
              <a:t>rather</a:t>
            </a:r>
            <a:r>
              <a:rPr/>
              <a:t> </a:t>
            </a:r>
            <a:r>
              <a:rPr/>
              <a:t>than</a:t>
            </a:r>
            <a:r>
              <a:rPr/>
              <a:t> </a:t>
            </a:r>
            <a:r>
              <a:rPr/>
              <a:t>means,</a:t>
            </a:r>
            <a:r>
              <a:rPr/>
              <a:t> </a:t>
            </a:r>
            <a:r>
              <a:rPr/>
              <a:t>you</a:t>
            </a:r>
            <a:r>
              <a:rPr/>
              <a:t> </a:t>
            </a:r>
            <a:r>
              <a:rPr/>
              <a:t>have</a:t>
            </a:r>
            <a:r>
              <a:rPr/>
              <a:t> </a:t>
            </a:r>
            <a:r>
              <a:rPr/>
              <a:t>three</a:t>
            </a:r>
            <a:r>
              <a:rPr/>
              <a:t> </a:t>
            </a:r>
            <a:r>
              <a:rPr/>
              <a:t>ways</a:t>
            </a:r>
            <a:r>
              <a:rPr/>
              <a:t> </a:t>
            </a:r>
            <a:r>
              <a:rPr/>
              <a:t>of</a:t>
            </a:r>
            <a:r>
              <a:rPr/>
              <a:t> </a:t>
            </a:r>
            <a:r>
              <a:rPr/>
              <a:t>summarizing</a:t>
            </a:r>
            <a:r>
              <a:rPr/>
              <a:t> </a:t>
            </a:r>
            <a:r>
              <a:rPr/>
              <a:t>your</a:t>
            </a:r>
            <a:r>
              <a:rPr/>
              <a:t> </a:t>
            </a:r>
            <a:r>
              <a:rPr/>
              <a:t>data.</a:t>
            </a:r>
            <a:r>
              <a:rPr/>
              <a:t> </a:t>
            </a:r>
            <a:r>
              <a:rPr/>
              <a:t>You</a:t>
            </a:r>
            <a:r>
              <a:rPr/>
              <a:t> </a:t>
            </a:r>
            <a:r>
              <a:rPr/>
              <a:t>can</a:t>
            </a:r>
            <a:r>
              <a:rPr/>
              <a:t> </a:t>
            </a:r>
            <a:r>
              <a:rPr/>
              <a:t>use</a:t>
            </a:r>
            <a:r>
              <a:rPr/>
              <a:t> </a:t>
            </a:r>
            <a:r>
              <a:rPr/>
              <a:t>the</a:t>
            </a:r>
            <a:r>
              <a:rPr/>
              <a:t> </a:t>
            </a:r>
            <a:r>
              <a:rPr/>
              <a:t>odds</a:t>
            </a:r>
            <a:r>
              <a:rPr/>
              <a:t> </a:t>
            </a:r>
            <a:r>
              <a:rPr/>
              <a:t>ratio,</a:t>
            </a:r>
            <a:r>
              <a:rPr/>
              <a:t> </a:t>
            </a:r>
            <a:r>
              <a:rPr/>
              <a:t>the</a:t>
            </a:r>
            <a:r>
              <a:rPr/>
              <a:t> </a:t>
            </a:r>
            <a:r>
              <a:rPr/>
              <a:t>relative</a:t>
            </a:r>
            <a:r>
              <a:rPr/>
              <a:t> </a:t>
            </a:r>
            <a:r>
              <a:rPr/>
              <a:t>risk,</a:t>
            </a:r>
            <a:r>
              <a:rPr/>
              <a:t> </a:t>
            </a:r>
            <a:r>
              <a:rPr/>
              <a:t>or</a:t>
            </a:r>
            <a:r>
              <a:rPr/>
              <a:t> </a:t>
            </a:r>
            <a:r>
              <a:rPr/>
              <a:t>the</a:t>
            </a:r>
            <a:r>
              <a:rPr/>
              <a:t> </a:t>
            </a:r>
            <a:r>
              <a:rPr/>
              <a:t>risk</a:t>
            </a:r>
            <a:r>
              <a:rPr/>
              <a:t> </a:t>
            </a:r>
            <a:r>
              <a:rPr/>
              <a:t>difference</a:t>
            </a:r>
            <a:r>
              <a:rPr/>
              <a:t> </a:t>
            </a:r>
            <a:r>
              <a:rPr/>
              <a:t>in</a:t>
            </a:r>
            <a:r>
              <a:rPr/>
              <a:t> </a:t>
            </a:r>
            <a:r>
              <a:rPr/>
              <a:t>proportions.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already</a:t>
            </a:r>
            <a:r>
              <a:rPr/>
              <a:t> </a:t>
            </a:r>
            <a:r>
              <a:rPr/>
              <a:t>have</a:t>
            </a:r>
            <a:r>
              <a:rPr/>
              <a:t> </a:t>
            </a:r>
            <a:r>
              <a:rPr/>
              <a:t>seen</a:t>
            </a:r>
            <a:r>
              <a:rPr/>
              <a:t> </a:t>
            </a:r>
            <a:r>
              <a:rPr/>
              <a:t>the</a:t>
            </a:r>
            <a:r>
              <a:rPr/>
              <a:t> </a:t>
            </a:r>
            <a:r>
              <a:rPr/>
              <a:t>various</a:t>
            </a:r>
            <a:r>
              <a:rPr/>
              <a:t> </a:t>
            </a:r>
            <a:r>
              <a:rPr/>
              <a:t>summary</a:t>
            </a:r>
            <a:r>
              <a:rPr/>
              <a:t> </a:t>
            </a:r>
            <a:r>
              <a:rPr/>
              <a:t>measures</a:t>
            </a:r>
            <a:r>
              <a:rPr/>
              <a:t> </a:t>
            </a:r>
            <a:r>
              <a:rPr/>
              <a:t>used</a:t>
            </a:r>
            <a:r>
              <a:rPr/>
              <a:t> </a:t>
            </a:r>
            <a:r>
              <a:rPr/>
              <a:t>for</a:t>
            </a:r>
            <a:r>
              <a:rPr/>
              <a:t> </a:t>
            </a:r>
            <a:r>
              <a:rPr/>
              <a:t>comparing</a:t>
            </a:r>
            <a:r>
              <a:rPr/>
              <a:t> </a:t>
            </a:r>
            <a:r>
              <a:rPr/>
              <a:t>two</a:t>
            </a:r>
            <a:r>
              <a:rPr/>
              <a:t> </a:t>
            </a:r>
            <a:r>
              <a:rPr/>
              <a:t>proportions,</a:t>
            </a:r>
            <a:r>
              <a:rPr/>
              <a:t> </a:t>
            </a:r>
            <a:r>
              <a:rPr/>
              <a:t>but</a:t>
            </a:r>
            <a:r>
              <a:rPr/>
              <a:t> </a:t>
            </a:r>
            <a:r>
              <a:rPr/>
              <a:t>let</a:t>
            </a:r>
            <a:r>
              <a:rPr/>
              <a:t> </a:t>
            </a:r>
            <a:r>
              <a:rPr/>
              <a:t>me</a:t>
            </a:r>
            <a:r>
              <a:rPr/>
              <a:t> </a:t>
            </a:r>
            <a:r>
              <a:rPr/>
              <a:t>review</a:t>
            </a:r>
            <a:r>
              <a:rPr/>
              <a:t> </a:t>
            </a:r>
            <a:r>
              <a:rPr/>
              <a:t>them</a:t>
            </a:r>
            <a:r>
              <a:rPr/>
              <a:t> </a:t>
            </a:r>
            <a:r>
              <a:rPr/>
              <a:t>anyway.</a:t>
            </a:r>
          </a:p>
          <a:p>
            <a:pPr lvl="0" marL="0" indent="0">
              <a:buNone/>
            </a:pPr>
          </a:p>
          <a:p>
            <a:pPr lvl="0" marL="0" indent="0">
              <a:buNone/>
            </a:pPr>
            <a:r>
              <a:rPr/>
              <a:t>This</a:t>
            </a:r>
            <a:r>
              <a:rPr/>
              <a:t> </a:t>
            </a:r>
            <a:r>
              <a:rPr/>
              <a:t>is</a:t>
            </a:r>
            <a:r>
              <a:rPr/>
              <a:t> </a:t>
            </a:r>
            <a:r>
              <a:rPr/>
              <a:t>table</a:t>
            </a:r>
            <a:r>
              <a:rPr/>
              <a:t> </a:t>
            </a:r>
            <a:r>
              <a:rPr/>
              <a:t>from</a:t>
            </a:r>
            <a:r>
              <a:rPr/>
              <a:t> </a:t>
            </a:r>
            <a:r>
              <a:rPr/>
              <a:t>the</a:t>
            </a:r>
            <a:r>
              <a:rPr/>
              <a:t> </a:t>
            </a:r>
            <a:r>
              <a:rPr/>
              <a:t>Titanic,</a:t>
            </a:r>
            <a:r>
              <a:rPr/>
              <a:t> </a:t>
            </a:r>
            <a:r>
              <a:rPr/>
              <a:t>listing</a:t>
            </a:r>
            <a:r>
              <a:rPr/>
              <a:t> </a:t>
            </a:r>
            <a:r>
              <a:rPr/>
              <a:t>passengers</a:t>
            </a:r>
            <a:r>
              <a:rPr/>
              <a:t> </a:t>
            </a:r>
            <a:r>
              <a:rPr/>
              <a:t>only</a:t>
            </a:r>
            <a:r>
              <a:rPr/>
              <a:t> </a:t>
            </a:r>
            <a:r>
              <a:rPr/>
              <a:t>(not</a:t>
            </a:r>
            <a:r>
              <a:rPr/>
              <a:t> </a:t>
            </a:r>
            <a:r>
              <a:rPr/>
              <a:t>crew</a:t>
            </a:r>
            <a:r>
              <a:rPr/>
              <a:t> </a:t>
            </a:r>
            <a:r>
              <a:rPr/>
              <a:t>members)</a:t>
            </a:r>
            <a:r>
              <a:rPr/>
              <a:t> </a:t>
            </a:r>
            <a:r>
              <a:rPr/>
              <a:t>by</a:t>
            </a:r>
            <a:r>
              <a:rPr/>
              <a:t> </a:t>
            </a:r>
            <a:r>
              <a:rPr/>
              <a:t>gender</a:t>
            </a:r>
            <a:r>
              <a:rPr/>
              <a:t> </a:t>
            </a:r>
            <a:r>
              <a:rPr/>
              <a:t>and</a:t>
            </a:r>
            <a:r>
              <a:rPr/>
              <a:t> </a:t>
            </a:r>
            <a:r>
              <a:rPr/>
              <a:t>by</a:t>
            </a:r>
            <a:r>
              <a:rPr/>
              <a:t> </a:t>
            </a:r>
            <a:r>
              <a:rPr/>
              <a:t>whether</a:t>
            </a:r>
            <a:r>
              <a:rPr/>
              <a:t> </a:t>
            </a:r>
            <a:r>
              <a:rPr/>
              <a:t>they</a:t>
            </a:r>
            <a:r>
              <a:rPr/>
              <a:t> </a:t>
            </a:r>
            <a:r>
              <a:rPr/>
              <a:t>lived</a:t>
            </a:r>
            <a:r>
              <a:rPr/>
              <a:t> </a:t>
            </a:r>
            <a:r>
              <a:rPr/>
              <a:t>or</a:t>
            </a:r>
            <a:r>
              <a:rPr/>
              <a:t> </a:t>
            </a:r>
            <a:r>
              <a:rPr/>
              <a:t>died.</a:t>
            </a:r>
            <a:r>
              <a:rPr/>
              <a:t> </a:t>
            </a:r>
            <a:r>
              <a:rPr/>
              <a:t>Kate</a:t>
            </a:r>
            <a:r>
              <a:rPr/>
              <a:t> </a:t>
            </a:r>
            <a:r>
              <a:rPr/>
              <a:t>Winslet</a:t>
            </a:r>
            <a:r>
              <a:rPr/>
              <a:t> </a:t>
            </a:r>
            <a:r>
              <a:rPr/>
              <a:t>is</a:t>
            </a:r>
            <a:r>
              <a:rPr/>
              <a:t> </a:t>
            </a:r>
            <a:r>
              <a:rPr/>
              <a:t>in</a:t>
            </a:r>
            <a:r>
              <a:rPr/>
              <a:t> </a:t>
            </a:r>
            <a:r>
              <a:rPr/>
              <a:t>the</a:t>
            </a:r>
            <a:r>
              <a:rPr/>
              <a:t> </a:t>
            </a:r>
            <a:r>
              <a:rPr/>
              <a:t>lower</a:t>
            </a:r>
            <a:r>
              <a:rPr/>
              <a:t> </a:t>
            </a:r>
            <a:r>
              <a:rPr/>
              <a:t>left</a:t>
            </a:r>
            <a:r>
              <a:rPr/>
              <a:t> </a:t>
            </a:r>
            <a:r>
              <a:rPr/>
              <a:t>corner</a:t>
            </a:r>
            <a:r>
              <a:rPr/>
              <a:t> </a:t>
            </a:r>
            <a:r>
              <a:rPr/>
              <a:t>of</a:t>
            </a:r>
            <a:r>
              <a:rPr/>
              <a:t> </a:t>
            </a:r>
            <a:r>
              <a:rPr/>
              <a:t>women</a:t>
            </a:r>
            <a:r>
              <a:rPr/>
              <a:t> </a:t>
            </a:r>
            <a:r>
              <a:rPr/>
              <a:t>who</a:t>
            </a:r>
            <a:r>
              <a:rPr/>
              <a:t> </a:t>
            </a:r>
            <a:r>
              <a:rPr/>
              <a:t>survived</a:t>
            </a:r>
            <a:r>
              <a:rPr/>
              <a:t> </a:t>
            </a:r>
            <a:r>
              <a:rPr/>
              <a:t>and</a:t>
            </a:r>
            <a:r>
              <a:rPr/>
              <a:t> </a:t>
            </a:r>
            <a:r>
              <a:rPr/>
              <a:t>Leonardo</a:t>
            </a:r>
            <a:r>
              <a:rPr/>
              <a:t> </a:t>
            </a:r>
            <a:r>
              <a:rPr/>
              <a:t>DiCaprio,</a:t>
            </a:r>
            <a:r>
              <a:rPr/>
              <a:t> </a:t>
            </a:r>
            <a:r>
              <a:rPr/>
              <a:t>sadly,</a:t>
            </a:r>
            <a:r>
              <a:rPr/>
              <a:t> </a:t>
            </a:r>
            <a:r>
              <a:rPr/>
              <a:t>is</a:t>
            </a:r>
            <a:r>
              <a:rPr/>
              <a:t> </a:t>
            </a:r>
            <a:r>
              <a:rPr/>
              <a:t>in</a:t>
            </a:r>
            <a:r>
              <a:rPr/>
              <a:t> </a:t>
            </a:r>
            <a:r>
              <a:rPr/>
              <a:t>the</a:t>
            </a:r>
            <a:r>
              <a:rPr/>
              <a:t> </a:t>
            </a:r>
            <a:r>
              <a:rPr/>
              <a:t>upper</a:t>
            </a:r>
            <a:r>
              <a:rPr/>
              <a:t> </a:t>
            </a:r>
            <a:r>
              <a:rPr/>
              <a:t>right</a:t>
            </a:r>
            <a:r>
              <a:rPr/>
              <a:t> </a:t>
            </a:r>
            <a:r>
              <a:rPr/>
              <a:t>corner</a:t>
            </a:r>
            <a:r>
              <a:rPr/>
              <a:t> </a:t>
            </a:r>
            <a:r>
              <a:rPr/>
              <a:t>of</a:t>
            </a:r>
            <a:r>
              <a:rPr/>
              <a:t> </a:t>
            </a:r>
            <a:r>
              <a:rPr/>
              <a:t>men</a:t>
            </a:r>
            <a:r>
              <a:rPr/>
              <a:t> </a:t>
            </a:r>
            <a:r>
              <a:rPr/>
              <a:t>who</a:t>
            </a:r>
            <a:r>
              <a:rPr/>
              <a:t> </a:t>
            </a:r>
            <a:r>
              <a:rPr/>
              <a:t>died.</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ratio</a:t>
            </a:r>
            <a:r>
              <a:rPr/>
              <a:t> </a:t>
            </a:r>
            <a:r>
              <a:rPr/>
              <a:t>of</a:t>
            </a:r>
            <a:r>
              <a:rPr/>
              <a:t> </a:t>
            </a:r>
            <a:r>
              <a:rPr/>
              <a:t>deaths</a:t>
            </a:r>
            <a:r>
              <a:rPr/>
              <a:t> </a:t>
            </a:r>
            <a:r>
              <a:rPr/>
              <a:t>to</a:t>
            </a:r>
            <a:r>
              <a:rPr/>
              <a:t> </a:t>
            </a:r>
            <a:r>
              <a:rPr/>
              <a:t>survivors</a:t>
            </a:r>
            <a:r>
              <a:rPr/>
              <a:t> </a:t>
            </a:r>
            <a:r>
              <a:rPr/>
              <a:t>is</a:t>
            </a:r>
            <a:r>
              <a:rPr/>
              <a:t> </a:t>
            </a:r>
            <a:r>
              <a:rPr/>
              <a:t>about</a:t>
            </a:r>
            <a:r>
              <a:rPr/>
              <a:t> </a:t>
            </a:r>
            <a:r>
              <a:rPr/>
              <a:t>5</a:t>
            </a:r>
            <a:r>
              <a:rPr/>
              <a:t> </a:t>
            </a:r>
            <a:r>
              <a:rPr/>
              <a:t>to</a:t>
            </a:r>
            <a:r>
              <a:rPr/>
              <a:t> </a:t>
            </a:r>
            <a:r>
              <a:rPr/>
              <a:t>1</a:t>
            </a:r>
            <a:r>
              <a:rPr/>
              <a:t> </a:t>
            </a:r>
            <a:r>
              <a:rPr/>
              <a:t>among</a:t>
            </a:r>
            <a:r>
              <a:rPr/>
              <a:t> </a:t>
            </a:r>
            <a:r>
              <a:rPr/>
              <a:t>men</a:t>
            </a:r>
            <a:r>
              <a:rPr/>
              <a:t> </a:t>
            </a:r>
            <a:r>
              <a:rPr/>
              <a:t>and</a:t>
            </a:r>
            <a:r>
              <a:rPr/>
              <a:t> </a:t>
            </a:r>
            <a:r>
              <a:rPr/>
              <a:t>exactly</a:t>
            </a:r>
            <a:r>
              <a:rPr/>
              <a:t> </a:t>
            </a:r>
            <a:r>
              <a:rPr/>
              <a:t>1</a:t>
            </a:r>
            <a:r>
              <a:rPr/>
              <a:t> </a:t>
            </a:r>
            <a:r>
              <a:rPr/>
              <a:t>to</a:t>
            </a:r>
            <a:r>
              <a:rPr/>
              <a:t> </a:t>
            </a:r>
            <a:r>
              <a:rPr/>
              <a:t>2</a:t>
            </a:r>
            <a:r>
              <a:rPr/>
              <a:t> </a:t>
            </a:r>
            <a:r>
              <a:rPr/>
              <a:t>among</a:t>
            </a:r>
            <a:r>
              <a:rPr/>
              <a:t> </a:t>
            </a:r>
            <a:r>
              <a:rPr/>
              <a:t>women.</a:t>
            </a:r>
            <a:r>
              <a:rPr/>
              <a:t> </a:t>
            </a:r>
            <a:r>
              <a:rPr/>
              <a:t>So</a:t>
            </a:r>
            <a:r>
              <a:rPr/>
              <a:t> </a:t>
            </a:r>
            <a:r>
              <a:rPr/>
              <a:t>the</a:t>
            </a:r>
            <a:r>
              <a:rPr/>
              <a:t> </a:t>
            </a:r>
            <a:r>
              <a:rPr/>
              <a:t>odds</a:t>
            </a:r>
            <a:r>
              <a:rPr/>
              <a:t> </a:t>
            </a:r>
            <a:r>
              <a:rPr/>
              <a:t>ratio</a:t>
            </a:r>
            <a:r>
              <a:rPr/>
              <a:t> </a:t>
            </a:r>
            <a:r>
              <a:rPr/>
              <a:t>is</a:t>
            </a:r>
            <a:r>
              <a:rPr/>
              <a:t> </a:t>
            </a:r>
            <a:r>
              <a:rPr/>
              <a:t>approximately</a:t>
            </a:r>
            <a:r>
              <a:rPr/>
              <a:t> </a:t>
            </a:r>
            <a:r>
              <a:rPr/>
              <a:t>10.</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could</a:t>
            </a:r>
            <a:r>
              <a:rPr/>
              <a:t> </a:t>
            </a:r>
            <a:r>
              <a:rPr/>
              <a:t>also</a:t>
            </a:r>
            <a:r>
              <a:rPr/>
              <a:t> </a:t>
            </a:r>
            <a:r>
              <a:rPr/>
              <a:t>look</a:t>
            </a:r>
            <a:r>
              <a:rPr/>
              <a:t> </a:t>
            </a:r>
            <a:r>
              <a:rPr/>
              <a:t>at</a:t>
            </a:r>
            <a:r>
              <a:rPr/>
              <a:t> </a:t>
            </a:r>
            <a:r>
              <a:rPr/>
              <a:t>the</a:t>
            </a:r>
            <a:r>
              <a:rPr/>
              <a:t> </a:t>
            </a:r>
            <a:r>
              <a:rPr/>
              <a:t>probability</a:t>
            </a:r>
            <a:r>
              <a:rPr/>
              <a:t> </a:t>
            </a:r>
            <a:r>
              <a:rPr/>
              <a:t>of</a:t>
            </a:r>
            <a:r>
              <a:rPr/>
              <a:t> </a:t>
            </a:r>
            <a:r>
              <a:rPr/>
              <a:t>death.</a:t>
            </a:r>
            <a:r>
              <a:rPr/>
              <a:t> </a:t>
            </a:r>
            <a:r>
              <a:rPr/>
              <a:t>It</a:t>
            </a:r>
            <a:r>
              <a:rPr/>
              <a:t> </a:t>
            </a:r>
            <a:r>
              <a:rPr/>
              <a:t>is</a:t>
            </a:r>
            <a:r>
              <a:rPr/>
              <a:t> </a:t>
            </a:r>
            <a:r>
              <a:rPr/>
              <a:t>83%</a:t>
            </a:r>
            <a:r>
              <a:rPr/>
              <a:t> </a:t>
            </a:r>
            <a:r>
              <a:rPr/>
              <a:t>among</a:t>
            </a:r>
            <a:r>
              <a:rPr/>
              <a:t> </a:t>
            </a:r>
            <a:r>
              <a:rPr/>
              <a:t>men</a:t>
            </a:r>
            <a:r>
              <a:rPr/>
              <a:t> </a:t>
            </a:r>
            <a:r>
              <a:rPr/>
              <a:t>and</a:t>
            </a:r>
            <a:r>
              <a:rPr/>
              <a:t> </a:t>
            </a:r>
            <a:r>
              <a:rPr/>
              <a:t>33%</a:t>
            </a:r>
            <a:r>
              <a:rPr/>
              <a:t> </a:t>
            </a:r>
            <a:r>
              <a:rPr/>
              <a:t>among</a:t>
            </a:r>
            <a:r>
              <a:rPr/>
              <a:t> </a:t>
            </a:r>
            <a:r>
              <a:rPr/>
              <a:t>women.</a:t>
            </a:r>
            <a:r>
              <a:rPr/>
              <a:t> </a:t>
            </a:r>
            <a:r>
              <a:rPr/>
              <a:t>That</a:t>
            </a:r>
            <a:r>
              <a:rPr/>
              <a:t> </a:t>
            </a:r>
            <a:r>
              <a:rPr/>
              <a:t>ratio,</a:t>
            </a:r>
            <a:r>
              <a:rPr/>
              <a:t> </a:t>
            </a:r>
            <a:r>
              <a:rPr/>
              <a:t>approximately</a:t>
            </a:r>
            <a:r>
              <a:rPr/>
              <a:t> </a:t>
            </a:r>
            <a:r>
              <a:rPr/>
              <a:t>2.5</a:t>
            </a:r>
            <a:r>
              <a:rPr/>
              <a:t> </a:t>
            </a:r>
            <a:r>
              <a:rPr/>
              <a:t>is</a:t>
            </a:r>
            <a:r>
              <a:rPr/>
              <a:t> </a:t>
            </a:r>
            <a:r>
              <a:rPr/>
              <a:t>the</a:t>
            </a:r>
            <a:r>
              <a:rPr/>
              <a:t> </a:t>
            </a:r>
            <a:r>
              <a:rPr/>
              <a:t>relative</a:t>
            </a:r>
            <a:r>
              <a:rPr/>
              <a:t> </a:t>
            </a:r>
            <a:r>
              <a:rPr/>
              <a:t>risk.</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Rather</a:t>
            </a:r>
            <a:r>
              <a:rPr/>
              <a:t> </a:t>
            </a:r>
            <a:r>
              <a:rPr/>
              <a:t>than</a:t>
            </a:r>
            <a:r>
              <a:rPr/>
              <a:t> </a:t>
            </a:r>
            <a:r>
              <a:rPr/>
              <a:t>dividing</a:t>
            </a:r>
            <a:r>
              <a:rPr/>
              <a:t> </a:t>
            </a:r>
            <a:r>
              <a:rPr/>
              <a:t>one</a:t>
            </a:r>
            <a:r>
              <a:rPr/>
              <a:t> </a:t>
            </a:r>
            <a:r>
              <a:rPr/>
              <a:t>ratio</a:t>
            </a:r>
            <a:r>
              <a:rPr/>
              <a:t> </a:t>
            </a:r>
            <a:r>
              <a:rPr/>
              <a:t>by</a:t>
            </a:r>
            <a:r>
              <a:rPr/>
              <a:t> </a:t>
            </a:r>
            <a:r>
              <a:rPr/>
              <a:t>another,</a:t>
            </a:r>
            <a:r>
              <a:rPr/>
              <a:t> </a:t>
            </a:r>
            <a:r>
              <a:rPr/>
              <a:t>you</a:t>
            </a:r>
            <a:r>
              <a:rPr/>
              <a:t> </a:t>
            </a:r>
            <a:r>
              <a:rPr/>
              <a:t>could</a:t>
            </a:r>
            <a:r>
              <a:rPr/>
              <a:t> </a:t>
            </a:r>
            <a:r>
              <a:rPr/>
              <a:t>subtract</a:t>
            </a:r>
            <a:r>
              <a:rPr/>
              <a:t> </a:t>
            </a:r>
            <a:r>
              <a:rPr/>
              <a:t>one</a:t>
            </a:r>
            <a:r>
              <a:rPr/>
              <a:t> </a:t>
            </a:r>
            <a:r>
              <a:rPr/>
              <a:t>from</a:t>
            </a:r>
            <a:r>
              <a:rPr/>
              <a:t> </a:t>
            </a:r>
            <a:r>
              <a:rPr/>
              <a:t>the</a:t>
            </a:r>
            <a:r>
              <a:rPr/>
              <a:t> </a:t>
            </a:r>
            <a:r>
              <a:rPr/>
              <a:t>other.</a:t>
            </a:r>
            <a:r>
              <a:rPr/>
              <a:t> </a:t>
            </a:r>
            <a:r>
              <a:rPr/>
              <a:t>You</a:t>
            </a:r>
            <a:r>
              <a:rPr/>
              <a:t> </a:t>
            </a:r>
            <a:r>
              <a:rPr/>
              <a:t>get</a:t>
            </a:r>
            <a:r>
              <a:rPr/>
              <a:t> </a:t>
            </a:r>
            <a:r>
              <a:rPr/>
              <a:t>a</a:t>
            </a:r>
            <a:r>
              <a:rPr/>
              <a:t> </a:t>
            </a:r>
            <a:r>
              <a:rPr/>
              <a:t>value</a:t>
            </a:r>
            <a:r>
              <a:rPr/>
              <a:t> </a:t>
            </a:r>
            <a:r>
              <a:rPr/>
              <a:t>of</a:t>
            </a:r>
            <a:r>
              <a:rPr/>
              <a:t> </a:t>
            </a:r>
            <a:r>
              <a:rPr/>
              <a:t>0.5,</a:t>
            </a:r>
            <a:r>
              <a:rPr/>
              <a:t> </a:t>
            </a:r>
            <a:r>
              <a:rPr/>
              <a:t>which</a:t>
            </a:r>
            <a:r>
              <a:rPr/>
              <a:t> </a:t>
            </a:r>
            <a:r>
              <a:rPr/>
              <a:t>is</a:t>
            </a:r>
            <a:r>
              <a:rPr/>
              <a:t> </a:t>
            </a:r>
            <a:r>
              <a:rPr/>
              <a:t>the</a:t>
            </a:r>
            <a:r>
              <a:rPr/>
              <a:t> </a:t>
            </a:r>
            <a:r>
              <a:rPr/>
              <a:t>risk</a:t>
            </a:r>
            <a:r>
              <a:rPr/>
              <a:t> </a:t>
            </a:r>
            <a:r>
              <a:rPr/>
              <a:t>difference</a:t>
            </a:r>
            <a:r>
              <a:rPr/>
              <a:t> </a:t>
            </a:r>
            <a:r>
              <a:rPr/>
              <a:t>or</a:t>
            </a:r>
            <a:r>
              <a:rPr/>
              <a:t> </a:t>
            </a:r>
            <a:r>
              <a:rPr/>
              <a:t>the</a:t>
            </a:r>
            <a:r>
              <a:rPr/>
              <a:t> </a:t>
            </a:r>
            <a:r>
              <a:rPr/>
              <a:t>absolute</a:t>
            </a:r>
            <a:r>
              <a:rPr/>
              <a:t> </a:t>
            </a:r>
            <a:r>
              <a:rPr/>
              <a:t>risk.</a:t>
            </a:r>
          </a:p>
          <a:p>
            <a:pPr lvl="0" marL="0" indent="0">
              <a:buNone/>
            </a:pPr>
          </a:p>
          <a:p>
            <a:pPr lvl="0" marL="0" indent="0">
              <a:buNone/>
            </a:pPr>
            <a:r>
              <a:rPr/>
              <a:t>Which</a:t>
            </a:r>
            <a:r>
              <a:rPr/>
              <a:t> </a:t>
            </a:r>
            <a:r>
              <a:rPr/>
              <a:t>measure</a:t>
            </a:r>
            <a:r>
              <a:rPr/>
              <a:t> </a:t>
            </a:r>
            <a:r>
              <a:rPr/>
              <a:t>to</a:t>
            </a:r>
            <a:r>
              <a:rPr/>
              <a:t> </a:t>
            </a:r>
            <a:r>
              <a:rPr/>
              <a:t>choose?</a:t>
            </a:r>
            <a:r>
              <a:rPr/>
              <a:t> </a:t>
            </a:r>
            <a:r>
              <a:rPr/>
              <a:t>There</a:t>
            </a:r>
            <a:r>
              <a:rPr/>
              <a:t> </a:t>
            </a:r>
            <a:r>
              <a:rPr/>
              <a:t>are</a:t>
            </a:r>
            <a:r>
              <a:rPr/>
              <a:t> </a:t>
            </a:r>
            <a:r>
              <a:rPr/>
              <a:t>practical</a:t>
            </a:r>
            <a:r>
              <a:rPr/>
              <a:t> </a:t>
            </a:r>
            <a:r>
              <a:rPr/>
              <a:t>reasons</a:t>
            </a:r>
            <a:r>
              <a:rPr/>
              <a:t> </a:t>
            </a:r>
            <a:r>
              <a:rPr/>
              <a:t>to</a:t>
            </a:r>
            <a:r>
              <a:rPr/>
              <a:t> </a:t>
            </a:r>
            <a:r>
              <a:rPr/>
              <a:t>prefer</a:t>
            </a:r>
            <a:r>
              <a:rPr/>
              <a:t> </a:t>
            </a:r>
            <a:r>
              <a:rPr/>
              <a:t>the</a:t>
            </a:r>
            <a:r>
              <a:rPr/>
              <a:t> </a:t>
            </a:r>
            <a:r>
              <a:rPr/>
              <a:t>relative</a:t>
            </a:r>
            <a:r>
              <a:rPr/>
              <a:t> </a:t>
            </a:r>
            <a:r>
              <a:rPr/>
              <a:t>risk</a:t>
            </a:r>
            <a:r>
              <a:rPr/>
              <a:t> </a:t>
            </a:r>
            <a:r>
              <a:rPr/>
              <a:t>or</a:t>
            </a:r>
            <a:r>
              <a:rPr/>
              <a:t> </a:t>
            </a:r>
            <a:r>
              <a:rPr/>
              <a:t>the</a:t>
            </a:r>
            <a:r>
              <a:rPr/>
              <a:t> </a:t>
            </a:r>
            <a:r>
              <a:rPr/>
              <a:t>risk</a:t>
            </a:r>
            <a:r>
              <a:rPr/>
              <a:t> </a:t>
            </a:r>
            <a:r>
              <a:rPr/>
              <a:t>difference</a:t>
            </a:r>
            <a:r>
              <a:rPr/>
              <a:t> </a:t>
            </a:r>
            <a:r>
              <a:rPr/>
              <a:t>to</a:t>
            </a:r>
            <a:r>
              <a:rPr/>
              <a:t> </a:t>
            </a:r>
            <a:r>
              <a:rPr/>
              <a:t>the</a:t>
            </a:r>
            <a:r>
              <a:rPr/>
              <a:t> </a:t>
            </a:r>
            <a:r>
              <a:rPr/>
              <a:t>odds</a:t>
            </a:r>
            <a:r>
              <a:rPr/>
              <a:t> </a:t>
            </a:r>
            <a:r>
              <a:rPr/>
              <a:t>ratio,</a:t>
            </a:r>
            <a:r>
              <a:rPr/>
              <a:t> </a:t>
            </a:r>
            <a:r>
              <a:rPr/>
              <a:t>but</a:t>
            </a:r>
            <a:r>
              <a:rPr/>
              <a:t> </a:t>
            </a:r>
            <a:r>
              <a:rPr/>
              <a:t>the</a:t>
            </a:r>
            <a:r>
              <a:rPr/>
              <a:t> </a:t>
            </a:r>
            <a:r>
              <a:rPr/>
              <a:t>odds</a:t>
            </a:r>
            <a:r>
              <a:rPr/>
              <a:t> </a:t>
            </a:r>
            <a:r>
              <a:rPr/>
              <a:t>ratio</a:t>
            </a:r>
            <a:r>
              <a:rPr/>
              <a:t> </a:t>
            </a:r>
            <a:r>
              <a:rPr/>
              <a:t>has</a:t>
            </a:r>
            <a:r>
              <a:rPr/>
              <a:t> </a:t>
            </a:r>
            <a:r>
              <a:rPr/>
              <a:t>an</a:t>
            </a:r>
            <a:r>
              <a:rPr/>
              <a:t> </a:t>
            </a:r>
            <a:r>
              <a:rPr/>
              <a:t>important</a:t>
            </a:r>
            <a:r>
              <a:rPr/>
              <a:t> </a:t>
            </a:r>
            <a:r>
              <a:rPr/>
              <a:t>advantage.</a:t>
            </a:r>
            <a:r>
              <a:rPr/>
              <a:t> </a:t>
            </a:r>
            <a:r>
              <a:rPr/>
              <a:t>It</a:t>
            </a:r>
            <a:r>
              <a:rPr/>
              <a:t> </a:t>
            </a:r>
            <a:r>
              <a:rPr/>
              <a:t>is</a:t>
            </a:r>
            <a:r>
              <a:rPr/>
              <a:t> </a:t>
            </a:r>
            <a:r>
              <a:rPr/>
              <a:t>not</a:t>
            </a:r>
            <a:r>
              <a:rPr/>
              <a:t> </a:t>
            </a:r>
            <a:r>
              <a:rPr/>
              <a:t>artificially</a:t>
            </a:r>
            <a:r>
              <a:rPr/>
              <a:t> </a:t>
            </a:r>
            <a:r>
              <a:rPr/>
              <a:t>constrained</a:t>
            </a:r>
            <a:r>
              <a:rPr/>
              <a:t> </a:t>
            </a:r>
            <a:r>
              <a:rPr/>
              <a:t>by</a:t>
            </a:r>
            <a:r>
              <a:rPr/>
              <a:t> </a:t>
            </a:r>
            <a:r>
              <a:rPr/>
              <a:t>any</a:t>
            </a:r>
            <a:r>
              <a:rPr/>
              <a:t> </a:t>
            </a:r>
            <a:r>
              <a:rPr/>
              <a:t>bound.</a:t>
            </a:r>
          </a:p>
          <a:p>
            <a:pPr lvl="0" marL="0" indent="0">
              <a:buNone/>
            </a:pPr>
          </a:p>
          <a:p>
            <a:pPr lvl="0" marL="0" indent="0">
              <a:buNone/>
            </a:pPr>
            <a:r>
              <a:rPr/>
              <a:t>The</a:t>
            </a:r>
            <a:r>
              <a:rPr/>
              <a:t> </a:t>
            </a:r>
            <a:r>
              <a:rPr/>
              <a:t>other</a:t>
            </a:r>
            <a:r>
              <a:rPr/>
              <a:t> </a:t>
            </a:r>
            <a:r>
              <a:rPr/>
              <a:t>measures</a:t>
            </a:r>
            <a:r>
              <a:rPr/>
              <a:t> </a:t>
            </a:r>
            <a:r>
              <a:rPr/>
              <a:t>will</a:t>
            </a:r>
            <a:r>
              <a:rPr/>
              <a:t> </a:t>
            </a:r>
            <a:r>
              <a:rPr/>
              <a:t>have</a:t>
            </a:r>
            <a:r>
              <a:rPr/>
              <a:t> </a:t>
            </a:r>
            <a:r>
              <a:rPr/>
              <a:t>an</a:t>
            </a:r>
            <a:r>
              <a:rPr/>
              <a:t> </a:t>
            </a:r>
            <a:r>
              <a:rPr/>
              <a:t>upper</a:t>
            </a:r>
            <a:r>
              <a:rPr/>
              <a:t> </a:t>
            </a:r>
            <a:r>
              <a:rPr/>
              <a:t>bound</a:t>
            </a:r>
            <a:r>
              <a:rPr/>
              <a:t> </a:t>
            </a:r>
            <a:r>
              <a:rPr/>
              <a:t>depending</a:t>
            </a:r>
            <a:r>
              <a:rPr/>
              <a:t> </a:t>
            </a:r>
            <a:r>
              <a:rPr/>
              <a:t>on</a:t>
            </a:r>
            <a:r>
              <a:rPr/>
              <a:t> </a:t>
            </a:r>
            <a:r>
              <a:rPr/>
              <a:t>what</a:t>
            </a:r>
            <a:r>
              <a:rPr/>
              <a:t> </a:t>
            </a:r>
            <a:r>
              <a:rPr/>
              <a:t>the</a:t>
            </a:r>
            <a:r>
              <a:rPr/>
              <a:t> </a:t>
            </a:r>
            <a:r>
              <a:rPr/>
              <a:t>control</a:t>
            </a:r>
            <a:r>
              <a:rPr/>
              <a:t> </a:t>
            </a:r>
            <a:r>
              <a:rPr/>
              <a:t>group</a:t>
            </a:r>
            <a:r>
              <a:rPr/>
              <a:t> </a:t>
            </a:r>
            <a:r>
              <a:rPr/>
              <a:t>is.</a:t>
            </a:r>
            <a:r>
              <a:rPr/>
              <a:t> </a:t>
            </a:r>
            <a:r>
              <a:rPr/>
              <a:t>It</a:t>
            </a:r>
            <a:r>
              <a:rPr/>
              <a:t> </a:t>
            </a:r>
            <a:r>
              <a:rPr/>
              <a:t>is</a:t>
            </a:r>
            <a:r>
              <a:rPr/>
              <a:t> </a:t>
            </a:r>
            <a:r>
              <a:rPr/>
              <a:t>hard</a:t>
            </a:r>
            <a:r>
              <a:rPr/>
              <a:t> </a:t>
            </a:r>
            <a:r>
              <a:rPr/>
              <a:t>to</a:t>
            </a:r>
            <a:r>
              <a:rPr/>
              <a:t> </a:t>
            </a:r>
            <a:r>
              <a:rPr/>
              <a:t>get</a:t>
            </a:r>
            <a:r>
              <a:rPr/>
              <a:t> </a:t>
            </a:r>
            <a:r>
              <a:rPr/>
              <a:t>a</a:t>
            </a:r>
            <a:r>
              <a:rPr/>
              <a:t> </a:t>
            </a:r>
            <a:r>
              <a:rPr/>
              <a:t>relative</a:t>
            </a:r>
            <a:r>
              <a:rPr/>
              <a:t> </a:t>
            </a:r>
            <a:r>
              <a:rPr/>
              <a:t>risk</a:t>
            </a:r>
            <a:r>
              <a:rPr/>
              <a:t> </a:t>
            </a:r>
            <a:r>
              <a:rPr/>
              <a:t>of</a:t>
            </a:r>
            <a:r>
              <a:rPr/>
              <a:t> </a:t>
            </a:r>
            <a:r>
              <a:rPr/>
              <a:t>2.0</a:t>
            </a:r>
            <a:r>
              <a:rPr/>
              <a:t> </a:t>
            </a:r>
            <a:r>
              <a:rPr/>
              <a:t>or</a:t>
            </a:r>
            <a:r>
              <a:rPr/>
              <a:t> </a:t>
            </a:r>
            <a:r>
              <a:rPr/>
              <a:t>a</a:t>
            </a:r>
            <a:r>
              <a:rPr/>
              <a:t> </a:t>
            </a:r>
            <a:r>
              <a:rPr/>
              <a:t>risk</a:t>
            </a:r>
            <a:r>
              <a:rPr/>
              <a:t> </a:t>
            </a:r>
            <a:r>
              <a:rPr/>
              <a:t>difference</a:t>
            </a:r>
            <a:r>
              <a:rPr/>
              <a:t> </a:t>
            </a:r>
            <a:r>
              <a:rPr/>
              <a:t>of</a:t>
            </a:r>
            <a:r>
              <a:rPr/>
              <a:t> </a:t>
            </a:r>
            <a:r>
              <a:rPr/>
              <a:t>0.5</a:t>
            </a:r>
            <a:r>
              <a:rPr/>
              <a:t> </a:t>
            </a:r>
            <a:r>
              <a:rPr/>
              <a:t>when</a:t>
            </a:r>
            <a:r>
              <a:rPr/>
              <a:t> </a:t>
            </a:r>
            <a:r>
              <a:rPr/>
              <a:t>the</a:t>
            </a:r>
            <a:r>
              <a:rPr/>
              <a:t> </a:t>
            </a:r>
            <a:r>
              <a:rPr/>
              <a:t>proportion</a:t>
            </a:r>
            <a:r>
              <a:rPr/>
              <a:t> </a:t>
            </a:r>
            <a:r>
              <a:rPr/>
              <a:t>in</a:t>
            </a:r>
            <a:r>
              <a:rPr/>
              <a:t> </a:t>
            </a:r>
            <a:r>
              <a:rPr/>
              <a:t>your</a:t>
            </a:r>
            <a:r>
              <a:rPr/>
              <a:t> </a:t>
            </a:r>
            <a:r>
              <a:rPr/>
              <a:t>control</a:t>
            </a:r>
            <a:r>
              <a:rPr/>
              <a:t> </a:t>
            </a:r>
            <a:r>
              <a:rPr/>
              <a:t>group</a:t>
            </a:r>
            <a:r>
              <a:rPr/>
              <a:t> </a:t>
            </a:r>
            <a:r>
              <a:rPr/>
              <a:t>is</a:t>
            </a:r>
            <a:r>
              <a:rPr/>
              <a:t> </a:t>
            </a:r>
            <a:r>
              <a:rPr/>
              <a:t>0.8.</a:t>
            </a:r>
          </a:p>
          <a:p>
            <a:pPr lvl="0" marL="0" indent="0">
              <a:buNone/>
            </a:pPr>
          </a:p>
          <a:p>
            <a:pPr lvl="0" marL="0" indent="0">
              <a:buNone/>
            </a:pPr>
            <a:r>
              <a:rPr/>
              <a:t>The</a:t>
            </a:r>
            <a:r>
              <a:rPr/>
              <a:t> </a:t>
            </a:r>
            <a:r>
              <a:rPr/>
              <a:t>artifical</a:t>
            </a:r>
            <a:r>
              <a:rPr/>
              <a:t> </a:t>
            </a:r>
            <a:r>
              <a:rPr/>
              <a:t>constraints</a:t>
            </a:r>
            <a:r>
              <a:rPr/>
              <a:t> </a:t>
            </a:r>
            <a:r>
              <a:rPr/>
              <a:t>of</a:t>
            </a:r>
            <a:r>
              <a:rPr/>
              <a:t> </a:t>
            </a:r>
            <a:r>
              <a:rPr/>
              <a:t>the</a:t>
            </a:r>
            <a:r>
              <a:rPr/>
              <a:t> </a:t>
            </a:r>
            <a:r>
              <a:rPr/>
              <a:t>relative</a:t>
            </a:r>
            <a:r>
              <a:rPr/>
              <a:t> </a:t>
            </a:r>
            <a:r>
              <a:rPr/>
              <a:t>risk</a:t>
            </a:r>
            <a:r>
              <a:rPr/>
              <a:t> </a:t>
            </a:r>
            <a:r>
              <a:rPr/>
              <a:t>and</a:t>
            </a:r>
            <a:r>
              <a:rPr/>
              <a:t> </a:t>
            </a:r>
            <a:r>
              <a:rPr/>
              <a:t>risk</a:t>
            </a:r>
            <a:r>
              <a:rPr/>
              <a:t> </a:t>
            </a:r>
            <a:r>
              <a:rPr/>
              <a:t>difference</a:t>
            </a:r>
            <a:r>
              <a:rPr/>
              <a:t> </a:t>
            </a:r>
            <a:r>
              <a:rPr/>
              <a:t>will</a:t>
            </a:r>
            <a:r>
              <a:rPr/>
              <a:t> </a:t>
            </a:r>
            <a:r>
              <a:rPr/>
              <a:t>sometimes</a:t>
            </a:r>
            <a:r>
              <a:rPr/>
              <a:t> </a:t>
            </a:r>
            <a:r>
              <a:rPr/>
              <a:t>create</a:t>
            </a:r>
            <a:r>
              <a:rPr/>
              <a:t> </a:t>
            </a:r>
            <a:r>
              <a:rPr/>
              <a:t>unwanted</a:t>
            </a:r>
            <a:r>
              <a:rPr/>
              <a:t> </a:t>
            </a:r>
            <a:r>
              <a:rPr/>
              <a:t>heterogeneity</a:t>
            </a:r>
            <a:r>
              <a:rPr/>
              <a:t> </a:t>
            </a:r>
            <a:r>
              <a:rPr/>
              <a:t>in</a:t>
            </a:r>
            <a:r>
              <a:rPr/>
              <a:t> </a:t>
            </a:r>
            <a:r>
              <a:rPr/>
              <a:t>your</a:t>
            </a:r>
            <a:r>
              <a:rPr/>
              <a:t> </a:t>
            </a:r>
            <a:r>
              <a:rPr/>
              <a:t>meta-analysis.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Once</a:t>
            </a:r>
            <a:r>
              <a:rPr/>
              <a:t> </a:t>
            </a:r>
            <a:r>
              <a:rPr/>
              <a:t>you</a:t>
            </a:r>
            <a:r>
              <a:rPr/>
              <a:t> </a:t>
            </a:r>
            <a:r>
              <a:rPr/>
              <a:t>have</a:t>
            </a:r>
            <a:r>
              <a:rPr/>
              <a:t> </a:t>
            </a:r>
            <a:r>
              <a:rPr/>
              <a:t>your</a:t>
            </a:r>
            <a:r>
              <a:rPr/>
              <a:t> </a:t>
            </a:r>
            <a:r>
              <a:rPr/>
              <a:t>standardized</a:t>
            </a:r>
            <a:r>
              <a:rPr/>
              <a:t> </a:t>
            </a:r>
            <a:r>
              <a:rPr/>
              <a:t>mean</a:t>
            </a:r>
            <a:r>
              <a:rPr/>
              <a:t> </a:t>
            </a:r>
            <a:r>
              <a:rPr/>
              <a:t>differences,</a:t>
            </a:r>
            <a:r>
              <a:rPr/>
              <a:t> </a:t>
            </a:r>
            <a:r>
              <a:rPr/>
              <a:t>you</a:t>
            </a:r>
            <a:r>
              <a:rPr/>
              <a:t> </a:t>
            </a:r>
            <a:r>
              <a:rPr/>
              <a:t>can</a:t>
            </a:r>
            <a:r>
              <a:rPr/>
              <a:t> </a:t>
            </a:r>
            <a:r>
              <a:rPr/>
              <a:t>compute</a:t>
            </a:r>
            <a:r>
              <a:rPr/>
              <a:t> </a:t>
            </a:r>
            <a:r>
              <a:rPr/>
              <a:t>an</a:t>
            </a:r>
            <a:r>
              <a:rPr/>
              <a:t> </a:t>
            </a:r>
            <a:r>
              <a:rPr/>
              <a:t>overall</a:t>
            </a:r>
            <a:r>
              <a:rPr/>
              <a:t> </a:t>
            </a:r>
            <a:r>
              <a:rPr/>
              <a:t>estimate,</a:t>
            </a:r>
            <a:r>
              <a:rPr/>
              <a:t> </a:t>
            </a:r>
            <a:r>
              <a:rPr/>
              <a:t>but</a:t>
            </a:r>
            <a:r>
              <a:rPr/>
              <a:t> </a:t>
            </a:r>
            <a:r>
              <a:rPr/>
              <a:t>you</a:t>
            </a:r>
            <a:r>
              <a:rPr/>
              <a:t> </a:t>
            </a:r>
            <a:r>
              <a:rPr/>
              <a:t>need</a:t>
            </a:r>
            <a:r>
              <a:rPr/>
              <a:t> </a:t>
            </a:r>
            <a:r>
              <a:rPr/>
              <a:t>to</a:t>
            </a:r>
            <a:r>
              <a:rPr/>
              <a:t> </a:t>
            </a:r>
            <a:r>
              <a:rPr/>
              <a:t>account</a:t>
            </a:r>
            <a:r>
              <a:rPr/>
              <a:t> </a:t>
            </a:r>
            <a:r>
              <a:rPr/>
              <a:t>for</a:t>
            </a:r>
            <a:r>
              <a:rPr/>
              <a:t> </a:t>
            </a:r>
            <a:r>
              <a:rPr/>
              <a:t>the</a:t>
            </a:r>
            <a:r>
              <a:rPr/>
              <a:t> </a:t>
            </a:r>
            <a:r>
              <a:rPr/>
              <a:t>fact</a:t>
            </a:r>
            <a:r>
              <a:rPr/>
              <a:t> </a:t>
            </a:r>
            <a:r>
              <a:rPr/>
              <a:t>that</a:t>
            </a:r>
            <a:r>
              <a:rPr/>
              <a:t> </a:t>
            </a:r>
            <a:r>
              <a:rPr/>
              <a:t>some</a:t>
            </a:r>
            <a:r>
              <a:rPr/>
              <a:t> </a:t>
            </a:r>
            <a:r>
              <a:rPr/>
              <a:t>estimates</a:t>
            </a:r>
            <a:r>
              <a:rPr/>
              <a:t> </a:t>
            </a:r>
            <a:r>
              <a:rPr/>
              <a:t>are</a:t>
            </a:r>
            <a:r>
              <a:rPr/>
              <a:t> </a:t>
            </a:r>
            <a:r>
              <a:rPr/>
              <a:t>more</a:t>
            </a:r>
            <a:r>
              <a:rPr/>
              <a:t> </a:t>
            </a:r>
            <a:r>
              <a:rPr/>
              <a:t>precise</a:t>
            </a:r>
            <a:r>
              <a:rPr/>
              <a:t> </a:t>
            </a:r>
            <a:r>
              <a:rPr/>
              <a:t>than</a:t>
            </a:r>
            <a:r>
              <a:rPr/>
              <a:t> </a:t>
            </a:r>
            <a:r>
              <a:rPr/>
              <a:t>others.</a:t>
            </a:r>
          </a:p>
          <a:p>
            <a:pPr lvl="0" marL="0" indent="0">
              <a:buNone/>
            </a:pPr>
          </a:p>
          <a:p>
            <a:pPr lvl="0" marL="0" indent="0">
              <a:buNone/>
            </a:pPr>
            <a:r>
              <a:rPr/>
              <a:t>The</a:t>
            </a:r>
            <a:r>
              <a:rPr/>
              <a:t> </a:t>
            </a:r>
            <a:r>
              <a:rPr/>
              <a:t>variance</a:t>
            </a:r>
            <a:r>
              <a:rPr/>
              <a:t> </a:t>
            </a:r>
            <a:r>
              <a:rPr/>
              <a:t>of</a:t>
            </a:r>
            <a:r>
              <a:rPr/>
              <a:t> </a:t>
            </a:r>
            <a:r>
              <a:rPr/>
              <a:t>the</a:t>
            </a:r>
            <a:r>
              <a:rPr/>
              <a:t> </a:t>
            </a:r>
            <a:r>
              <a:rPr/>
              <a:t>standardized</a:t>
            </a:r>
            <a:r>
              <a:rPr/>
              <a:t> </a:t>
            </a:r>
            <a:r>
              <a:rPr/>
              <a:t>mean</a:t>
            </a:r>
            <a:r>
              <a:rPr/>
              <a:t> </a:t>
            </a:r>
            <a:r>
              <a:rPr/>
              <a:t>difference</a:t>
            </a:r>
            <a:r>
              <a:rPr/>
              <a:t> </a:t>
            </a:r>
            <a:r>
              <a:rPr/>
              <a:t>is</a:t>
            </a:r>
            <a:r>
              <a:rPr/>
              <a:t> </a:t>
            </a:r>
            <a:r>
              <a:rPr/>
              <a:t>approximated</a:t>
            </a:r>
            <a:r>
              <a:rPr/>
              <a:t> </a:t>
            </a:r>
            <a:r>
              <a:rPr/>
              <a:t>by</a:t>
            </a:r>
            <a:r>
              <a:rPr/>
              <a:t> </a:t>
            </a:r>
            <a:r>
              <a:rPr/>
              <a:t>a</a:t>
            </a:r>
            <a:r>
              <a:rPr/>
              <a:t> </a:t>
            </a:r>
            <a:r>
              <a:rPr/>
              <a:t>simple</a:t>
            </a:r>
            <a:r>
              <a:rPr/>
              <a:t> </a:t>
            </a:r>
            <a:r>
              <a:rPr/>
              <a:t>function</a:t>
            </a:r>
            <a:r>
              <a:rPr/>
              <a:t> </a:t>
            </a:r>
            <a:r>
              <a:rPr/>
              <a:t>of</a:t>
            </a:r>
            <a:r>
              <a:rPr/>
              <a:t> </a:t>
            </a:r>
            <a:r>
              <a:rPr/>
              <a:t>the</a:t>
            </a:r>
            <a:r>
              <a:rPr/>
              <a:t> </a:t>
            </a:r>
            <a:r>
              <a:rPr/>
              <a:t>sample</a:t>
            </a:r>
            <a:r>
              <a:rPr/>
              <a:t> </a:t>
            </a:r>
            <a:r>
              <a:rPr/>
              <a:t>sizes</a:t>
            </a:r>
            <a:r>
              <a:rPr/>
              <a:t> </a:t>
            </a:r>
            <a:r>
              <a:rPr/>
              <a:t>in</a:t>
            </a:r>
            <a:r>
              <a:rPr/>
              <a:t> </a:t>
            </a:r>
            <a:r>
              <a:rPr/>
              <a:t>the</a:t>
            </a:r>
            <a:r>
              <a:rPr/>
              <a:t> </a:t>
            </a:r>
            <a:r>
              <a:rPr/>
              <a:t>treatment</a:t>
            </a:r>
            <a:r>
              <a:rPr/>
              <a:t> </a:t>
            </a:r>
            <a:r>
              <a:rPr/>
              <a:t>and</a:t>
            </a:r>
            <a:r>
              <a:rPr/>
              <a:t> </a:t>
            </a:r>
            <a:r>
              <a:rPr/>
              <a:t>control</a:t>
            </a:r>
            <a:r>
              <a:rPr/>
              <a:t> </a:t>
            </a:r>
            <a:r>
              <a:rPr/>
              <a:t>for</a:t>
            </a:r>
            <a:r>
              <a:rPr/>
              <a:t> </a:t>
            </a:r>
            <a:r>
              <a:rPr/>
              <a:t>the</a:t>
            </a:r>
            <a:r>
              <a:rPr/>
              <a:t> </a:t>
            </a:r>
            <a:r>
              <a:rPr/>
              <a:t>standardized</a:t>
            </a:r>
            <a:r>
              <a:rPr/>
              <a:t> </a:t>
            </a:r>
            <a:r>
              <a:rPr/>
              <a:t>mean</a:t>
            </a:r>
            <a:r>
              <a:rPr/>
              <a:t> </a:t>
            </a:r>
            <a:r>
              <a:rPr/>
              <a:t>difference</a:t>
            </a:r>
            <a:r>
              <a:rPr/>
              <a:t> </a:t>
            </a:r>
            <a:r>
              <a:rPr/>
              <a:t>and</a:t>
            </a:r>
            <a:r>
              <a:rPr/>
              <a:t> </a:t>
            </a:r>
            <a:r>
              <a:rPr/>
              <a:t>by</a:t>
            </a:r>
            <a:r>
              <a:rPr/>
              <a:t> </a:t>
            </a:r>
            <a:r>
              <a:rPr/>
              <a:t>a</a:t>
            </a:r>
            <a:r>
              <a:rPr/>
              <a:t> </a:t>
            </a:r>
            <a:r>
              <a:rPr/>
              <a:t>simple</a:t>
            </a:r>
            <a:r>
              <a:rPr/>
              <a:t> </a:t>
            </a:r>
            <a:r>
              <a:rPr/>
              <a:t>function</a:t>
            </a:r>
            <a:r>
              <a:rPr/>
              <a:t> </a:t>
            </a:r>
            <a:r>
              <a:rPr/>
              <a:t>of</a:t>
            </a:r>
            <a:r>
              <a:rPr/>
              <a:t> </a:t>
            </a:r>
            <a:r>
              <a:rPr/>
              <a:t>the</a:t>
            </a:r>
            <a:r>
              <a:rPr/>
              <a:t> </a:t>
            </a:r>
            <a:r>
              <a:rPr/>
              <a:t>four</a:t>
            </a:r>
            <a:r>
              <a:rPr/>
              <a:t> </a:t>
            </a:r>
            <a:r>
              <a:rPr/>
              <a:t>cell</a:t>
            </a:r>
            <a:r>
              <a:rPr/>
              <a:t> </a:t>
            </a:r>
            <a:r>
              <a:rPr/>
              <a:t>counts</a:t>
            </a:r>
            <a:r>
              <a:rPr/>
              <a:t> </a:t>
            </a:r>
            <a:r>
              <a:rPr/>
              <a:t>for</a:t>
            </a:r>
            <a:r>
              <a:rPr/>
              <a:t> </a:t>
            </a:r>
            <a:r>
              <a:rPr/>
              <a:t>the</a:t>
            </a:r>
            <a:r>
              <a:rPr/>
              <a:t> </a:t>
            </a:r>
            <a:r>
              <a:rPr/>
              <a:t>log</a:t>
            </a:r>
            <a:r>
              <a:rPr/>
              <a:t> </a:t>
            </a:r>
            <a:r>
              <a:rPr/>
              <a:t>odds</a:t>
            </a:r>
            <a:r>
              <a:rPr/>
              <a:t> </a:t>
            </a:r>
            <a:r>
              <a:rPr/>
              <a:t>ratio.</a:t>
            </a:r>
            <a:r>
              <a:rPr/>
              <a:t> </a:t>
            </a:r>
            <a:r>
              <a:rPr/>
              <a:t>You</a:t>
            </a:r>
            <a:r>
              <a:rPr/>
              <a:t> </a:t>
            </a:r>
            <a:r>
              <a:rPr/>
              <a:t>should</a:t>
            </a:r>
            <a:r>
              <a:rPr/>
              <a:t> </a:t>
            </a:r>
            <a:r>
              <a:rPr/>
              <a:t>calculate</a:t>
            </a:r>
            <a:r>
              <a:rPr/>
              <a:t> </a:t>
            </a:r>
            <a:r>
              <a:rPr/>
              <a:t>a</a:t>
            </a:r>
            <a:r>
              <a:rPr/>
              <a:t> </a:t>
            </a:r>
            <a:r>
              <a:rPr/>
              <a:t>weight</a:t>
            </a:r>
            <a:r>
              <a:rPr/>
              <a:t> </a:t>
            </a:r>
            <a:r>
              <a:rPr/>
              <a:t>equal</a:t>
            </a:r>
            <a:r>
              <a:rPr/>
              <a:t> </a:t>
            </a:r>
            <a:r>
              <a:rPr/>
              <a:t>to</a:t>
            </a:r>
            <a:r>
              <a:rPr/>
              <a:t> </a:t>
            </a:r>
            <a:r>
              <a:rPr/>
              <a:t>the</a:t>
            </a:r>
            <a:r>
              <a:rPr/>
              <a:t> </a:t>
            </a:r>
            <a:r>
              <a:rPr/>
              <a:t>inverse</a:t>
            </a:r>
            <a:r>
              <a:rPr/>
              <a:t> </a:t>
            </a:r>
            <a:r>
              <a:rPr/>
              <a:t>of</a:t>
            </a:r>
            <a:r>
              <a:rPr/>
              <a:t> </a:t>
            </a:r>
            <a:r>
              <a:rPr/>
              <a:t>the</a:t>
            </a:r>
            <a:r>
              <a:rPr/>
              <a:t> </a:t>
            </a:r>
            <a:r>
              <a:rPr/>
              <a:t>variance</a:t>
            </a:r>
            <a:r>
              <a:rPr/>
              <a:t> </a:t>
            </a:r>
            <a:r>
              <a:rPr/>
              <a:t>to</a:t>
            </a:r>
            <a:r>
              <a:rPr/>
              <a:t> </a:t>
            </a:r>
            <a:r>
              <a:rPr/>
              <a:t>insure</a:t>
            </a:r>
            <a:r>
              <a:rPr/>
              <a:t> </a:t>
            </a:r>
            <a:r>
              <a:rPr/>
              <a:t>that</a:t>
            </a:r>
            <a:r>
              <a:rPr/>
              <a:t> </a:t>
            </a:r>
            <a:r>
              <a:rPr/>
              <a:t>the</a:t>
            </a:r>
            <a:r>
              <a:rPr/>
              <a:t> </a:t>
            </a:r>
            <a:r>
              <a:rPr/>
              <a:t>studies</a:t>
            </a:r>
            <a:r>
              <a:rPr/>
              <a:t> </a:t>
            </a:r>
            <a:r>
              <a:rPr/>
              <a:t>with</a:t>
            </a:r>
            <a:r>
              <a:rPr/>
              <a:t> </a:t>
            </a:r>
            <a:r>
              <a:rPr/>
              <a:t>the</a:t>
            </a:r>
            <a:r>
              <a:rPr/>
              <a:t> </a:t>
            </a:r>
            <a:r>
              <a:rPr/>
              <a:t>largest</a:t>
            </a:r>
            <a:r>
              <a:rPr/>
              <a:t> </a:t>
            </a:r>
            <a:r>
              <a:rPr/>
              <a:t>sample</a:t>
            </a:r>
            <a:r>
              <a:rPr/>
              <a:t> </a:t>
            </a:r>
            <a:r>
              <a:rPr/>
              <a:t>sizes</a:t>
            </a:r>
            <a:r>
              <a:rPr/>
              <a:t> </a:t>
            </a:r>
            <a:r>
              <a:rPr/>
              <a:t>(and</a:t>
            </a:r>
            <a:r>
              <a:rPr/>
              <a:t> </a:t>
            </a:r>
            <a:r>
              <a:rPr/>
              <a:t>thus</a:t>
            </a:r>
            <a:r>
              <a:rPr/>
              <a:t> </a:t>
            </a:r>
            <a:r>
              <a:rPr/>
              <a:t>the</a:t>
            </a:r>
            <a:r>
              <a:rPr/>
              <a:t> </a:t>
            </a:r>
            <a:r>
              <a:rPr/>
              <a:t>greatest</a:t>
            </a:r>
            <a:r>
              <a:rPr/>
              <a:t> </a:t>
            </a:r>
            <a:r>
              <a:rPr/>
              <a:t>precision)</a:t>
            </a:r>
            <a:r>
              <a:rPr/>
              <a:t> </a:t>
            </a:r>
            <a:r>
              <a:rPr/>
              <a:t>get</a:t>
            </a:r>
            <a:r>
              <a:rPr/>
              <a:t> </a:t>
            </a:r>
            <a:r>
              <a:rPr/>
              <a:t>weighted</a:t>
            </a:r>
            <a:r>
              <a:rPr/>
              <a:t> </a:t>
            </a:r>
            <a:r>
              <a:rPr/>
              <a:t>more</a:t>
            </a:r>
            <a:r>
              <a:rPr/>
              <a:t> </a:t>
            </a:r>
            <a:r>
              <a:rPr/>
              <a:t>heavily.</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overall</a:t>
            </a:r>
            <a:r>
              <a:rPr/>
              <a:t> </a:t>
            </a:r>
            <a:r>
              <a:rPr/>
              <a:t>estimate,</a:t>
            </a:r>
            <a:r>
              <a:rPr/>
              <a:t> </a:t>
            </a:r>
            <a:r>
              <a:rPr/>
              <a:t>theta-hat</a:t>
            </a:r>
            <a:r>
              <a:rPr/>
              <a:t> </a:t>
            </a:r>
            <a:r>
              <a:rPr/>
              <a:t>is</a:t>
            </a:r>
            <a:r>
              <a:rPr/>
              <a:t> </a:t>
            </a:r>
            <a:r>
              <a:rPr/>
              <a:t>a</a:t>
            </a:r>
            <a:r>
              <a:rPr/>
              <a:t> </a:t>
            </a:r>
            <a:r>
              <a:rPr/>
              <a:t>weighted</a:t>
            </a:r>
            <a:r>
              <a:rPr/>
              <a:t> </a:t>
            </a:r>
            <a:r>
              <a:rPr/>
              <a:t>average</a:t>
            </a:r>
            <a:r>
              <a:rPr/>
              <a:t> </a:t>
            </a:r>
            <a:r>
              <a:rPr/>
              <a:t>of</a:t>
            </a:r>
            <a:r>
              <a:rPr/>
              <a:t> </a:t>
            </a:r>
            <a:r>
              <a:rPr/>
              <a:t>the</a:t>
            </a:r>
            <a:r>
              <a:rPr/>
              <a:t> </a:t>
            </a:r>
            <a:r>
              <a:rPr/>
              <a:t>individual</a:t>
            </a:r>
            <a:r>
              <a:rPr/>
              <a:t> </a:t>
            </a:r>
            <a:r>
              <a:rPr/>
              <a:t>study</a:t>
            </a:r>
            <a:r>
              <a:rPr/>
              <a:t> </a:t>
            </a:r>
            <a:r>
              <a:rPr/>
              <a:t>estimates.</a:t>
            </a:r>
            <a:r>
              <a:rPr/>
              <a:t> </a:t>
            </a:r>
            <a:r>
              <a:rPr/>
              <a:t>If</a:t>
            </a:r>
            <a:r>
              <a:rPr/>
              <a:t> </a:t>
            </a:r>
            <a:r>
              <a:rPr/>
              <a:t>you</a:t>
            </a:r>
            <a:r>
              <a:rPr/>
              <a:t> </a:t>
            </a:r>
            <a:r>
              <a:rPr/>
              <a:t>take</a:t>
            </a:r>
            <a:r>
              <a:rPr/>
              <a:t> </a:t>
            </a:r>
            <a:r>
              <a:rPr/>
              <a:t>the</a:t>
            </a:r>
            <a:r>
              <a:rPr/>
              <a:t> </a:t>
            </a:r>
            <a:r>
              <a:rPr/>
              <a:t>square</a:t>
            </a:r>
            <a:r>
              <a:rPr/>
              <a:t> </a:t>
            </a:r>
            <a:r>
              <a:rPr/>
              <a:t>of</a:t>
            </a:r>
            <a:r>
              <a:rPr/>
              <a:t> </a:t>
            </a:r>
            <a:r>
              <a:rPr/>
              <a:t>the</a:t>
            </a:r>
            <a:r>
              <a:rPr/>
              <a:t> </a:t>
            </a:r>
            <a:r>
              <a:rPr/>
              <a:t>overall</a:t>
            </a:r>
            <a:r>
              <a:rPr/>
              <a:t> </a:t>
            </a:r>
            <a:r>
              <a:rPr/>
              <a:t>estimate</a:t>
            </a:r>
            <a:r>
              <a:rPr/>
              <a:t> </a:t>
            </a:r>
            <a:r>
              <a:rPr/>
              <a:t>and</a:t>
            </a:r>
            <a:r>
              <a:rPr/>
              <a:t> </a:t>
            </a:r>
            <a:r>
              <a:rPr/>
              <a:t>divide</a:t>
            </a:r>
            <a:r>
              <a:rPr/>
              <a:t> </a:t>
            </a:r>
            <a:r>
              <a:rPr/>
              <a:t>by</a:t>
            </a:r>
            <a:r>
              <a:rPr/>
              <a:t> </a:t>
            </a:r>
            <a:r>
              <a:rPr/>
              <a:t>the</a:t>
            </a:r>
            <a:r>
              <a:rPr/>
              <a:t> </a:t>
            </a:r>
            <a:r>
              <a:rPr/>
              <a:t>estimated</a:t>
            </a:r>
            <a:r>
              <a:rPr/>
              <a:t> </a:t>
            </a:r>
            <a:r>
              <a:rPr/>
              <a:t>variance</a:t>
            </a:r>
            <a:r>
              <a:rPr/>
              <a:t> </a:t>
            </a:r>
            <a:r>
              <a:rPr/>
              <a:t>of</a:t>
            </a:r>
            <a:r>
              <a:rPr/>
              <a:t> </a:t>
            </a:r>
            <a:r>
              <a:rPr/>
              <a:t>the</a:t>
            </a:r>
            <a:r>
              <a:rPr/>
              <a:t> </a:t>
            </a:r>
            <a:r>
              <a:rPr/>
              <a:t>overall</a:t>
            </a:r>
            <a:r>
              <a:rPr/>
              <a:t> </a:t>
            </a:r>
            <a:r>
              <a:rPr/>
              <a:t>estimate,</a:t>
            </a:r>
            <a:r>
              <a:rPr/>
              <a:t> </a:t>
            </a:r>
            <a:r>
              <a:rPr/>
              <a:t>you</a:t>
            </a:r>
            <a:r>
              <a:rPr/>
              <a:t> </a:t>
            </a:r>
            <a:r>
              <a:rPr/>
              <a:t>get</a:t>
            </a:r>
            <a:r>
              <a:rPr/>
              <a:t> </a:t>
            </a:r>
            <a:r>
              <a:rPr/>
              <a:t>a</a:t>
            </a:r>
            <a:r>
              <a:rPr/>
              <a:t> </a:t>
            </a:r>
            <a:r>
              <a:rPr/>
              <a:t>statistic</a:t>
            </a:r>
            <a:r>
              <a:rPr/>
              <a:t> </a:t>
            </a:r>
            <a:r>
              <a:rPr/>
              <a:t>for</a:t>
            </a:r>
            <a:r>
              <a:rPr/>
              <a:t> </a:t>
            </a:r>
            <a:r>
              <a:rPr/>
              <a:t>testing</a:t>
            </a:r>
            <a:r>
              <a:rPr/>
              <a:t> </a:t>
            </a:r>
            <a:r>
              <a:rPr/>
              <a:t>the</a:t>
            </a:r>
            <a:r>
              <a:rPr/>
              <a:t> </a:t>
            </a:r>
            <a:r>
              <a:rPr/>
              <a:t>hypothesis</a:t>
            </a:r>
            <a:r>
              <a:rPr/>
              <a:t> </a:t>
            </a:r>
            <a:r>
              <a:rPr/>
              <a:t>that</a:t>
            </a:r>
            <a:r>
              <a:rPr/>
              <a:t> </a:t>
            </a:r>
            <a:r>
              <a:rPr/>
              <a:t>the</a:t>
            </a:r>
            <a:r>
              <a:rPr/>
              <a:t> </a:t>
            </a:r>
            <a:r>
              <a:rPr/>
              <a:t>overall</a:t>
            </a:r>
            <a:r>
              <a:rPr/>
              <a:t> </a:t>
            </a:r>
            <a:r>
              <a:rPr/>
              <a:t>mean</a:t>
            </a:r>
            <a:r>
              <a:rPr/>
              <a:t> </a:t>
            </a:r>
            <a:r>
              <a:rPr/>
              <a:t>difference</a:t>
            </a:r>
            <a:r>
              <a:rPr/>
              <a:t> </a:t>
            </a:r>
            <a:r>
              <a:rPr/>
              <a:t>is</a:t>
            </a:r>
            <a:r>
              <a:rPr/>
              <a:t> </a:t>
            </a:r>
            <a:r>
              <a:rPr/>
              <a:t>zero.</a:t>
            </a:r>
          </a:p>
          <a:p>
            <a:pPr lvl="0" marL="0" indent="0">
              <a:buNone/>
            </a:pPr>
          </a:p>
          <a:p>
            <a:pPr lvl="0" marL="0" indent="0">
              <a:buNone/>
            </a:pPr>
            <a:r>
              <a:rPr/>
              <a:t>Compare</a:t>
            </a:r>
            <a:r>
              <a:rPr/>
              <a:t> </a:t>
            </a:r>
            <a:r>
              <a:rPr/>
              <a:t>this</a:t>
            </a:r>
            <a:r>
              <a:rPr/>
              <a:t> </a:t>
            </a:r>
            <a:r>
              <a:rPr/>
              <a:t>test</a:t>
            </a:r>
            <a:r>
              <a:rPr/>
              <a:t> </a:t>
            </a:r>
            <a:r>
              <a:rPr/>
              <a:t>statistic</a:t>
            </a:r>
            <a:r>
              <a:rPr/>
              <a:t> </a:t>
            </a:r>
            <a:r>
              <a:rPr/>
              <a:t>to</a:t>
            </a:r>
            <a:r>
              <a:rPr/>
              <a:t> </a:t>
            </a:r>
            <a:r>
              <a:rPr/>
              <a:t>a</a:t>
            </a:r>
            <a:r>
              <a:rPr/>
              <a:t> </a:t>
            </a:r>
            <a:r>
              <a:rPr/>
              <a:t>chi-squared</a:t>
            </a:r>
            <a:r>
              <a:rPr/>
              <a:t> </a:t>
            </a:r>
            <a:r>
              <a:rPr/>
              <a:t>distribution</a:t>
            </a:r>
            <a:r>
              <a:rPr/>
              <a:t> </a:t>
            </a:r>
            <a:r>
              <a:rPr/>
              <a:t>with</a:t>
            </a:r>
            <a:r>
              <a:rPr/>
              <a:t> </a:t>
            </a:r>
            <a:r>
              <a:rPr/>
              <a:t>1</a:t>
            </a:r>
            <a:r>
              <a:rPr/>
              <a:t> </a:t>
            </a:r>
            <a:r>
              <a:rPr/>
              <a:t>degree</a:t>
            </a:r>
            <a:r>
              <a:rPr/>
              <a:t> </a:t>
            </a:r>
            <a:r>
              <a:rPr/>
              <a:t>of</a:t>
            </a:r>
            <a:r>
              <a:rPr/>
              <a:t> </a:t>
            </a:r>
            <a:r>
              <a:rPr/>
              <a:t>freedom.</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Heterogeneity</a:t>
            </a:r>
            <a:r>
              <a:rPr/>
              <a:t> </a:t>
            </a:r>
            <a:r>
              <a:rPr/>
              <a:t>will</a:t>
            </a:r>
            <a:r>
              <a:rPr/>
              <a:t> </a:t>
            </a:r>
            <a:r>
              <a:rPr/>
              <a:t>manifest</a:t>
            </a:r>
            <a:r>
              <a:rPr/>
              <a:t> </a:t>
            </a:r>
            <a:r>
              <a:rPr/>
              <a:t>itself</a:t>
            </a:r>
            <a:r>
              <a:rPr/>
              <a:t> </a:t>
            </a:r>
            <a:r>
              <a:rPr/>
              <a:t>with</a:t>
            </a:r>
            <a:r>
              <a:rPr/>
              <a:t> </a:t>
            </a:r>
            <a:r>
              <a:rPr/>
              <a:t>a</a:t>
            </a:r>
            <a:r>
              <a:rPr/>
              <a:t> </a:t>
            </a:r>
            <a:r>
              <a:rPr/>
              <a:t>greater</a:t>
            </a:r>
            <a:r>
              <a:rPr/>
              <a:t> </a:t>
            </a:r>
            <a:r>
              <a:rPr/>
              <a:t>degree</a:t>
            </a:r>
            <a:r>
              <a:rPr/>
              <a:t> </a:t>
            </a:r>
            <a:r>
              <a:rPr/>
              <a:t>of</a:t>
            </a:r>
            <a:r>
              <a:rPr/>
              <a:t> </a:t>
            </a:r>
            <a:r>
              <a:rPr/>
              <a:t>variation</a:t>
            </a:r>
            <a:r>
              <a:rPr/>
              <a:t> </a:t>
            </a:r>
            <a:r>
              <a:rPr/>
              <a:t>from</a:t>
            </a:r>
            <a:r>
              <a:rPr/>
              <a:t> </a:t>
            </a:r>
            <a:r>
              <a:rPr/>
              <a:t>one</a:t>
            </a:r>
            <a:r>
              <a:rPr/>
              <a:t> </a:t>
            </a:r>
            <a:r>
              <a:rPr/>
              <a:t>study</a:t>
            </a:r>
            <a:r>
              <a:rPr/>
              <a:t> </a:t>
            </a:r>
            <a:r>
              <a:rPr/>
              <a:t>to</a:t>
            </a:r>
            <a:r>
              <a:rPr/>
              <a:t> </a:t>
            </a:r>
            <a:r>
              <a:rPr/>
              <a:t>another</a:t>
            </a:r>
            <a:r>
              <a:rPr/>
              <a:t> </a:t>
            </a:r>
            <a:r>
              <a:rPr/>
              <a:t>than</a:t>
            </a:r>
            <a:r>
              <a:rPr/>
              <a:t> </a:t>
            </a:r>
            <a:r>
              <a:rPr/>
              <a:t>the</a:t>
            </a:r>
            <a:r>
              <a:rPr/>
              <a:t> </a:t>
            </a:r>
            <a:r>
              <a:rPr/>
              <a:t>amount</a:t>
            </a:r>
            <a:r>
              <a:rPr/>
              <a:t> </a:t>
            </a:r>
            <a:r>
              <a:rPr/>
              <a:t>you’d</a:t>
            </a:r>
            <a:r>
              <a:rPr/>
              <a:t> </a:t>
            </a:r>
            <a:r>
              <a:rPr/>
              <a:t>expect</a:t>
            </a:r>
            <a:r>
              <a:rPr/>
              <a:t> </a:t>
            </a:r>
            <a:r>
              <a:rPr/>
              <a:t>due</a:t>
            </a:r>
            <a:r>
              <a:rPr/>
              <a:t> </a:t>
            </a:r>
            <a:r>
              <a:rPr/>
              <a:t>to</a:t>
            </a:r>
            <a:r>
              <a:rPr/>
              <a:t> </a:t>
            </a:r>
            <a:r>
              <a:rPr/>
              <a:t>the</a:t>
            </a:r>
            <a:r>
              <a:rPr/>
              <a:t> </a:t>
            </a:r>
            <a:r>
              <a:rPr/>
              <a:t>sample</a:t>
            </a:r>
            <a:r>
              <a:rPr/>
              <a:t> </a:t>
            </a:r>
            <a:r>
              <a:rPr/>
              <a:t>sizes</a:t>
            </a:r>
            <a:r>
              <a:rPr/>
              <a:t> </a:t>
            </a:r>
            <a:r>
              <a:rPr/>
              <a:t>in</a:t>
            </a:r>
            <a:r>
              <a:rPr/>
              <a:t> </a:t>
            </a:r>
            <a:r>
              <a:rPr/>
              <a:t>each</a:t>
            </a:r>
            <a:r>
              <a:rPr/>
              <a:t> </a:t>
            </a:r>
            <a:r>
              <a:rPr/>
              <a:t>study.</a:t>
            </a:r>
          </a:p>
          <a:p>
            <a:pPr lvl="0" marL="0" indent="0">
              <a:buNone/>
            </a:pPr>
          </a:p>
          <a:p>
            <a:pPr lvl="0" marL="0" indent="0">
              <a:buNone/>
            </a:pPr>
            <a:r>
              <a:rPr/>
              <a:t>If</a:t>
            </a:r>
            <a:r>
              <a:rPr/>
              <a:t> </a:t>
            </a:r>
            <a:r>
              <a:rPr/>
              <a:t>the</a:t>
            </a:r>
            <a:r>
              <a:rPr/>
              <a:t> </a:t>
            </a:r>
            <a:r>
              <a:rPr/>
              <a:t>value</a:t>
            </a:r>
            <a:r>
              <a:rPr/>
              <a:t> </a:t>
            </a:r>
            <a:r>
              <a:rPr/>
              <a:t>of</a:t>
            </a:r>
            <a:r>
              <a:rPr/>
              <a:t> </a:t>
            </a:r>
            <a:r>
              <a:rPr/>
              <a:t>Q</a:t>
            </a:r>
            <a:r>
              <a:rPr/>
              <a:t> </a:t>
            </a:r>
            <a:r>
              <a:rPr/>
              <a:t>is</a:t>
            </a:r>
            <a:r>
              <a:rPr/>
              <a:t> </a:t>
            </a:r>
            <a:r>
              <a:rPr/>
              <a:t>close</a:t>
            </a:r>
            <a:r>
              <a:rPr/>
              <a:t> </a:t>
            </a:r>
            <a:r>
              <a:rPr/>
              <a:t>to</a:t>
            </a:r>
            <a:r>
              <a:rPr/>
              <a:t> </a:t>
            </a:r>
            <a:r>
              <a:rPr/>
              <a:t>its</a:t>
            </a:r>
            <a:r>
              <a:rPr/>
              <a:t> </a:t>
            </a:r>
            <a:r>
              <a:rPr/>
              <a:t>degrees</a:t>
            </a:r>
            <a:r>
              <a:rPr/>
              <a:t> </a:t>
            </a:r>
            <a:r>
              <a:rPr/>
              <a:t>of</a:t>
            </a:r>
            <a:r>
              <a:rPr/>
              <a:t> </a:t>
            </a:r>
            <a:r>
              <a:rPr/>
              <a:t>freedom</a:t>
            </a:r>
            <a:r>
              <a:rPr/>
              <a:t> </a:t>
            </a:r>
            <a:r>
              <a:rPr/>
              <a:t>(k-1),</a:t>
            </a:r>
            <a:r>
              <a:rPr/>
              <a:t> </a:t>
            </a:r>
            <a:r>
              <a:rPr/>
              <a:t>then</a:t>
            </a:r>
            <a:r>
              <a:rPr/>
              <a:t> </a:t>
            </a:r>
            <a:r>
              <a:rPr/>
              <a:t>you</a:t>
            </a:r>
            <a:r>
              <a:rPr/>
              <a:t> </a:t>
            </a:r>
            <a:r>
              <a:rPr/>
              <a:t>have</a:t>
            </a:r>
            <a:r>
              <a:rPr/>
              <a:t> </a:t>
            </a:r>
            <a:r>
              <a:rPr/>
              <a:t>evidence</a:t>
            </a:r>
            <a:r>
              <a:rPr/>
              <a:t> </a:t>
            </a:r>
            <a:r>
              <a:rPr/>
              <a:t>that</a:t>
            </a:r>
            <a:r>
              <a:rPr/>
              <a:t> </a:t>
            </a:r>
            <a:r>
              <a:rPr/>
              <a:t>the</a:t>
            </a:r>
            <a:r>
              <a:rPr/>
              <a:t> </a:t>
            </a:r>
            <a:r>
              <a:rPr/>
              <a:t>studies</a:t>
            </a:r>
            <a:r>
              <a:rPr/>
              <a:t> </a:t>
            </a:r>
            <a:r>
              <a:rPr/>
              <a:t>are</a:t>
            </a:r>
            <a:r>
              <a:rPr/>
              <a:t> </a:t>
            </a:r>
            <a:r>
              <a:rPr/>
              <a:t>homogenous.</a:t>
            </a:r>
            <a:r>
              <a:rPr/>
              <a:t> </a:t>
            </a:r>
            <a:r>
              <a:rPr/>
              <a:t>If</a:t>
            </a:r>
            <a:r>
              <a:rPr/>
              <a:t> </a:t>
            </a:r>
            <a:r>
              <a:rPr/>
              <a:t>the</a:t>
            </a:r>
            <a:r>
              <a:rPr/>
              <a:t> </a:t>
            </a:r>
            <a:r>
              <a:rPr/>
              <a:t>value</a:t>
            </a:r>
            <a:r>
              <a:rPr/>
              <a:t> </a:t>
            </a:r>
            <a:r>
              <a:rPr/>
              <a:t>of</a:t>
            </a:r>
            <a:r>
              <a:rPr/>
              <a:t> </a:t>
            </a:r>
            <a:r>
              <a:rPr/>
              <a:t>Q</a:t>
            </a:r>
            <a:r>
              <a:rPr/>
              <a:t> </a:t>
            </a:r>
            <a:r>
              <a:rPr/>
              <a:t>is</a:t>
            </a:r>
            <a:r>
              <a:rPr/>
              <a:t> </a:t>
            </a:r>
            <a:r>
              <a:rPr/>
              <a:t>much</a:t>
            </a:r>
            <a:r>
              <a:rPr/>
              <a:t> </a:t>
            </a:r>
            <a:r>
              <a:rPr/>
              <a:t>larger</a:t>
            </a:r>
            <a:r>
              <a:rPr/>
              <a:t> </a:t>
            </a:r>
            <a:r>
              <a:rPr/>
              <a:t>than</a:t>
            </a:r>
            <a:r>
              <a:rPr/>
              <a:t> </a:t>
            </a:r>
            <a:r>
              <a:rPr/>
              <a:t>the</a:t>
            </a:r>
            <a:r>
              <a:rPr/>
              <a:t> </a:t>
            </a:r>
            <a:r>
              <a:rPr/>
              <a:t>degrees</a:t>
            </a:r>
            <a:r>
              <a:rPr/>
              <a:t> </a:t>
            </a:r>
            <a:r>
              <a:rPr/>
              <a:t>of</a:t>
            </a:r>
            <a:r>
              <a:rPr/>
              <a:t> </a:t>
            </a:r>
            <a:r>
              <a:rPr/>
              <a:t>freedom,</a:t>
            </a:r>
            <a:r>
              <a:rPr/>
              <a:t> </a:t>
            </a:r>
            <a:r>
              <a:rPr/>
              <a:t>then</a:t>
            </a:r>
            <a:r>
              <a:rPr/>
              <a:t> </a:t>
            </a:r>
            <a:r>
              <a:rPr/>
              <a:t>you</a:t>
            </a:r>
            <a:r>
              <a:rPr/>
              <a:t> </a:t>
            </a:r>
            <a:r>
              <a:rPr/>
              <a:t>have</a:t>
            </a:r>
            <a:r>
              <a:rPr/>
              <a:t> </a:t>
            </a:r>
            <a:r>
              <a:rPr/>
              <a:t>evidence</a:t>
            </a:r>
            <a:r>
              <a:rPr/>
              <a:t> </a:t>
            </a:r>
            <a:r>
              <a:rPr/>
              <a:t>of</a:t>
            </a:r>
            <a:r>
              <a:rPr/>
              <a:t> </a:t>
            </a:r>
            <a:r>
              <a:rPr/>
              <a:t>heterogeneity.</a:t>
            </a:r>
          </a:p>
          <a:p>
            <a:pPr lvl="0" marL="0" indent="0">
              <a:buNone/>
            </a:pPr>
          </a:p>
          <a:p>
            <a:pPr lvl="0" marL="0" indent="0">
              <a:buNone/>
            </a:pPr>
            <a:r>
              <a:rPr/>
              <a:t>I-squared</a:t>
            </a:r>
            <a:r>
              <a:rPr/>
              <a:t> </a:t>
            </a:r>
            <a:r>
              <a:rPr/>
              <a:t>is</a:t>
            </a:r>
            <a:r>
              <a:rPr/>
              <a:t> </a:t>
            </a:r>
            <a:r>
              <a:rPr/>
              <a:t>a</a:t>
            </a:r>
            <a:r>
              <a:rPr/>
              <a:t> </a:t>
            </a:r>
            <a:r>
              <a:rPr/>
              <a:t>measure</a:t>
            </a:r>
            <a:r>
              <a:rPr/>
              <a:t> </a:t>
            </a:r>
            <a:r>
              <a:rPr/>
              <a:t>of</a:t>
            </a:r>
            <a:r>
              <a:rPr/>
              <a:t> </a:t>
            </a:r>
            <a:r>
              <a:rPr/>
              <a:t>the</a:t>
            </a:r>
            <a:r>
              <a:rPr/>
              <a:t> </a:t>
            </a:r>
            <a:r>
              <a:rPr/>
              <a:t>degree</a:t>
            </a:r>
            <a:r>
              <a:rPr/>
              <a:t> </a:t>
            </a:r>
            <a:r>
              <a:rPr/>
              <a:t>of</a:t>
            </a:r>
            <a:r>
              <a:rPr/>
              <a:t> </a:t>
            </a:r>
            <a:r>
              <a:rPr/>
              <a:t>heterogeneity</a:t>
            </a:r>
            <a:r>
              <a:rPr/>
              <a:t> </a:t>
            </a:r>
            <a:r>
              <a:rPr/>
              <a:t>that</a:t>
            </a:r>
            <a:r>
              <a:rPr/>
              <a:t> </a:t>
            </a:r>
            <a:r>
              <a:rPr/>
              <a:t>ranges</a:t>
            </a:r>
            <a:r>
              <a:rPr/>
              <a:t> </a:t>
            </a:r>
            <a:r>
              <a:rPr/>
              <a:t>between</a:t>
            </a:r>
            <a:r>
              <a:rPr/>
              <a:t> </a:t>
            </a:r>
            <a:r>
              <a:rPr/>
              <a:t>0</a:t>
            </a:r>
            <a:r>
              <a:rPr/>
              <a:t> </a:t>
            </a:r>
            <a:r>
              <a:rPr/>
              <a:t>and</a:t>
            </a:r>
            <a:r>
              <a:rPr/>
              <a:t> </a:t>
            </a:r>
            <a:r>
              <a:rPr/>
              <a:t>100.</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1992,</a:t>
            </a:r>
            <a:r>
              <a:rPr/>
              <a:t> </a:t>
            </a:r>
            <a:r>
              <a:rPr/>
              <a:t>the</a:t>
            </a:r>
            <a:r>
              <a:rPr/>
              <a:t> </a:t>
            </a:r>
            <a:r>
              <a:rPr/>
              <a:t>British</a:t>
            </a:r>
            <a:r>
              <a:rPr/>
              <a:t> </a:t>
            </a:r>
            <a:r>
              <a:rPr/>
              <a:t>Medical</a:t>
            </a:r>
            <a:r>
              <a:rPr/>
              <a:t> </a:t>
            </a:r>
            <a:r>
              <a:rPr/>
              <a:t>Journal</a:t>
            </a:r>
            <a:r>
              <a:rPr/>
              <a:t> </a:t>
            </a:r>
            <a:r>
              <a:rPr/>
              <a:t>published</a:t>
            </a:r>
            <a:r>
              <a:rPr/>
              <a:t> </a:t>
            </a:r>
            <a:r>
              <a:rPr/>
              <a:t>a</a:t>
            </a:r>
            <a:r>
              <a:rPr/>
              <a:t> </a:t>
            </a:r>
            <a:r>
              <a:rPr/>
              <a:t>controversial</a:t>
            </a:r>
            <a:r>
              <a:rPr/>
              <a:t> </a:t>
            </a:r>
            <a:r>
              <a:rPr/>
              <a:t>meta-analysis.</a:t>
            </a:r>
            <a:r>
              <a:rPr/>
              <a:t> </a:t>
            </a:r>
            <a:r>
              <a:rPr/>
              <a:t>This</a:t>
            </a:r>
            <a:r>
              <a:rPr/>
              <a:t> </a:t>
            </a:r>
            <a:r>
              <a:rPr/>
              <a:t>study</a:t>
            </a:r>
            <a:r>
              <a:rPr/>
              <a:t> </a:t>
            </a:r>
            <a:r>
              <a:rPr/>
              <a:t>(Carlsen</a:t>
            </a:r>
            <a:r>
              <a:rPr/>
              <a:t> </a:t>
            </a:r>
            <a:r>
              <a:rPr/>
              <a:t>1992)</a:t>
            </a:r>
            <a:r>
              <a:rPr/>
              <a:t> </a:t>
            </a:r>
            <a:r>
              <a:rPr/>
              <a:t>reviewed</a:t>
            </a:r>
            <a:r>
              <a:rPr/>
              <a:t> </a:t>
            </a:r>
            <a:r>
              <a:rPr/>
              <a:t>61</a:t>
            </a:r>
            <a:r>
              <a:rPr/>
              <a:t> </a:t>
            </a:r>
            <a:r>
              <a:rPr/>
              <a:t>papers</a:t>
            </a:r>
            <a:r>
              <a:rPr/>
              <a:t> </a:t>
            </a:r>
            <a:r>
              <a:rPr/>
              <a:t>published</a:t>
            </a:r>
            <a:r>
              <a:rPr/>
              <a:t> </a:t>
            </a:r>
            <a:r>
              <a:rPr/>
              <a:t>from</a:t>
            </a:r>
            <a:r>
              <a:rPr/>
              <a:t> </a:t>
            </a:r>
            <a:r>
              <a:rPr/>
              <a:t>1938</a:t>
            </a:r>
            <a:r>
              <a:rPr/>
              <a:t> </a:t>
            </a:r>
            <a:r>
              <a:rPr/>
              <a:t>and</a:t>
            </a:r>
            <a:r>
              <a:rPr/>
              <a:t> </a:t>
            </a:r>
            <a:r>
              <a:rPr/>
              <a:t>1991</a:t>
            </a:r>
            <a:r>
              <a:rPr/>
              <a:t> </a:t>
            </a:r>
            <a:r>
              <a:rPr/>
              <a:t>and</a:t>
            </a:r>
            <a:r>
              <a:rPr/>
              <a:t> </a:t>
            </a:r>
            <a:r>
              <a:rPr/>
              <a:t>showed</a:t>
            </a:r>
            <a:r>
              <a:rPr/>
              <a:t> </a:t>
            </a:r>
            <a:r>
              <a:rPr/>
              <a:t>that</a:t>
            </a:r>
            <a:r>
              <a:rPr/>
              <a:t> </a:t>
            </a:r>
            <a:r>
              <a:rPr/>
              <a:t>there</a:t>
            </a:r>
            <a:r>
              <a:rPr/>
              <a:t> </a:t>
            </a:r>
            <a:r>
              <a:rPr/>
              <a:t>was</a:t>
            </a:r>
            <a:r>
              <a:rPr/>
              <a:t> </a:t>
            </a:r>
            <a:r>
              <a:rPr/>
              <a:t>a</a:t>
            </a:r>
            <a:r>
              <a:rPr/>
              <a:t> </a:t>
            </a:r>
            <a:r>
              <a:rPr/>
              <a:t>significant</a:t>
            </a:r>
            <a:r>
              <a:rPr/>
              <a:t> </a:t>
            </a:r>
            <a:r>
              <a:rPr/>
              <a:t>decrease</a:t>
            </a:r>
            <a:r>
              <a:rPr/>
              <a:t> </a:t>
            </a:r>
            <a:r>
              <a:rPr/>
              <a:t>in</a:t>
            </a:r>
            <a:r>
              <a:rPr/>
              <a:t> </a:t>
            </a:r>
            <a:r>
              <a:rPr/>
              <a:t>sperm</a:t>
            </a:r>
            <a:r>
              <a:rPr/>
              <a:t> </a:t>
            </a:r>
            <a:r>
              <a:rPr/>
              <a:t>count</a:t>
            </a:r>
            <a:r>
              <a:rPr/>
              <a:t> </a:t>
            </a:r>
            <a:r>
              <a:rPr/>
              <a:t>and</a:t>
            </a:r>
            <a:r>
              <a:rPr/>
              <a:t> </a:t>
            </a:r>
            <a:r>
              <a:rPr/>
              <a:t>in</a:t>
            </a:r>
            <a:r>
              <a:rPr/>
              <a:t> </a:t>
            </a:r>
            <a:r>
              <a:rPr/>
              <a:t>seminal</a:t>
            </a:r>
            <a:r>
              <a:rPr/>
              <a:t> </a:t>
            </a:r>
            <a:r>
              <a:rPr/>
              <a:t>volume</a:t>
            </a:r>
            <a:r>
              <a:rPr/>
              <a:t> </a:t>
            </a:r>
            <a:r>
              <a:rPr/>
              <a:t>over</a:t>
            </a:r>
            <a:r>
              <a:rPr/>
              <a:t> </a:t>
            </a:r>
            <a:r>
              <a:rPr/>
              <a:t>this</a:t>
            </a:r>
            <a:r>
              <a:rPr/>
              <a:t> </a:t>
            </a:r>
            <a:r>
              <a:rPr/>
              <a:t>period</a:t>
            </a:r>
            <a:r>
              <a:rPr/>
              <a:t> </a:t>
            </a:r>
            <a:r>
              <a:rPr/>
              <a:t>of</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fit</a:t>
            </a:r>
            <a:r>
              <a:rPr/>
              <a:t> </a:t>
            </a:r>
            <a:r>
              <a:rPr/>
              <a:t>a</a:t>
            </a:r>
            <a:r>
              <a:rPr/>
              <a:t> </a:t>
            </a:r>
            <a:r>
              <a:rPr/>
              <a:t>random</a:t>
            </a:r>
            <a:r>
              <a:rPr/>
              <a:t> </a:t>
            </a:r>
            <a:r>
              <a:rPr/>
              <a:t>effects</a:t>
            </a:r>
            <a:r>
              <a:rPr/>
              <a:t> </a:t>
            </a:r>
            <a:r>
              <a:rPr/>
              <a:t>model</a:t>
            </a:r>
            <a:r>
              <a:rPr/>
              <a:t> </a:t>
            </a:r>
            <a:r>
              <a:rPr/>
              <a:t>using</a:t>
            </a:r>
            <a:r>
              <a:rPr/>
              <a:t> </a:t>
            </a:r>
            <a:r>
              <a:rPr/>
              <a:t>standard</a:t>
            </a:r>
            <a:r>
              <a:rPr/>
              <a:t> </a:t>
            </a:r>
            <a:r>
              <a:rPr/>
              <a:t>software</a:t>
            </a:r>
            <a:r>
              <a:rPr/>
              <a:t> </a:t>
            </a:r>
            <a:r>
              <a:rPr/>
              <a:t>like</a:t>
            </a:r>
            <a:r>
              <a:rPr/>
              <a:t> </a:t>
            </a:r>
            <a:r>
              <a:rPr/>
              <a:t>PROC</a:t>
            </a:r>
            <a:r>
              <a:rPr/>
              <a:t> </a:t>
            </a:r>
            <a:r>
              <a:rPr/>
              <a:t>MIXED</a:t>
            </a:r>
            <a:r>
              <a:rPr/>
              <a:t> </a:t>
            </a:r>
            <a:r>
              <a:rPr/>
              <a:t>in</a:t>
            </a:r>
            <a:r>
              <a:rPr/>
              <a:t> </a:t>
            </a:r>
            <a:r>
              <a:rPr/>
              <a:t>SAS.</a:t>
            </a:r>
            <a:r>
              <a:rPr/>
              <a:t> </a:t>
            </a:r>
            <a:r>
              <a:rPr/>
              <a:t>The</a:t>
            </a:r>
            <a:r>
              <a:rPr/>
              <a:t> </a:t>
            </a:r>
            <a:r>
              <a:rPr/>
              <a:t>random</a:t>
            </a:r>
            <a:r>
              <a:rPr/>
              <a:t> </a:t>
            </a:r>
            <a:r>
              <a:rPr/>
              <a:t>effects</a:t>
            </a:r>
            <a:r>
              <a:rPr/>
              <a:t> </a:t>
            </a:r>
            <a:r>
              <a:rPr/>
              <a:t>model</a:t>
            </a:r>
            <a:r>
              <a:rPr/>
              <a:t> </a:t>
            </a:r>
            <a:r>
              <a:rPr/>
              <a:t>assumes</a:t>
            </a:r>
            <a:r>
              <a:rPr/>
              <a:t> </a:t>
            </a:r>
            <a:r>
              <a:rPr/>
              <a:t>that</a:t>
            </a:r>
            <a:r>
              <a:rPr/>
              <a:t> </a:t>
            </a:r>
            <a:r>
              <a:rPr/>
              <a:t>each</a:t>
            </a:r>
            <a:r>
              <a:rPr/>
              <a:t> </a:t>
            </a:r>
            <a:r>
              <a:rPr/>
              <a:t>study</a:t>
            </a:r>
            <a:r>
              <a:rPr/>
              <a:t> </a:t>
            </a:r>
            <a:r>
              <a:rPr/>
              <a:t>has</a:t>
            </a:r>
            <a:r>
              <a:rPr/>
              <a:t> </a:t>
            </a:r>
            <a:r>
              <a:rPr/>
              <a:t>an</a:t>
            </a:r>
            <a:r>
              <a:rPr/>
              <a:t> </a:t>
            </a:r>
            <a:r>
              <a:rPr/>
              <a:t>extra</a:t>
            </a:r>
            <a:r>
              <a:rPr/>
              <a:t> </a:t>
            </a:r>
            <a:r>
              <a:rPr/>
              <a:t>source</a:t>
            </a:r>
            <a:r>
              <a:rPr/>
              <a:t> </a:t>
            </a:r>
            <a:r>
              <a:rPr/>
              <a:t>of</a:t>
            </a:r>
            <a:r>
              <a:rPr/>
              <a:t> </a:t>
            </a:r>
            <a:r>
              <a:rPr/>
              <a:t>random</a:t>
            </a:r>
            <a:r>
              <a:rPr/>
              <a:t> </a:t>
            </a:r>
            <a:r>
              <a:rPr/>
              <a:t>variation,</a:t>
            </a:r>
            <a:r>
              <a:rPr/>
              <a:t> </a:t>
            </a:r>
            <a:r>
              <a:rPr/>
              <a:t>caused</a:t>
            </a:r>
            <a:r>
              <a:rPr/>
              <a:t> </a:t>
            </a:r>
            <a:r>
              <a:rPr/>
              <a:t>by</a:t>
            </a:r>
            <a:r>
              <a:rPr/>
              <a:t> </a:t>
            </a:r>
            <a:r>
              <a:rPr/>
              <a:t>the</a:t>
            </a:r>
            <a:r>
              <a:rPr/>
              <a:t> </a:t>
            </a:r>
            <a:r>
              <a:rPr/>
              <a:t>numerous</a:t>
            </a:r>
            <a:r>
              <a:rPr/>
              <a:t> </a:t>
            </a:r>
            <a:r>
              <a:rPr/>
              <a:t>small</a:t>
            </a:r>
            <a:r>
              <a:rPr/>
              <a:t> </a:t>
            </a:r>
            <a:r>
              <a:rPr/>
              <a:t>differences</a:t>
            </a:r>
            <a:r>
              <a:rPr/>
              <a:t> </a:t>
            </a:r>
            <a:r>
              <a:rPr/>
              <a:t>that</a:t>
            </a:r>
            <a:r>
              <a:rPr/>
              <a:t> </a:t>
            </a:r>
            <a:r>
              <a:rPr/>
              <a:t>occur</a:t>
            </a:r>
            <a:r>
              <a:rPr/>
              <a:t> </a:t>
            </a:r>
            <a:r>
              <a:rPr/>
              <a:t>from</a:t>
            </a:r>
            <a:r>
              <a:rPr/>
              <a:t> </a:t>
            </a:r>
            <a:r>
              <a:rPr/>
              <a:t>one</a:t>
            </a:r>
            <a:r>
              <a:rPr/>
              <a:t> </a:t>
            </a:r>
            <a:r>
              <a:rPr/>
              <a:t>study</a:t>
            </a:r>
            <a:r>
              <a:rPr/>
              <a:t> </a:t>
            </a:r>
            <a:r>
              <a:rPr/>
              <a:t>to</a:t>
            </a:r>
            <a:r>
              <a:rPr/>
              <a:t> </a:t>
            </a:r>
            <a:r>
              <a:rPr/>
              <a:t>another.</a:t>
            </a:r>
            <a:r>
              <a:rPr/>
              <a:t> </a:t>
            </a:r>
            <a:r>
              <a:rPr/>
              <a:t>The</a:t>
            </a:r>
            <a:r>
              <a:rPr/>
              <a:t> </a:t>
            </a:r>
            <a:r>
              <a:rPr/>
              <a:t>weights</a:t>
            </a:r>
            <a:r>
              <a:rPr/>
              <a:t> </a:t>
            </a:r>
            <a:r>
              <a:rPr/>
              <a:t>in</a:t>
            </a:r>
            <a:r>
              <a:rPr/>
              <a:t> </a:t>
            </a:r>
            <a:r>
              <a:rPr/>
              <a:t>a</a:t>
            </a:r>
            <a:r>
              <a:rPr/>
              <a:t> </a:t>
            </a:r>
            <a:r>
              <a:rPr/>
              <a:t>random</a:t>
            </a:r>
            <a:r>
              <a:rPr/>
              <a:t> </a:t>
            </a:r>
            <a:r>
              <a:rPr/>
              <a:t>effects</a:t>
            </a:r>
            <a:r>
              <a:rPr/>
              <a:t> </a:t>
            </a:r>
            <a:r>
              <a:rPr/>
              <a:t>meta-analysis</a:t>
            </a:r>
            <a:r>
              <a:rPr/>
              <a:t> </a:t>
            </a:r>
            <a:r>
              <a:rPr/>
              <a:t>are</a:t>
            </a:r>
            <a:r>
              <a:rPr/>
              <a:t> </a:t>
            </a:r>
            <a:r>
              <a:rPr/>
              <a:t>closer</a:t>
            </a:r>
            <a:r>
              <a:rPr/>
              <a:t> </a:t>
            </a:r>
            <a:r>
              <a:rPr/>
              <a:t>to</a:t>
            </a:r>
            <a:r>
              <a:rPr/>
              <a:t> </a:t>
            </a:r>
            <a:r>
              <a:rPr/>
              <a:t>one</a:t>
            </a:r>
            <a:r>
              <a:rPr/>
              <a:t> </a:t>
            </a:r>
            <a:r>
              <a:rPr/>
              <a:t>another,</a:t>
            </a:r>
            <a:r>
              <a:rPr/>
              <a:t> </a:t>
            </a:r>
            <a:r>
              <a:rPr/>
              <a:t>much</a:t>
            </a:r>
            <a:r>
              <a:rPr/>
              <a:t> </a:t>
            </a:r>
            <a:r>
              <a:rPr/>
              <a:t>closer</a:t>
            </a:r>
            <a:r>
              <a:rPr/>
              <a:t> </a:t>
            </a:r>
            <a:r>
              <a:rPr/>
              <a:t>to</a:t>
            </a:r>
            <a:r>
              <a:rPr/>
              <a:t> </a:t>
            </a:r>
            <a:r>
              <a:rPr/>
              <a:t>one</a:t>
            </a:r>
            <a:r>
              <a:rPr/>
              <a:t> </a:t>
            </a:r>
            <a:r>
              <a:rPr/>
              <a:t>another</a:t>
            </a:r>
            <a:r>
              <a:rPr/>
              <a:t> </a:t>
            </a:r>
            <a:r>
              <a:rPr/>
              <a:t>when</a:t>
            </a:r>
            <a:r>
              <a:rPr/>
              <a:t> </a:t>
            </a:r>
            <a:r>
              <a:rPr/>
              <a:t>the</a:t>
            </a:r>
            <a:r>
              <a:rPr/>
              <a:t> </a:t>
            </a:r>
            <a:r>
              <a:rPr/>
              <a:t>variance</a:t>
            </a:r>
            <a:r>
              <a:rPr/>
              <a:t> </a:t>
            </a:r>
            <a:r>
              <a:rPr/>
              <a:t>componet</a:t>
            </a:r>
            <a:r>
              <a:rPr/>
              <a:t> </a:t>
            </a:r>
            <a:r>
              <a:rPr/>
              <a:t>(tau-hat</a:t>
            </a:r>
            <a:r>
              <a:rPr/>
              <a:t> </a:t>
            </a:r>
            <a:r>
              <a:rPr/>
              <a:t>squared)</a:t>
            </a:r>
            <a:r>
              <a:rPr/>
              <a:t> </a:t>
            </a:r>
            <a:r>
              <a:rPr/>
              <a:t>is</a:t>
            </a:r>
            <a:r>
              <a:rPr/>
              <a:t> </a:t>
            </a:r>
            <a:r>
              <a:rPr/>
              <a:t>large.</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example,</a:t>
            </a:r>
            <a:r>
              <a:rPr/>
              <a:t> </a:t>
            </a:r>
            <a:r>
              <a:rPr/>
              <a:t>a</a:t>
            </a:r>
            <a:r>
              <a:rPr/>
              <a:t> </a:t>
            </a:r>
            <a:r>
              <a:rPr/>
              <a:t>linear</a:t>
            </a:r>
            <a:r>
              <a:rPr/>
              <a:t> </a:t>
            </a:r>
            <a:r>
              <a:rPr/>
              <a:t>regression</a:t>
            </a:r>
            <a:r>
              <a:rPr/>
              <a:t> </a:t>
            </a:r>
            <a:r>
              <a:rPr/>
              <a:t>model</a:t>
            </a:r>
            <a:r>
              <a:rPr/>
              <a:t> </a:t>
            </a:r>
            <a:r>
              <a:rPr/>
              <a:t>on</a:t>
            </a:r>
            <a:r>
              <a:rPr/>
              <a:t> </a:t>
            </a:r>
            <a:r>
              <a:rPr/>
              <a:t>the</a:t>
            </a:r>
            <a:r>
              <a:rPr/>
              <a:t> </a:t>
            </a:r>
            <a:r>
              <a:rPr/>
              <a:t>pooled</a:t>
            </a:r>
            <a:r>
              <a:rPr/>
              <a:t> </a:t>
            </a:r>
            <a:r>
              <a:rPr/>
              <a:t>data</a:t>
            </a:r>
            <a:r>
              <a:rPr/>
              <a:t> </a:t>
            </a:r>
            <a:r>
              <a:rPr/>
              <a:t>provided</a:t>
            </a:r>
            <a:r>
              <a:rPr/>
              <a:t> </a:t>
            </a:r>
            <a:r>
              <a:rPr/>
              <a:t>an</a:t>
            </a:r>
            <a:r>
              <a:rPr/>
              <a:t> </a:t>
            </a:r>
            <a:r>
              <a:rPr/>
              <a:t>estimated</a:t>
            </a:r>
            <a:r>
              <a:rPr/>
              <a:t> </a:t>
            </a:r>
            <a:r>
              <a:rPr/>
              <a:t>average</a:t>
            </a:r>
            <a:r>
              <a:rPr/>
              <a:t> </a:t>
            </a:r>
            <a:r>
              <a:rPr/>
              <a:t>count</a:t>
            </a:r>
            <a:r>
              <a:rPr/>
              <a:t> </a:t>
            </a:r>
            <a:r>
              <a:rPr/>
              <a:t>of</a:t>
            </a:r>
            <a:r>
              <a:rPr/>
              <a:t> </a:t>
            </a:r>
            <a:r>
              <a:rPr/>
              <a:t>113</a:t>
            </a:r>
            <a:r>
              <a:rPr/>
              <a:t> </a:t>
            </a:r>
            <a:r>
              <a:rPr/>
              <a:t>million</a:t>
            </a:r>
            <a:r>
              <a:rPr/>
              <a:t> </a:t>
            </a:r>
            <a:r>
              <a:rPr/>
              <a:t>per</a:t>
            </a:r>
            <a:r>
              <a:rPr/>
              <a:t> </a:t>
            </a:r>
            <a:r>
              <a:rPr/>
              <a:t>ml</a:t>
            </a:r>
            <a:r>
              <a:rPr/>
              <a:t> </a:t>
            </a:r>
            <a:r>
              <a:rPr/>
              <a:t>in</a:t>
            </a:r>
            <a:r>
              <a:rPr/>
              <a:t> </a:t>
            </a:r>
            <a:r>
              <a:rPr/>
              <a:t>1940</a:t>
            </a:r>
            <a:r>
              <a:rPr/>
              <a:t> </a:t>
            </a:r>
            <a:r>
              <a:rPr/>
              <a:t>and</a:t>
            </a:r>
            <a:r>
              <a:rPr/>
              <a:t> </a:t>
            </a:r>
            <a:r>
              <a:rPr/>
              <a:t>66</a:t>
            </a:r>
            <a:r>
              <a:rPr/>
              <a:t> </a:t>
            </a:r>
            <a:r>
              <a:rPr/>
              <a:t>million</a:t>
            </a:r>
            <a:r>
              <a:rPr/>
              <a:t> </a:t>
            </a:r>
            <a:r>
              <a:rPr/>
              <a:t>per</a:t>
            </a:r>
            <a:r>
              <a:rPr/>
              <a:t> </a:t>
            </a:r>
            <a:r>
              <a:rPr/>
              <a:t>ml</a:t>
            </a:r>
            <a:r>
              <a:rPr/>
              <a:t> </a:t>
            </a:r>
            <a:r>
              <a:rPr/>
              <a:t>in</a:t>
            </a:r>
            <a:r>
              <a:rPr/>
              <a:t> </a:t>
            </a:r>
            <a:r>
              <a:rPr/>
              <a:t>1990.</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Several</a:t>
            </a:r>
            <a:r>
              <a:rPr/>
              <a:t> </a:t>
            </a:r>
            <a:r>
              <a:rPr/>
              <a:t>researchers</a:t>
            </a:r>
            <a:r>
              <a:rPr/>
              <a:t> </a:t>
            </a:r>
            <a:r>
              <a:rPr/>
              <a:t>(Olsen</a:t>
            </a:r>
            <a:r>
              <a:rPr/>
              <a:t> </a:t>
            </a:r>
            <a:r>
              <a:rPr/>
              <a:t>1995;</a:t>
            </a:r>
            <a:r>
              <a:rPr/>
              <a:t> </a:t>
            </a:r>
            <a:r>
              <a:rPr/>
              <a:t>Fisch</a:t>
            </a:r>
            <a:r>
              <a:rPr/>
              <a:t> </a:t>
            </a:r>
            <a:r>
              <a:rPr/>
              <a:t>1996)</a:t>
            </a:r>
            <a:r>
              <a:rPr/>
              <a:t> </a:t>
            </a:r>
            <a:r>
              <a:rPr/>
              <a:t>noted</a:t>
            </a:r>
            <a:r>
              <a:rPr/>
              <a:t> </a:t>
            </a:r>
            <a:r>
              <a:rPr/>
              <a:t>heterogeneity</a:t>
            </a:r>
            <a:r>
              <a:rPr/>
              <a:t> </a:t>
            </a:r>
            <a:r>
              <a:rPr/>
              <a:t>in</a:t>
            </a:r>
            <a:r>
              <a:rPr/>
              <a:t> </a:t>
            </a:r>
            <a:r>
              <a:rPr/>
              <a:t>this</a:t>
            </a:r>
            <a:r>
              <a:rPr/>
              <a:t> </a:t>
            </a:r>
            <a:r>
              <a:rPr/>
              <a:t>meta-analysis,</a:t>
            </a:r>
            <a:r>
              <a:rPr/>
              <a:t> </a:t>
            </a:r>
            <a:r>
              <a:rPr/>
              <a:t>a</a:t>
            </a:r>
            <a:r>
              <a:rPr/>
              <a:t> </a:t>
            </a:r>
            <a:r>
              <a:rPr/>
              <a:t>mixing</a:t>
            </a:r>
            <a:r>
              <a:rPr/>
              <a:t> </a:t>
            </a:r>
            <a:r>
              <a:rPr/>
              <a:t>of</a:t>
            </a:r>
            <a:r>
              <a:rPr/>
              <a:t> </a:t>
            </a:r>
            <a:r>
              <a:rPr/>
              <a:t>apples</a:t>
            </a:r>
            <a:r>
              <a:rPr/>
              <a:t> </a:t>
            </a:r>
            <a:r>
              <a:rPr/>
              <a:t>and</a:t>
            </a:r>
            <a:r>
              <a:rPr/>
              <a:t> </a:t>
            </a:r>
            <a:r>
              <a:rPr/>
              <a:t>oranges.</a:t>
            </a:r>
            <a:r>
              <a:rPr/>
              <a:t> </a:t>
            </a:r>
            <a:r>
              <a:rPr/>
              <a:t>Studies</a:t>
            </a:r>
            <a:r>
              <a:rPr/>
              <a:t> </a:t>
            </a:r>
            <a:r>
              <a:rPr/>
              <a:t>before</a:t>
            </a:r>
            <a:r>
              <a:rPr/>
              <a:t> </a:t>
            </a:r>
            <a:r>
              <a:rPr/>
              <a:t>1970</a:t>
            </a:r>
            <a:r>
              <a:rPr/>
              <a:t> </a:t>
            </a:r>
            <a:r>
              <a:rPr/>
              <a:t>were</a:t>
            </a:r>
            <a:r>
              <a:rPr/>
              <a:t> </a:t>
            </a:r>
            <a:r>
              <a:rPr/>
              <a:t>dominated</a:t>
            </a:r>
            <a:r>
              <a:rPr/>
              <a:t> </a:t>
            </a:r>
            <a:r>
              <a:rPr/>
              <a:t>by</a:t>
            </a:r>
            <a:r>
              <a:rPr/>
              <a:t> </a:t>
            </a:r>
            <a:r>
              <a:rPr/>
              <a:t>studies</a:t>
            </a:r>
            <a:r>
              <a:rPr/>
              <a:t> </a:t>
            </a:r>
            <a:r>
              <a:rPr/>
              <a:t>in</a:t>
            </a:r>
            <a:r>
              <a:rPr/>
              <a:t> </a:t>
            </a:r>
            <a:r>
              <a:rPr/>
              <a:t>the</a:t>
            </a:r>
            <a:r>
              <a:rPr/>
              <a:t> </a:t>
            </a:r>
            <a:r>
              <a:rPr/>
              <a:t>United</a:t>
            </a:r>
            <a:r>
              <a:rPr/>
              <a:t> </a:t>
            </a:r>
            <a:r>
              <a:rPr/>
              <a:t>States</a:t>
            </a:r>
            <a:r>
              <a:rPr/>
              <a:t> </a:t>
            </a:r>
            <a:r>
              <a:rPr/>
              <a:t>and</a:t>
            </a:r>
            <a:r>
              <a:rPr/>
              <a:t> </a:t>
            </a:r>
            <a:r>
              <a:rPr/>
              <a:t>particularly</a:t>
            </a:r>
            <a:r>
              <a:rPr/>
              <a:t> </a:t>
            </a:r>
            <a:r>
              <a:rPr/>
              <a:t>studies</a:t>
            </a:r>
            <a:r>
              <a:rPr/>
              <a:t> </a:t>
            </a:r>
            <a:r>
              <a:rPr/>
              <a:t>in</a:t>
            </a:r>
            <a:r>
              <a:rPr/>
              <a:t> </a:t>
            </a:r>
            <a:r>
              <a:rPr/>
              <a:t>New</a:t>
            </a:r>
            <a:r>
              <a:rPr/>
              <a:t> </a:t>
            </a:r>
            <a:r>
              <a:rPr/>
              <a:t>York.</a:t>
            </a:r>
            <a:r>
              <a:rPr/>
              <a:t> </a:t>
            </a:r>
            <a:r>
              <a:rPr/>
              <a:t>Studies</a:t>
            </a:r>
            <a:r>
              <a:rPr/>
              <a:t> </a:t>
            </a:r>
            <a:r>
              <a:rPr/>
              <a:t>after</a:t>
            </a:r>
            <a:r>
              <a:rPr/>
              <a:t> </a:t>
            </a:r>
            <a:r>
              <a:rPr/>
              <a:t>1970</a:t>
            </a:r>
            <a:r>
              <a:rPr/>
              <a:t> </a:t>
            </a:r>
            <a:r>
              <a:rPr/>
              <a:t>included</a:t>
            </a:r>
            <a:r>
              <a:rPr/>
              <a:t> </a:t>
            </a:r>
            <a:r>
              <a:rPr/>
              <a:t>many</a:t>
            </a:r>
            <a:r>
              <a:rPr/>
              <a:t> </a:t>
            </a:r>
            <a:r>
              <a:rPr/>
              <a:t>other</a:t>
            </a:r>
            <a:r>
              <a:rPr/>
              <a:t> </a:t>
            </a:r>
            <a:r>
              <a:rPr/>
              <a:t>locations</a:t>
            </a:r>
            <a:r>
              <a:rPr/>
              <a:t> </a:t>
            </a:r>
            <a:r>
              <a:rPr/>
              <a:t>including</a:t>
            </a:r>
            <a:r>
              <a:rPr/>
              <a:t> </a:t>
            </a:r>
            <a:r>
              <a:rPr/>
              <a:t>Third</a:t>
            </a:r>
            <a:r>
              <a:rPr/>
              <a:t> </a:t>
            </a:r>
            <a:r>
              <a:rPr/>
              <a:t>World</a:t>
            </a:r>
            <a:r>
              <a:rPr/>
              <a:t> </a:t>
            </a:r>
            <a:r>
              <a:rPr/>
              <a:t>countries.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was</a:t>
            </a:r>
            <a:r>
              <a:rPr/>
              <a:t> </a:t>
            </a:r>
            <a:r>
              <a:rPr/>
              <a:t>also</a:t>
            </a:r>
            <a:r>
              <a:rPr/>
              <a:t> </a:t>
            </a:r>
            <a:r>
              <a:rPr/>
              <a:t>substantial</a:t>
            </a:r>
            <a:r>
              <a:rPr/>
              <a:t> </a:t>
            </a:r>
            <a:r>
              <a:rPr/>
              <a:t>variation</a:t>
            </a:r>
            <a:r>
              <a:rPr/>
              <a:t> </a:t>
            </a:r>
            <a:r>
              <a:rPr/>
              <a:t>from</a:t>
            </a:r>
            <a:r>
              <a:rPr/>
              <a:t> </a:t>
            </a:r>
            <a:r>
              <a:rPr/>
              <a:t>study</a:t>
            </a:r>
            <a:r>
              <a:rPr/>
              <a:t> </a:t>
            </a:r>
            <a:r>
              <a:rPr/>
              <a:t>to</a:t>
            </a:r>
            <a:r>
              <a:rPr/>
              <a:t> </a:t>
            </a:r>
            <a:r>
              <a:rPr/>
              <a:t>study</a:t>
            </a:r>
            <a:r>
              <a:rPr/>
              <a:t> </a:t>
            </a:r>
            <a:r>
              <a:rPr/>
              <a:t>in</a:t>
            </a:r>
            <a:r>
              <a:rPr/>
              <a:t> </a:t>
            </a:r>
            <a:r>
              <a:rPr/>
              <a:t>the</a:t>
            </a:r>
            <a:r>
              <a:rPr/>
              <a:t> </a:t>
            </a:r>
            <a:r>
              <a:rPr/>
              <a:t>source</a:t>
            </a:r>
            <a:r>
              <a:rPr/>
              <a:t> </a:t>
            </a:r>
            <a:r>
              <a:rPr/>
              <a:t>of</a:t>
            </a:r>
            <a:r>
              <a:rPr/>
              <a:t> </a:t>
            </a:r>
            <a:r>
              <a:rPr/>
              <a:t>patients.</a:t>
            </a:r>
            <a:r>
              <a:rPr/>
              <a:t> </a:t>
            </a:r>
            <a:r>
              <a:rPr/>
              <a:t>Sperm</a:t>
            </a:r>
            <a:r>
              <a:rPr/>
              <a:t> </a:t>
            </a:r>
            <a:r>
              <a:rPr/>
              <a:t>donor</a:t>
            </a:r>
            <a:r>
              <a:rPr/>
              <a:t> </a:t>
            </a:r>
            <a:r>
              <a:rPr/>
              <a:t>clinics</a:t>
            </a:r>
            <a:r>
              <a:rPr/>
              <a:t> </a:t>
            </a:r>
            <a:r>
              <a:rPr/>
              <a:t>typically</a:t>
            </a:r>
            <a:r>
              <a:rPr/>
              <a:t> </a:t>
            </a:r>
            <a:r>
              <a:rPr/>
              <a:t>ask</a:t>
            </a:r>
            <a:r>
              <a:rPr/>
              <a:t> </a:t>
            </a:r>
            <a:r>
              <a:rPr/>
              <a:t>donors</a:t>
            </a:r>
            <a:r>
              <a:rPr/>
              <a:t> </a:t>
            </a:r>
            <a:r>
              <a:rPr/>
              <a:t>to</a:t>
            </a:r>
            <a:r>
              <a:rPr/>
              <a:t> </a:t>
            </a:r>
            <a:r>
              <a:rPr/>
              <a:t>prove</a:t>
            </a:r>
            <a:r>
              <a:rPr/>
              <a:t> </a:t>
            </a:r>
            <a:r>
              <a:rPr/>
              <a:t>they</a:t>
            </a:r>
            <a:r>
              <a:rPr/>
              <a:t> </a:t>
            </a:r>
            <a:r>
              <a:rPr/>
              <a:t>are</a:t>
            </a:r>
            <a:r>
              <a:rPr/>
              <a:t> </a:t>
            </a:r>
            <a:r>
              <a:rPr/>
              <a:t>fertile</a:t>
            </a:r>
            <a:r>
              <a:rPr/>
              <a:t> </a:t>
            </a:r>
            <a:r>
              <a:rPr/>
              <a:t>(e.g.,</a:t>
            </a:r>
            <a:r>
              <a:rPr/>
              <a:t> </a:t>
            </a:r>
            <a:r>
              <a:rPr/>
              <a:t>having</a:t>
            </a:r>
            <a:r>
              <a:rPr/>
              <a:t> </a:t>
            </a:r>
            <a:r>
              <a:rPr/>
              <a:t>fathered</a:t>
            </a:r>
            <a:r>
              <a:rPr/>
              <a:t> </a:t>
            </a:r>
            <a:r>
              <a:rPr/>
              <a:t>at</a:t>
            </a:r>
            <a:r>
              <a:rPr/>
              <a:t> </a:t>
            </a:r>
            <a:r>
              <a:rPr/>
              <a:t>least</a:t>
            </a:r>
            <a:r>
              <a:rPr/>
              <a:t> </a:t>
            </a:r>
            <a:r>
              <a:rPr/>
              <a:t>two</a:t>
            </a:r>
            <a:r>
              <a:rPr/>
              <a:t> </a:t>
            </a:r>
            <a:r>
              <a:rPr/>
              <a:t>children).</a:t>
            </a:r>
            <a:r>
              <a:rPr/>
              <a:t> </a:t>
            </a:r>
            <a:r>
              <a:rPr/>
              <a:t>A</a:t>
            </a:r>
            <a:r>
              <a:rPr/>
              <a:t> </a:t>
            </a:r>
            <a:r>
              <a:rPr/>
              <a:t>fertility</a:t>
            </a:r>
            <a:r>
              <a:rPr/>
              <a:t> </a:t>
            </a:r>
            <a:r>
              <a:rPr/>
              <a:t>work-up,</a:t>
            </a:r>
            <a:r>
              <a:rPr/>
              <a:t> </a:t>
            </a:r>
            <a:r>
              <a:rPr/>
              <a:t>on</a:t>
            </a:r>
            <a:r>
              <a:rPr/>
              <a:t> </a:t>
            </a:r>
            <a:r>
              <a:rPr/>
              <a:t>the</a:t>
            </a:r>
            <a:r>
              <a:rPr/>
              <a:t> </a:t>
            </a:r>
            <a:r>
              <a:rPr/>
              <a:t>other</a:t>
            </a:r>
            <a:r>
              <a:rPr/>
              <a:t> </a:t>
            </a:r>
            <a:r>
              <a:rPr/>
              <a:t>hand,</a:t>
            </a:r>
            <a:r>
              <a:rPr/>
              <a:t> </a:t>
            </a:r>
            <a:r>
              <a:rPr/>
              <a:t>is</a:t>
            </a:r>
            <a:r>
              <a:rPr/>
              <a:t> </a:t>
            </a:r>
            <a:r>
              <a:rPr/>
              <a:t>done</a:t>
            </a:r>
            <a:r>
              <a:rPr/>
              <a:t> </a:t>
            </a:r>
            <a:r>
              <a:rPr/>
              <a:t>in</a:t>
            </a:r>
            <a:r>
              <a:rPr/>
              <a:t> </a:t>
            </a:r>
            <a:r>
              <a:rPr/>
              <a:t>settings</a:t>
            </a:r>
            <a:r>
              <a:rPr/>
              <a:t> </a:t>
            </a:r>
            <a:r>
              <a:rPr/>
              <a:t>where</a:t>
            </a:r>
            <a:r>
              <a:rPr/>
              <a:t> </a:t>
            </a:r>
            <a:r>
              <a:rPr/>
              <a:t>fertility</a:t>
            </a:r>
            <a:r>
              <a:rPr/>
              <a:t> </a:t>
            </a:r>
            <a:r>
              <a:rPr/>
              <a:t>is</a:t>
            </a:r>
            <a:r>
              <a:rPr/>
              <a:t> </a:t>
            </a:r>
            <a:r>
              <a:rPr/>
              <a:t>questionable,</a:t>
            </a:r>
            <a:r>
              <a:rPr/>
              <a:t> </a:t>
            </a:r>
            <a:r>
              <a:rPr/>
              <a:t>and</a:t>
            </a:r>
            <a:r>
              <a:rPr/>
              <a:t> </a:t>
            </a:r>
            <a:r>
              <a:rPr/>
              <a:t>would</a:t>
            </a:r>
            <a:r>
              <a:rPr/>
              <a:t> </a:t>
            </a:r>
            <a:r>
              <a:rPr/>
              <a:t>not</a:t>
            </a:r>
            <a:r>
              <a:rPr/>
              <a:t> </a:t>
            </a:r>
            <a:r>
              <a:rPr/>
              <a:t>require</a:t>
            </a:r>
            <a:r>
              <a:rPr/>
              <a:t> </a:t>
            </a:r>
            <a:r>
              <a:rPr/>
              <a:t>such</a:t>
            </a:r>
            <a:r>
              <a:rPr/>
              <a:t> </a:t>
            </a:r>
            <a:r>
              <a:rPr/>
              <a:t>a</a:t>
            </a:r>
            <a:r>
              <a:rPr/>
              <a:t> </a:t>
            </a:r>
            <a:r>
              <a:rPr/>
              <a:t>condition.</a:t>
            </a:r>
            <a:r>
              <a:rPr/>
              <a:t> </a:t>
            </a:r>
            <a:r>
              <a:rPr/>
              <a:t>An</a:t>
            </a:r>
            <a:r>
              <a:rPr/>
              <a:t> </a:t>
            </a:r>
            <a:r>
              <a:rPr/>
              <a:t>in</a:t>
            </a:r>
            <a:r>
              <a:rPr/>
              <a:t> </a:t>
            </a:r>
            <a:r>
              <a:rPr/>
              <a:t>vitro</a:t>
            </a:r>
            <a:r>
              <a:rPr/>
              <a:t> </a:t>
            </a:r>
            <a:r>
              <a:rPr/>
              <a:t>clinic</a:t>
            </a:r>
            <a:r>
              <a:rPr/>
              <a:t> </a:t>
            </a:r>
            <a:r>
              <a:rPr/>
              <a:t>might</a:t>
            </a:r>
            <a:r>
              <a:rPr/>
              <a:t> </a:t>
            </a:r>
            <a:r>
              <a:rPr/>
              <a:t>have</a:t>
            </a:r>
            <a:r>
              <a:rPr/>
              <a:t> </a:t>
            </a:r>
            <a:r>
              <a:rPr/>
              <a:t>men</a:t>
            </a:r>
            <a:r>
              <a:rPr/>
              <a:t> </a:t>
            </a:r>
            <a:r>
              <a:rPr/>
              <a:t>with</a:t>
            </a:r>
            <a:r>
              <a:rPr/>
              <a:t> </a:t>
            </a:r>
            <a:r>
              <a:rPr/>
              <a:t>normal</a:t>
            </a:r>
            <a:r>
              <a:rPr/>
              <a:t> </a:t>
            </a:r>
            <a:r>
              <a:rPr/>
              <a:t>fertility,</a:t>
            </a:r>
            <a:r>
              <a:rPr/>
              <a:t> </a:t>
            </a:r>
            <a:r>
              <a:rPr/>
              <a:t>if</a:t>
            </a:r>
            <a:r>
              <a:rPr/>
              <a:t> </a:t>
            </a:r>
            <a:r>
              <a:rPr/>
              <a:t>the</a:t>
            </a:r>
            <a:r>
              <a:rPr/>
              <a:t> </a:t>
            </a:r>
            <a:r>
              <a:rPr/>
              <a:t>issue</a:t>
            </a:r>
            <a:r>
              <a:rPr/>
              <a:t> </a:t>
            </a:r>
            <a:r>
              <a:rPr/>
              <a:t>of</a:t>
            </a:r>
            <a:r>
              <a:rPr/>
              <a:t> </a:t>
            </a:r>
            <a:r>
              <a:rPr/>
              <a:t>infertility</a:t>
            </a:r>
            <a:r>
              <a:rPr/>
              <a:t> </a:t>
            </a:r>
            <a:r>
              <a:rPr/>
              <a:t>were</a:t>
            </a:r>
            <a:r>
              <a:rPr/>
              <a:t> </a:t>
            </a:r>
            <a:r>
              <a:rPr/>
              <a:t>restricted</a:t>
            </a:r>
            <a:r>
              <a:rPr/>
              <a:t> </a:t>
            </a:r>
            <a:r>
              <a:rPr/>
              <a:t>to</a:t>
            </a:r>
            <a:r>
              <a:rPr/>
              <a:t> </a:t>
            </a:r>
            <a:r>
              <a:rPr/>
              <a:t>the</a:t>
            </a:r>
            <a:r>
              <a:rPr/>
              <a:t> </a:t>
            </a:r>
            <a:r>
              <a:rPr/>
              <a:t>female</a:t>
            </a:r>
            <a:r>
              <a:rPr/>
              <a:t> </a:t>
            </a:r>
            <a:r>
              <a:rPr/>
              <a:t>side.</a:t>
            </a:r>
            <a:r>
              <a:rPr/>
              <a:t> </a:t>
            </a:r>
            <a:r>
              <a:rPr/>
              <a:t>But</a:t>
            </a:r>
            <a:r>
              <a:rPr/>
              <a:t> </a:t>
            </a:r>
            <a:r>
              <a:rPr/>
              <a:t>often</a:t>
            </a:r>
            <a:r>
              <a:rPr/>
              <a:t> </a:t>
            </a:r>
            <a:r>
              <a:rPr/>
              <a:t>a</a:t>
            </a:r>
            <a:r>
              <a:rPr/>
              <a:t> </a:t>
            </a:r>
            <a:r>
              <a:rPr/>
              <a:t>poor</a:t>
            </a:r>
            <a:r>
              <a:rPr/>
              <a:t> </a:t>
            </a:r>
            <a:r>
              <a:rPr/>
              <a:t>sperm</a:t>
            </a:r>
            <a:r>
              <a:rPr/>
              <a:t> </a:t>
            </a:r>
            <a:r>
              <a:rPr/>
              <a:t>count</a:t>
            </a:r>
            <a:r>
              <a:rPr/>
              <a:t> </a:t>
            </a:r>
            <a:r>
              <a:rPr/>
              <a:t>is</a:t>
            </a:r>
            <a:r>
              <a:rPr/>
              <a:t> </a:t>
            </a:r>
            <a:r>
              <a:rPr/>
              <a:t>a</a:t>
            </a:r>
            <a:r>
              <a:rPr/>
              <a:t> </a:t>
            </a:r>
            <a:r>
              <a:rPr/>
              <a:t>contributing</a:t>
            </a:r>
            <a:r>
              <a:rPr/>
              <a:t> </a:t>
            </a:r>
            <a:r>
              <a:rPr/>
              <a:t>factor</a:t>
            </a:r>
            <a:r>
              <a:rPr/>
              <a:t> </a:t>
            </a:r>
            <a:r>
              <a:rPr/>
              <a:t>to</a:t>
            </a:r>
            <a:r>
              <a:rPr/>
              <a:t> </a:t>
            </a:r>
            <a:r>
              <a:rPr/>
              <a:t>female</a:t>
            </a:r>
            <a:r>
              <a:rPr/>
              <a:t> </a:t>
            </a:r>
            <a:r>
              <a:rPr/>
              <a:t>infertility.</a:t>
            </a:r>
          </a:p>
          <a:p>
            <a:pPr lvl="0" marL="0" indent="0">
              <a:buNone/>
            </a:pPr>
          </a:p>
          <a:p>
            <a:pPr lvl="0" marL="0" indent="0">
              <a:buNone/>
            </a:pPr>
            <a:r>
              <a:rPr/>
              <a:t>Another</a:t>
            </a:r>
            <a:r>
              <a:rPr/>
              <a:t> </a:t>
            </a:r>
            <a:r>
              <a:rPr/>
              <a:t>thing</a:t>
            </a:r>
            <a:r>
              <a:rPr/>
              <a:t> </a:t>
            </a:r>
            <a:r>
              <a:rPr/>
              <a:t>that</a:t>
            </a:r>
            <a:r>
              <a:rPr/>
              <a:t> </a:t>
            </a:r>
            <a:r>
              <a:rPr/>
              <a:t>varied</a:t>
            </a:r>
            <a:r>
              <a:rPr/>
              <a:t> </a:t>
            </a:r>
            <a:r>
              <a:rPr/>
              <a:t>from</a:t>
            </a:r>
            <a:r>
              <a:rPr/>
              <a:t> </a:t>
            </a:r>
            <a:r>
              <a:rPr/>
              <a:t>study</a:t>
            </a:r>
            <a:r>
              <a:rPr/>
              <a:t> </a:t>
            </a:r>
            <a:r>
              <a:rPr/>
              <a:t>to</a:t>
            </a:r>
            <a:r>
              <a:rPr/>
              <a:t> </a:t>
            </a:r>
            <a:r>
              <a:rPr/>
              <a:t>study</a:t>
            </a:r>
            <a:r>
              <a:rPr/>
              <a:t> </a:t>
            </a:r>
            <a:r>
              <a:rPr/>
              <a:t>were</a:t>
            </a:r>
            <a:r>
              <a:rPr/>
              <a:t> </a:t>
            </a:r>
            <a:r>
              <a:rPr/>
              <a:t>absitinence</a:t>
            </a:r>
            <a:r>
              <a:rPr/>
              <a:t> </a:t>
            </a:r>
            <a:r>
              <a:rPr/>
              <a:t>requirements.</a:t>
            </a:r>
            <a:r>
              <a:rPr/>
              <a:t> </a:t>
            </a:r>
            <a:r>
              <a:rPr/>
              <a:t>Some</a:t>
            </a:r>
            <a:r>
              <a:rPr/>
              <a:t> </a:t>
            </a:r>
            <a:r>
              <a:rPr/>
              <a:t>studies</a:t>
            </a:r>
            <a:r>
              <a:rPr/>
              <a:t> </a:t>
            </a:r>
            <a:r>
              <a:rPr/>
              <a:t>asked</a:t>
            </a:r>
            <a:r>
              <a:rPr/>
              <a:t> </a:t>
            </a:r>
            <a:r>
              <a:rPr/>
              <a:t>the</a:t>
            </a:r>
            <a:r>
              <a:rPr/>
              <a:t> </a:t>
            </a:r>
            <a:r>
              <a:rPr/>
              <a:t>men</a:t>
            </a:r>
            <a:r>
              <a:rPr/>
              <a:t> </a:t>
            </a:r>
            <a:r>
              <a:rPr/>
              <a:t>to</a:t>
            </a:r>
            <a:r>
              <a:rPr/>
              <a:t> </a:t>
            </a:r>
            <a:r>
              <a:rPr/>
              <a:t>abstain</a:t>
            </a:r>
            <a:r>
              <a:rPr/>
              <a:t> </a:t>
            </a:r>
            <a:r>
              <a:rPr/>
              <a:t>from</a:t>
            </a:r>
            <a:r>
              <a:rPr/>
              <a:t> </a:t>
            </a:r>
            <a:r>
              <a:rPr/>
              <a:t>sex</a:t>
            </a:r>
            <a:r>
              <a:rPr/>
              <a:t> </a:t>
            </a:r>
            <a:r>
              <a:rPr/>
              <a:t>for</a:t>
            </a:r>
            <a:r>
              <a:rPr/>
              <a:t> </a:t>
            </a:r>
            <a:r>
              <a:rPr/>
              <a:t>two</a:t>
            </a:r>
            <a:r>
              <a:rPr/>
              <a:t> </a:t>
            </a:r>
            <a:r>
              <a:rPr/>
              <a:t>days</a:t>
            </a:r>
            <a:r>
              <a:rPr/>
              <a:t> </a:t>
            </a:r>
            <a:r>
              <a:rPr/>
              <a:t>prior</a:t>
            </a:r>
            <a:r>
              <a:rPr/>
              <a:t> </a:t>
            </a:r>
            <a:r>
              <a:rPr/>
              <a:t>to</a:t>
            </a:r>
            <a:r>
              <a:rPr/>
              <a:t> </a:t>
            </a:r>
            <a:r>
              <a:rPr/>
              <a:t>providing</a:t>
            </a:r>
            <a:r>
              <a:rPr/>
              <a:t> </a:t>
            </a:r>
            <a:r>
              <a:rPr/>
              <a:t>a</a:t>
            </a:r>
            <a:r>
              <a:rPr/>
              <a:t> </a:t>
            </a:r>
            <a:r>
              <a:rPr/>
              <a:t>sample</a:t>
            </a:r>
            <a:r>
              <a:rPr/>
              <a:t> </a:t>
            </a:r>
            <a:r>
              <a:rPr/>
              <a:t>and</a:t>
            </a:r>
            <a:r>
              <a:rPr/>
              <a:t> </a:t>
            </a:r>
            <a:r>
              <a:rPr/>
              <a:t>some</a:t>
            </a:r>
            <a:r>
              <a:rPr/>
              <a:t> </a:t>
            </a:r>
            <a:r>
              <a:rPr/>
              <a:t>didn’t.</a:t>
            </a:r>
            <a:r>
              <a:rPr/>
              <a:t> </a:t>
            </a:r>
            <a:r>
              <a:rPr/>
              <a:t>Abstinent</a:t>
            </a:r>
            <a:r>
              <a:rPr/>
              <a:t> </a:t>
            </a:r>
            <a:r>
              <a:rPr/>
              <a:t>men</a:t>
            </a:r>
            <a:r>
              <a:rPr/>
              <a:t> </a:t>
            </a:r>
            <a:r>
              <a:rPr/>
              <a:t>would</a:t>
            </a:r>
            <a:r>
              <a:rPr/>
              <a:t> </a:t>
            </a:r>
            <a:r>
              <a:rPr/>
              <a:t>tend</a:t>
            </a:r>
            <a:r>
              <a:rPr/>
              <a:t> </a:t>
            </a:r>
            <a:r>
              <a:rPr/>
              <a:t>to</a:t>
            </a:r>
            <a:r>
              <a:rPr/>
              <a:t> </a:t>
            </a:r>
            <a:r>
              <a:rPr/>
              <a:t>have</a:t>
            </a:r>
            <a:r>
              <a:rPr/>
              <a:t> </a:t>
            </a:r>
            <a:r>
              <a:rPr/>
              <a:t>higher</a:t>
            </a:r>
            <a:r>
              <a:rPr/>
              <a:t> </a:t>
            </a:r>
            <a:r>
              <a:rPr/>
              <a:t>sperm</a:t>
            </a:r>
            <a:r>
              <a:rPr/>
              <a:t> </a:t>
            </a:r>
            <a:r>
              <a:rPr/>
              <a:t>counts</a:t>
            </a:r>
            <a:r>
              <a:rPr/>
              <a:t> </a:t>
            </a:r>
            <a:r>
              <a:rPr/>
              <a:t>than</a:t>
            </a:r>
            <a:r>
              <a:rPr/>
              <a:t> </a:t>
            </a:r>
            <a:r>
              <a:rPr/>
              <a:t>non-abstinent</a:t>
            </a:r>
            <a:r>
              <a:rPr/>
              <a:t> </a:t>
            </a:r>
            <a:r>
              <a:rPr/>
              <a:t>men.</a:t>
            </a:r>
          </a:p>
          <a:p>
            <a:pPr lvl="0" marL="0" indent="0">
              <a:buNone/>
            </a:pPr>
          </a:p>
          <a:p>
            <a:pPr lvl="0" marL="0" indent="0">
              <a:buNone/>
            </a:pPr>
            <a:r>
              <a:rPr/>
              <a:t>If</a:t>
            </a:r>
            <a:r>
              <a:rPr/>
              <a:t> </a:t>
            </a:r>
            <a:r>
              <a:rPr/>
              <a:t>patients</a:t>
            </a:r>
            <a:r>
              <a:rPr/>
              <a:t> </a:t>
            </a:r>
            <a:r>
              <a:rPr/>
              <a:t>who</a:t>
            </a:r>
            <a:r>
              <a:rPr/>
              <a:t> </a:t>
            </a:r>
            <a:r>
              <a:rPr/>
              <a:t>used</a:t>
            </a:r>
            <a:r>
              <a:rPr/>
              <a:t> </a:t>
            </a:r>
            <a:r>
              <a:rPr/>
              <a:t>tobacco</a:t>
            </a:r>
            <a:r>
              <a:rPr/>
              <a:t> </a:t>
            </a:r>
            <a:r>
              <a:rPr/>
              <a:t>or</a:t>
            </a:r>
            <a:r>
              <a:rPr/>
              <a:t> </a:t>
            </a:r>
            <a:r>
              <a:rPr/>
              <a:t>marijuana</a:t>
            </a:r>
            <a:r>
              <a:rPr/>
              <a:t> </a:t>
            </a:r>
            <a:r>
              <a:rPr/>
              <a:t>were</a:t>
            </a:r>
            <a:r>
              <a:rPr/>
              <a:t> </a:t>
            </a:r>
            <a:r>
              <a:rPr/>
              <a:t>excluded</a:t>
            </a:r>
            <a:r>
              <a:rPr/>
              <a:t> </a:t>
            </a:r>
            <a:r>
              <a:rPr/>
              <a:t>from</a:t>
            </a:r>
            <a:r>
              <a:rPr/>
              <a:t> </a:t>
            </a:r>
            <a:r>
              <a:rPr/>
              <a:t>some</a:t>
            </a:r>
            <a:r>
              <a:rPr/>
              <a:t> </a:t>
            </a:r>
            <a:r>
              <a:rPr/>
              <a:t>studies,</a:t>
            </a:r>
            <a:r>
              <a:rPr/>
              <a:t> </a:t>
            </a:r>
            <a:r>
              <a:rPr/>
              <a:t>but</a:t>
            </a:r>
            <a:r>
              <a:rPr/>
              <a:t> </a:t>
            </a:r>
            <a:r>
              <a:rPr/>
              <a:t>not</a:t>
            </a:r>
            <a:r>
              <a:rPr/>
              <a:t> </a:t>
            </a:r>
            <a:r>
              <a:rPr/>
              <a:t>from</a:t>
            </a:r>
            <a:r>
              <a:rPr/>
              <a:t> </a:t>
            </a:r>
            <a:r>
              <a:rPr/>
              <a:t>others,</a:t>
            </a:r>
            <a:r>
              <a:rPr/>
              <a:t> </a:t>
            </a:r>
            <a:r>
              <a:rPr/>
              <a:t>this</a:t>
            </a:r>
            <a:r>
              <a:rPr/>
              <a:t> </a:t>
            </a:r>
            <a:r>
              <a:rPr/>
              <a:t>could</a:t>
            </a:r>
            <a:r>
              <a:rPr/>
              <a:t> </a:t>
            </a:r>
            <a:r>
              <a:rPr/>
              <a:t>also</a:t>
            </a:r>
            <a:r>
              <a:rPr/>
              <a:t> </a:t>
            </a:r>
            <a:r>
              <a:rPr/>
              <a:t>affect</a:t>
            </a:r>
            <a:r>
              <a:rPr/>
              <a:t> </a:t>
            </a:r>
            <a:r>
              <a:rPr/>
              <a:t>sperm</a:t>
            </a:r>
            <a:r>
              <a:rPr/>
              <a:t> </a:t>
            </a:r>
            <a:r>
              <a:rPr/>
              <a:t>counts.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meta-analysis</a:t>
            </a:r>
            <a:r>
              <a:rPr/>
              <a:t> </a:t>
            </a:r>
            <a:r>
              <a:rPr/>
              <a:t>and</a:t>
            </a:r>
            <a:r>
              <a:rPr/>
              <a:t> </a:t>
            </a:r>
            <a:r>
              <a:rPr/>
              <a:t>the</a:t>
            </a:r>
            <a:r>
              <a:rPr/>
              <a:t> </a:t>
            </a:r>
            <a:r>
              <a:rPr/>
              <a:t>subsequent</a:t>
            </a:r>
            <a:r>
              <a:rPr/>
              <a:t> </a:t>
            </a:r>
            <a:r>
              <a:rPr/>
              <a:t>criticisms</a:t>
            </a:r>
            <a:r>
              <a:rPr/>
              <a:t> </a:t>
            </a:r>
            <a:r>
              <a:rPr/>
              <a:t>illustrate,</a:t>
            </a:r>
            <a:r>
              <a:rPr/>
              <a:t> </a:t>
            </a:r>
            <a:r>
              <a:rPr/>
              <a:t>at</a:t>
            </a:r>
            <a:r>
              <a:rPr/>
              <a:t> </a:t>
            </a:r>
            <a:r>
              <a:rPr/>
              <a:t>the</a:t>
            </a:r>
            <a:r>
              <a:rPr/>
              <a:t> </a:t>
            </a:r>
            <a:r>
              <a:rPr/>
              <a:t>same</a:t>
            </a:r>
            <a:r>
              <a:rPr/>
              <a:t> </a:t>
            </a:r>
            <a:r>
              <a:rPr/>
              <a:t>time,</a:t>
            </a:r>
            <a:r>
              <a:rPr/>
              <a:t> </a:t>
            </a:r>
            <a:r>
              <a:rPr/>
              <a:t>the</a:t>
            </a:r>
            <a:r>
              <a:rPr/>
              <a:t> </a:t>
            </a:r>
            <a:r>
              <a:rPr/>
              <a:t>greatest</a:t>
            </a:r>
            <a:r>
              <a:rPr/>
              <a:t> </a:t>
            </a:r>
            <a:r>
              <a:rPr/>
              <a:t>weakness</a:t>
            </a:r>
            <a:r>
              <a:rPr/>
              <a:t> </a:t>
            </a:r>
            <a:r>
              <a:rPr/>
              <a:t>and</a:t>
            </a:r>
            <a:r>
              <a:rPr/>
              <a:t> </a:t>
            </a:r>
            <a:r>
              <a:rPr/>
              <a:t>the</a:t>
            </a:r>
            <a:r>
              <a:rPr/>
              <a:t> </a:t>
            </a:r>
            <a:r>
              <a:rPr/>
              <a:t>greatest</a:t>
            </a:r>
            <a:r>
              <a:rPr/>
              <a:t> </a:t>
            </a:r>
            <a:r>
              <a:rPr/>
              <a:t>strength</a:t>
            </a:r>
            <a:r>
              <a:rPr/>
              <a:t> </a:t>
            </a:r>
            <a:r>
              <a:rPr/>
              <a:t>of</a:t>
            </a:r>
            <a:r>
              <a:rPr/>
              <a:t> </a:t>
            </a:r>
            <a:r>
              <a:rPr/>
              <a:t>meta-analysis.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One</a:t>
            </a:r>
            <a:r>
              <a:rPr/>
              <a:t> </a:t>
            </a:r>
            <a:r>
              <a:rPr/>
              <a:t>of</a:t>
            </a:r>
            <a:r>
              <a:rPr/>
              <a:t> </a:t>
            </a:r>
            <a:r>
              <a:rPr/>
              <a:t>the</a:t>
            </a:r>
            <a:r>
              <a:rPr/>
              <a:t> </a:t>
            </a:r>
            <a:r>
              <a:rPr/>
              <a:t>seven</a:t>
            </a:r>
            <a:r>
              <a:rPr/>
              <a:t> </a:t>
            </a:r>
            <a:r>
              <a:rPr/>
              <a:t>habits</a:t>
            </a:r>
            <a:r>
              <a:rPr/>
              <a:t> </a:t>
            </a:r>
            <a:r>
              <a:rPr/>
              <a:t>of</a:t>
            </a:r>
            <a:r>
              <a:rPr/>
              <a:t> </a:t>
            </a:r>
            <a:r>
              <a:rPr/>
              <a:t>Steven</a:t>
            </a:r>
            <a:r>
              <a:rPr/>
              <a:t> </a:t>
            </a:r>
            <a:r>
              <a:rPr/>
              <a:t>Covey</a:t>
            </a:r>
            <a:r>
              <a:rPr/>
              <a:t> </a:t>
            </a:r>
            <a:r>
              <a:rPr/>
              <a:t>is</a:t>
            </a:r>
            <a:r>
              <a:rPr/>
              <a:t> </a:t>
            </a:r>
            <a:r>
              <a:rPr/>
              <a:t>“</a:t>
            </a:r>
            <a:r>
              <a:rPr/>
              <a:t>Begin</a:t>
            </a:r>
            <a:r>
              <a:rPr/>
              <a:t> </a:t>
            </a:r>
            <a:r>
              <a:rPr/>
              <a:t>with</a:t>
            </a:r>
            <a:r>
              <a:rPr/>
              <a:t> </a:t>
            </a:r>
            <a:r>
              <a:rPr/>
              <a:t>the</a:t>
            </a:r>
            <a:r>
              <a:rPr/>
              <a:t> </a:t>
            </a:r>
            <a:r>
              <a:rPr/>
              <a:t>end</a:t>
            </a:r>
            <a:r>
              <a:rPr/>
              <a:t> </a:t>
            </a:r>
            <a:r>
              <a:rPr/>
              <a:t>in</a:t>
            </a:r>
            <a:r>
              <a:rPr/>
              <a:t> </a:t>
            </a:r>
            <a:r>
              <a:rPr/>
              <a:t>mind.</a:t>
            </a:r>
            <a:r>
              <a:rPr/>
              <a:t>”</a:t>
            </a:r>
            <a:r>
              <a:rPr/>
              <a:t> </a:t>
            </a:r>
            <a:r>
              <a:rPr/>
              <a:t>If</a:t>
            </a:r>
            <a:r>
              <a:rPr/>
              <a:t> </a:t>
            </a:r>
            <a:r>
              <a:rPr/>
              <a:t>you</a:t>
            </a:r>
            <a:r>
              <a:rPr/>
              <a:t> </a:t>
            </a:r>
            <a:r>
              <a:rPr/>
              <a:t>read</a:t>
            </a:r>
            <a:r>
              <a:rPr/>
              <a:t> </a:t>
            </a:r>
            <a:r>
              <a:rPr/>
              <a:t>the</a:t>
            </a:r>
            <a:r>
              <a:rPr/>
              <a:t> </a:t>
            </a:r>
            <a:r>
              <a:rPr/>
              <a:t>criticisms</a:t>
            </a:r>
            <a:r>
              <a:rPr/>
              <a:t> </a:t>
            </a:r>
            <a:r>
              <a:rPr/>
              <a:t>of</a:t>
            </a:r>
            <a:r>
              <a:rPr/>
              <a:t> </a:t>
            </a:r>
            <a:r>
              <a:rPr/>
              <a:t>meta-analysis,</a:t>
            </a:r>
            <a:r>
              <a:rPr/>
              <a:t> </a:t>
            </a:r>
            <a:r>
              <a:rPr/>
              <a:t>they</a:t>
            </a:r>
            <a:r>
              <a:rPr/>
              <a:t> </a:t>
            </a:r>
            <a:r>
              <a:rPr/>
              <a:t>tend</a:t>
            </a:r>
            <a:r>
              <a:rPr/>
              <a:t> </a:t>
            </a:r>
            <a:r>
              <a:rPr/>
              <a:t>to</a:t>
            </a:r>
            <a:r>
              <a:rPr/>
              <a:t> </a:t>
            </a:r>
            <a:r>
              <a:rPr/>
              <a:t>fall</a:t>
            </a:r>
            <a:r>
              <a:rPr/>
              <a:t> </a:t>
            </a:r>
            <a:r>
              <a:rPr/>
              <a:t>into</a:t>
            </a:r>
            <a:r>
              <a:rPr/>
              <a:t> </a:t>
            </a:r>
            <a:r>
              <a:rPr/>
              <a:t>four</a:t>
            </a:r>
            <a:r>
              <a:rPr/>
              <a:t> </a:t>
            </a:r>
            <a:r>
              <a:rPr/>
              <a:t>broad</a:t>
            </a:r>
            <a:r>
              <a:rPr/>
              <a:t> </a:t>
            </a:r>
            <a:r>
              <a:rPr/>
              <a:t>categories.</a:t>
            </a:r>
            <a:r>
              <a:rPr/>
              <a:t> </a:t>
            </a:r>
            <a:r>
              <a:rPr/>
              <a:t>You</a:t>
            </a:r>
            <a:r>
              <a:rPr/>
              <a:t> </a:t>
            </a:r>
            <a:r>
              <a:rPr/>
              <a:t>should</a:t>
            </a:r>
            <a:r>
              <a:rPr/>
              <a:t> </a:t>
            </a:r>
            <a:r>
              <a:rPr/>
              <a:t>design</a:t>
            </a:r>
            <a:r>
              <a:rPr/>
              <a:t> </a:t>
            </a:r>
            <a:r>
              <a:rPr/>
              <a:t>your</a:t>
            </a:r>
            <a:r>
              <a:rPr/>
              <a:t> </a:t>
            </a:r>
            <a:r>
              <a:rPr/>
              <a:t>study</a:t>
            </a:r>
            <a:r>
              <a:rPr/>
              <a:t> </a:t>
            </a:r>
            <a:r>
              <a:rPr/>
              <a:t>and</a:t>
            </a:r>
            <a:r>
              <a:rPr/>
              <a:t> </a:t>
            </a:r>
            <a:r>
              <a:rPr/>
              <a:t>analyze</a:t>
            </a:r>
            <a:r>
              <a:rPr/>
              <a:t> </a:t>
            </a:r>
            <a:r>
              <a:rPr/>
              <a:t>it</a:t>
            </a:r>
            <a:r>
              <a:rPr/>
              <a:t> </a:t>
            </a:r>
            <a:r>
              <a:rPr/>
              <a:t>keeping</a:t>
            </a:r>
            <a:r>
              <a:rPr/>
              <a:t> </a:t>
            </a:r>
            <a:r>
              <a:rPr/>
              <a:t>these</a:t>
            </a:r>
            <a:r>
              <a:rPr/>
              <a:t> </a:t>
            </a:r>
            <a:r>
              <a:rPr/>
              <a:t>criticisms</a:t>
            </a:r>
            <a:r>
              <a:rPr/>
              <a:t> </a:t>
            </a:r>
            <a:r>
              <a:rPr/>
              <a:t>in</a:t>
            </a:r>
            <a:r>
              <a:rPr/>
              <a:t> </a:t>
            </a:r>
            <a:r>
              <a:rPr/>
              <a:t>mind.</a:t>
            </a:r>
            <a:r>
              <a:rPr/>
              <a:t> </a:t>
            </a:r>
            <a:r>
              <a:rPr/>
              <a:t>You</a:t>
            </a:r>
            <a:r>
              <a:rPr/>
              <a:t> </a:t>
            </a:r>
            <a:r>
              <a:rPr/>
              <a:t>want</a:t>
            </a:r>
            <a:r>
              <a:rPr/>
              <a:t> </a:t>
            </a:r>
            <a:r>
              <a:rPr/>
              <a:t>to</a:t>
            </a:r>
            <a:r>
              <a:rPr/>
              <a:t> </a:t>
            </a:r>
            <a:r>
              <a:rPr/>
              <a:t>minimize</a:t>
            </a:r>
            <a:r>
              <a:rPr/>
              <a:t> </a:t>
            </a:r>
            <a:r>
              <a:rPr/>
              <a:t>the</a:t>
            </a:r>
            <a:r>
              <a:rPr/>
              <a:t> </a:t>
            </a:r>
            <a:r>
              <a:rPr/>
              <a:t>number</a:t>
            </a:r>
            <a:r>
              <a:rPr/>
              <a:t> </a:t>
            </a:r>
            <a:r>
              <a:rPr/>
              <a:t>of</a:t>
            </a:r>
            <a:r>
              <a:rPr/>
              <a:t> </a:t>
            </a:r>
            <a:r>
              <a:rPr/>
              <a:t>objections</a:t>
            </a:r>
            <a:r>
              <a:rPr/>
              <a:t> </a:t>
            </a:r>
            <a:r>
              <a:rPr/>
              <a:t>to</a:t>
            </a:r>
            <a:r>
              <a:rPr/>
              <a:t> </a:t>
            </a:r>
            <a:r>
              <a:rPr/>
              <a:t>your</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many</a:t>
            </a:r>
            <a:r>
              <a:rPr/>
              <a:t> </a:t>
            </a:r>
            <a:r>
              <a:rPr/>
              <a:t>ways</a:t>
            </a:r>
            <a:r>
              <a:rPr/>
              <a:t> </a:t>
            </a:r>
            <a:r>
              <a:rPr/>
              <a:t>that</a:t>
            </a:r>
            <a:r>
              <a:rPr/>
              <a:t> </a:t>
            </a:r>
            <a:r>
              <a:rPr/>
              <a:t>one</a:t>
            </a:r>
            <a:r>
              <a:rPr/>
              <a:t> </a:t>
            </a:r>
            <a:r>
              <a:rPr/>
              <a:t>clinical</a:t>
            </a:r>
            <a:r>
              <a:rPr/>
              <a:t> </a:t>
            </a:r>
            <a:r>
              <a:rPr/>
              <a:t>trial</a:t>
            </a:r>
            <a:r>
              <a:rPr/>
              <a:t> </a:t>
            </a:r>
            <a:r>
              <a:rPr/>
              <a:t>can</a:t>
            </a:r>
            <a:r>
              <a:rPr/>
              <a:t> </a:t>
            </a:r>
            <a:r>
              <a:rPr/>
              <a:t>differ</a:t>
            </a:r>
            <a:r>
              <a:rPr/>
              <a:t> </a:t>
            </a:r>
            <a:r>
              <a:rPr/>
              <a:t>from</a:t>
            </a:r>
            <a:r>
              <a:rPr/>
              <a:t> </a:t>
            </a:r>
            <a:r>
              <a:rPr/>
              <a:t>another.</a:t>
            </a:r>
            <a:r>
              <a:rPr/>
              <a:t> </a:t>
            </a:r>
            <a:r>
              <a:rPr/>
              <a:t>One</a:t>
            </a:r>
            <a:r>
              <a:rPr/>
              <a:t> </a:t>
            </a:r>
            <a:r>
              <a:rPr/>
              <a:t>might</a:t>
            </a:r>
            <a:r>
              <a:rPr/>
              <a:t> </a:t>
            </a:r>
            <a:r>
              <a:rPr/>
              <a:t>study</a:t>
            </a:r>
            <a:r>
              <a:rPr/>
              <a:t> </a:t>
            </a:r>
            <a:r>
              <a:rPr/>
              <a:t>a</a:t>
            </a:r>
            <a:r>
              <a:rPr/>
              <a:t> </a:t>
            </a:r>
            <a:r>
              <a:rPr/>
              <a:t>severely</a:t>
            </a:r>
            <a:r>
              <a:rPr/>
              <a:t> </a:t>
            </a:r>
            <a:r>
              <a:rPr/>
              <a:t>ill</a:t>
            </a:r>
            <a:r>
              <a:rPr/>
              <a:t> </a:t>
            </a:r>
            <a:r>
              <a:rPr/>
              <a:t>group</a:t>
            </a:r>
            <a:r>
              <a:rPr/>
              <a:t> </a:t>
            </a:r>
            <a:r>
              <a:rPr/>
              <a:t>of</a:t>
            </a:r>
            <a:r>
              <a:rPr/>
              <a:t> </a:t>
            </a:r>
            <a:r>
              <a:rPr/>
              <a:t>patients</a:t>
            </a:r>
            <a:r>
              <a:rPr/>
              <a:t> </a:t>
            </a:r>
            <a:r>
              <a:rPr/>
              <a:t>and</a:t>
            </a:r>
            <a:r>
              <a:rPr/>
              <a:t> </a:t>
            </a:r>
            <a:r>
              <a:rPr/>
              <a:t>another</a:t>
            </a:r>
            <a:r>
              <a:rPr/>
              <a:t> </a:t>
            </a:r>
            <a:r>
              <a:rPr/>
              <a:t>might</a:t>
            </a:r>
            <a:r>
              <a:rPr/>
              <a:t> </a:t>
            </a:r>
            <a:r>
              <a:rPr/>
              <a:t>study</a:t>
            </a:r>
            <a:r>
              <a:rPr/>
              <a:t> </a:t>
            </a:r>
            <a:r>
              <a:rPr/>
              <a:t>a</a:t>
            </a:r>
            <a:r>
              <a:rPr/>
              <a:t> </a:t>
            </a:r>
            <a:r>
              <a:rPr/>
              <a:t>mildly</a:t>
            </a:r>
            <a:r>
              <a:rPr/>
              <a:t> </a:t>
            </a:r>
            <a:r>
              <a:rPr/>
              <a:t>ill</a:t>
            </a:r>
            <a:r>
              <a:rPr/>
              <a:t> </a:t>
            </a:r>
            <a:r>
              <a:rPr/>
              <a:t>group.</a:t>
            </a:r>
            <a:r>
              <a:rPr/>
              <a:t> </a:t>
            </a:r>
            <a:r>
              <a:rPr/>
              <a:t>The</a:t>
            </a:r>
            <a:r>
              <a:rPr/>
              <a:t> </a:t>
            </a:r>
            <a:r>
              <a:rPr/>
              <a:t>intervention</a:t>
            </a:r>
            <a:r>
              <a:rPr/>
              <a:t> </a:t>
            </a:r>
            <a:r>
              <a:rPr/>
              <a:t>studied</a:t>
            </a:r>
            <a:r>
              <a:rPr/>
              <a:t> </a:t>
            </a:r>
            <a:r>
              <a:rPr/>
              <a:t>could</a:t>
            </a:r>
            <a:r>
              <a:rPr/>
              <a:t> </a:t>
            </a:r>
            <a:r>
              <a:rPr/>
              <a:t>vary</a:t>
            </a:r>
            <a:r>
              <a:rPr/>
              <a:t> </a:t>
            </a:r>
            <a:r>
              <a:rPr/>
              <a:t>in</a:t>
            </a:r>
            <a:r>
              <a:rPr/>
              <a:t> </a:t>
            </a:r>
            <a:r>
              <a:rPr/>
              <a:t>the</a:t>
            </a:r>
            <a:r>
              <a:rPr/>
              <a:t> </a:t>
            </a:r>
            <a:r>
              <a:rPr/>
              <a:t>frequency</a:t>
            </a:r>
            <a:r>
              <a:rPr/>
              <a:t> </a:t>
            </a:r>
            <a:r>
              <a:rPr/>
              <a:t>and</a:t>
            </a:r>
            <a:r>
              <a:rPr/>
              <a:t> </a:t>
            </a:r>
            <a:r>
              <a:rPr/>
              <a:t>duration</a:t>
            </a:r>
            <a:r>
              <a:rPr/>
              <a:t> </a:t>
            </a:r>
            <a:r>
              <a:rPr/>
              <a:t>of</a:t>
            </a:r>
            <a:r>
              <a:rPr/>
              <a:t> </a:t>
            </a:r>
            <a:r>
              <a:rPr/>
              <a:t>the</a:t>
            </a:r>
            <a:r>
              <a:rPr/>
              <a:t> </a:t>
            </a:r>
            <a:r>
              <a:rPr/>
              <a:t>intervention.</a:t>
            </a:r>
            <a:r>
              <a:rPr/>
              <a:t> </a:t>
            </a:r>
            <a:r>
              <a:rPr/>
              <a:t>The</a:t>
            </a:r>
            <a:r>
              <a:rPr/>
              <a:t> </a:t>
            </a:r>
            <a:r>
              <a:rPr/>
              <a:t>controls</a:t>
            </a:r>
            <a:r>
              <a:rPr/>
              <a:t> </a:t>
            </a:r>
            <a:r>
              <a:rPr/>
              <a:t>could</a:t>
            </a:r>
            <a:r>
              <a:rPr/>
              <a:t> </a:t>
            </a:r>
            <a:r>
              <a:rPr/>
              <a:t>be</a:t>
            </a:r>
            <a:r>
              <a:rPr/>
              <a:t> </a:t>
            </a:r>
            <a:r>
              <a:rPr/>
              <a:t>given</a:t>
            </a:r>
            <a:r>
              <a:rPr/>
              <a:t> </a:t>
            </a:r>
            <a:r>
              <a:rPr/>
              <a:t>a</a:t>
            </a:r>
            <a:r>
              <a:rPr/>
              <a:t> </a:t>
            </a:r>
            <a:r>
              <a:rPr/>
              <a:t>placebo</a:t>
            </a:r>
            <a:r>
              <a:rPr/>
              <a:t> </a:t>
            </a:r>
            <a:r>
              <a:rPr/>
              <a:t>or</a:t>
            </a:r>
            <a:r>
              <a:rPr/>
              <a:t> </a:t>
            </a:r>
            <a:r>
              <a:rPr/>
              <a:t>the</a:t>
            </a:r>
            <a:r>
              <a:rPr/>
              <a:t> </a:t>
            </a:r>
            <a:r>
              <a:rPr/>
              <a:t>best</a:t>
            </a:r>
            <a:r>
              <a:rPr/>
              <a:t> </a:t>
            </a:r>
            <a:r>
              <a:rPr/>
              <a:t>available</a:t>
            </a:r>
            <a:r>
              <a:rPr/>
              <a:t> </a:t>
            </a:r>
            <a:r>
              <a:rPr/>
              <a:t>alternative.</a:t>
            </a:r>
            <a:r>
              <a:rPr/>
              <a:t> </a:t>
            </a:r>
            <a:r>
              <a:rPr/>
              <a:t>The</a:t>
            </a:r>
            <a:r>
              <a:rPr/>
              <a:t> </a:t>
            </a:r>
            <a:r>
              <a:rPr/>
              <a:t>outcome</a:t>
            </a:r>
            <a:r>
              <a:rPr/>
              <a:t> </a:t>
            </a:r>
            <a:r>
              <a:rPr/>
              <a:t>used</a:t>
            </a:r>
            <a:r>
              <a:rPr/>
              <a:t> </a:t>
            </a:r>
            <a:r>
              <a:rPr/>
              <a:t>to</a:t>
            </a:r>
            <a:r>
              <a:rPr/>
              <a:t> </a:t>
            </a:r>
            <a:r>
              <a:rPr/>
              <a:t>measure</a:t>
            </a:r>
            <a:r>
              <a:rPr/>
              <a:t> </a:t>
            </a:r>
            <a:r>
              <a:rPr/>
              <a:t>the</a:t>
            </a:r>
            <a:r>
              <a:rPr/>
              <a:t> </a:t>
            </a:r>
            <a:r>
              <a:rPr/>
              <a:t>intervention</a:t>
            </a:r>
            <a:r>
              <a:rPr/>
              <a:t> </a:t>
            </a:r>
            <a:r>
              <a:rPr/>
              <a:t>could</a:t>
            </a:r>
            <a:r>
              <a:rPr/>
              <a:t> </a:t>
            </a:r>
            <a:r>
              <a:rPr/>
              <a:t>be</a:t>
            </a:r>
            <a:r>
              <a:rPr/>
              <a:t> </a:t>
            </a:r>
            <a:r>
              <a:rPr/>
              <a:t>something</a:t>
            </a:r>
            <a:r>
              <a:rPr/>
              <a:t> </a:t>
            </a:r>
            <a:r>
              <a:rPr/>
              <a:t>as</a:t>
            </a:r>
            <a:r>
              <a:rPr/>
              <a:t> </a:t>
            </a:r>
            <a:r>
              <a:rPr/>
              <a:t>severe</a:t>
            </a:r>
            <a:r>
              <a:rPr/>
              <a:t> </a:t>
            </a:r>
            <a:r>
              <a:rPr/>
              <a:t>and</a:t>
            </a:r>
            <a:r>
              <a:rPr/>
              <a:t> </a:t>
            </a:r>
            <a:r>
              <a:rPr/>
              <a:t>final</a:t>
            </a:r>
            <a:r>
              <a:rPr/>
              <a:t> </a:t>
            </a:r>
            <a:r>
              <a:rPr/>
              <a:t>as</a:t>
            </a:r>
            <a:r>
              <a:rPr/>
              <a:t> </a:t>
            </a:r>
            <a:r>
              <a:rPr/>
              <a:t>death</a:t>
            </a:r>
            <a:r>
              <a:rPr/>
              <a:t> </a:t>
            </a:r>
            <a:r>
              <a:rPr/>
              <a:t>or</a:t>
            </a:r>
            <a:r>
              <a:rPr/>
              <a:t> </a:t>
            </a:r>
            <a:r>
              <a:rPr/>
              <a:t>it</a:t>
            </a:r>
            <a:r>
              <a:rPr/>
              <a:t> </a:t>
            </a:r>
            <a:r>
              <a:rPr/>
              <a:t>could</a:t>
            </a:r>
            <a:r>
              <a:rPr/>
              <a:t> </a:t>
            </a:r>
            <a:r>
              <a:rPr/>
              <a:t>be</a:t>
            </a:r>
            <a:r>
              <a:rPr/>
              <a:t> </a:t>
            </a:r>
            <a:r>
              <a:rPr/>
              <a:t>a</a:t>
            </a:r>
            <a:r>
              <a:rPr/>
              <a:t> </a:t>
            </a:r>
            <a:r>
              <a:rPr/>
              <a:t>surrogate</a:t>
            </a:r>
            <a:r>
              <a:rPr/>
              <a:t> </a:t>
            </a:r>
            <a:r>
              <a:rPr/>
              <a:t>marker</a:t>
            </a:r>
            <a:r>
              <a:rPr/>
              <a:t> </a:t>
            </a:r>
            <a:r>
              <a:rPr/>
              <a:t>(e.g.,</a:t>
            </a:r>
            <a:r>
              <a:rPr/>
              <a:t> </a:t>
            </a:r>
            <a:r>
              <a:rPr/>
              <a:t>CD4</a:t>
            </a:r>
            <a:r>
              <a:rPr/>
              <a:t> </a:t>
            </a:r>
            <a:r>
              <a:rPr/>
              <a:t>cell</a:t>
            </a:r>
            <a:r>
              <a:rPr/>
              <a:t> </a:t>
            </a:r>
            <a:r>
              <a:rPr/>
              <a:t>counts</a:t>
            </a:r>
            <a:r>
              <a:rPr/>
              <a:t> </a:t>
            </a:r>
            <a:r>
              <a:rPr/>
              <a:t>in</a:t>
            </a:r>
            <a:r>
              <a:rPr/>
              <a:t> </a:t>
            </a:r>
            <a:r>
              <a:rPr/>
              <a:t>an</a:t>
            </a:r>
            <a:r>
              <a:rPr/>
              <a:t> </a:t>
            </a:r>
            <a:r>
              <a:rPr/>
              <a:t>AIDS</a:t>
            </a:r>
            <a:r>
              <a:rPr/>
              <a:t> </a:t>
            </a:r>
            <a:r>
              <a:rPr/>
              <a:t>trial).</a:t>
            </a:r>
          </a:p>
          <a:p>
            <a:pPr lvl="0" marL="0" indent="0">
              <a:buNone/>
            </a:pPr>
          </a:p>
          <a:p>
            <a:pPr lvl="0" marL="0" indent="0">
              <a:buNone/>
            </a:pPr>
            <a:r>
              <a:rPr/>
              <a:t>A</a:t>
            </a:r>
            <a:r>
              <a:rPr/>
              <a:t> </a:t>
            </a:r>
            <a:r>
              <a:rPr/>
              <a:t>little</a:t>
            </a:r>
            <a:r>
              <a:rPr/>
              <a:t> </a:t>
            </a:r>
            <a:r>
              <a:rPr/>
              <a:t>bit</a:t>
            </a:r>
            <a:r>
              <a:rPr/>
              <a:t> </a:t>
            </a:r>
            <a:r>
              <a:rPr/>
              <a:t>of</a:t>
            </a:r>
            <a:r>
              <a:rPr/>
              <a:t> </a:t>
            </a:r>
            <a:r>
              <a:rPr/>
              <a:t>heterogeneity</a:t>
            </a:r>
            <a:r>
              <a:rPr/>
              <a:t> </a:t>
            </a:r>
            <a:r>
              <a:rPr/>
              <a:t>is</a:t>
            </a:r>
            <a:r>
              <a:rPr/>
              <a:t> </a:t>
            </a:r>
            <a:r>
              <a:rPr/>
              <a:t>actually</a:t>
            </a:r>
            <a:r>
              <a:rPr/>
              <a:t> </a:t>
            </a:r>
            <a:r>
              <a:rPr/>
              <a:t>quite</a:t>
            </a:r>
            <a:r>
              <a:rPr/>
              <a:t> </a:t>
            </a:r>
            <a:r>
              <a:rPr/>
              <a:t>good.</a:t>
            </a:r>
            <a:r>
              <a:rPr/>
              <a:t> </a:t>
            </a:r>
            <a:r>
              <a:rPr/>
              <a:t>If</a:t>
            </a:r>
            <a:r>
              <a:rPr/>
              <a:t> </a:t>
            </a:r>
            <a:r>
              <a:rPr/>
              <a:t>a</a:t>
            </a:r>
            <a:r>
              <a:rPr/>
              <a:t> </a:t>
            </a:r>
            <a:r>
              <a:rPr/>
              <a:t>new</a:t>
            </a:r>
            <a:r>
              <a:rPr/>
              <a:t> </a:t>
            </a:r>
            <a:r>
              <a:rPr/>
              <a:t>therapy</a:t>
            </a:r>
            <a:r>
              <a:rPr/>
              <a:t> </a:t>
            </a:r>
            <a:r>
              <a:rPr/>
              <a:t>is</a:t>
            </a:r>
            <a:r>
              <a:rPr/>
              <a:t> </a:t>
            </a:r>
            <a:r>
              <a:rPr/>
              <a:t>shown</a:t>
            </a:r>
            <a:r>
              <a:rPr/>
              <a:t> </a:t>
            </a:r>
            <a:r>
              <a:rPr/>
              <a:t>to</a:t>
            </a:r>
            <a:r>
              <a:rPr/>
              <a:t> </a:t>
            </a:r>
            <a:r>
              <a:rPr/>
              <a:t>be</a:t>
            </a:r>
            <a:r>
              <a:rPr/>
              <a:t> </a:t>
            </a:r>
            <a:r>
              <a:rPr/>
              <a:t>effective</a:t>
            </a:r>
            <a:r>
              <a:rPr/>
              <a:t> </a:t>
            </a:r>
            <a:r>
              <a:rPr/>
              <a:t>across</a:t>
            </a:r>
            <a:r>
              <a:rPr/>
              <a:t> </a:t>
            </a:r>
            <a:r>
              <a:rPr/>
              <a:t>a</a:t>
            </a:r>
            <a:r>
              <a:rPr/>
              <a:t> </a:t>
            </a:r>
            <a:r>
              <a:rPr/>
              <a:t>range</a:t>
            </a:r>
            <a:r>
              <a:rPr/>
              <a:t> </a:t>
            </a:r>
            <a:r>
              <a:rPr/>
              <a:t>of</a:t>
            </a:r>
            <a:r>
              <a:rPr/>
              <a:t> </a:t>
            </a:r>
            <a:r>
              <a:rPr/>
              <a:t>patient</a:t>
            </a:r>
            <a:r>
              <a:rPr/>
              <a:t> </a:t>
            </a:r>
            <a:r>
              <a:rPr/>
              <a:t>populations</a:t>
            </a:r>
            <a:r>
              <a:rPr/>
              <a:t> </a:t>
            </a:r>
            <a:r>
              <a:rPr/>
              <a:t>using</a:t>
            </a:r>
            <a:r>
              <a:rPr/>
              <a:t> </a:t>
            </a:r>
            <a:r>
              <a:rPr/>
              <a:t>a</a:t>
            </a:r>
            <a:r>
              <a:rPr/>
              <a:t> </a:t>
            </a:r>
            <a:r>
              <a:rPr/>
              <a:t>variety</a:t>
            </a:r>
            <a:r>
              <a:rPr/>
              <a:t> </a:t>
            </a:r>
            <a:r>
              <a:rPr/>
              <a:t>of</a:t>
            </a:r>
            <a:r>
              <a:rPr/>
              <a:t> </a:t>
            </a:r>
            <a:r>
              <a:rPr/>
              <a:t>different</a:t>
            </a:r>
            <a:r>
              <a:rPr/>
              <a:t> </a:t>
            </a:r>
            <a:r>
              <a:rPr/>
              <a:t>outcomes,</a:t>
            </a:r>
            <a:r>
              <a:rPr/>
              <a:t> </a:t>
            </a:r>
            <a:r>
              <a:rPr/>
              <a:t>you</a:t>
            </a:r>
            <a:r>
              <a:rPr/>
              <a:t> </a:t>
            </a:r>
            <a:r>
              <a:rPr/>
              <a:t>have</a:t>
            </a:r>
            <a:r>
              <a:rPr/>
              <a:t> </a:t>
            </a:r>
            <a:r>
              <a:rPr/>
              <a:t>a</a:t>
            </a:r>
            <a:r>
              <a:rPr/>
              <a:t> </a:t>
            </a:r>
            <a:r>
              <a:rPr/>
              <a:t>robust</a:t>
            </a:r>
            <a:r>
              <a:rPr/>
              <a:t> </a:t>
            </a:r>
            <a:r>
              <a:rPr/>
              <a:t>result.</a:t>
            </a:r>
            <a:r>
              <a:rPr/>
              <a:t> </a:t>
            </a:r>
            <a:r>
              <a:rPr/>
              <a:t>Mixing</a:t>
            </a:r>
            <a:r>
              <a:rPr/>
              <a:t> </a:t>
            </a:r>
            <a:r>
              <a:rPr/>
              <a:t>apples</a:t>
            </a:r>
            <a:r>
              <a:rPr/>
              <a:t> </a:t>
            </a:r>
            <a:r>
              <a:rPr/>
              <a:t>and</a:t>
            </a:r>
            <a:r>
              <a:rPr/>
              <a:t> </a:t>
            </a:r>
            <a:r>
              <a:rPr/>
              <a:t>oranges</a:t>
            </a:r>
            <a:r>
              <a:rPr/>
              <a:t> </a:t>
            </a:r>
            <a:r>
              <a:rPr/>
              <a:t>is</a:t>
            </a:r>
            <a:r>
              <a:rPr/>
              <a:t> </a:t>
            </a:r>
            <a:r>
              <a:rPr/>
              <a:t>okay,</a:t>
            </a:r>
            <a:r>
              <a:rPr/>
              <a:t> </a:t>
            </a:r>
            <a:r>
              <a:rPr/>
              <a:t>it</a:t>
            </a:r>
            <a:r>
              <a:rPr/>
              <a:t> </a:t>
            </a:r>
            <a:r>
              <a:rPr/>
              <a:t>gives</a:t>
            </a:r>
            <a:r>
              <a:rPr/>
              <a:t> </a:t>
            </a:r>
            <a:r>
              <a:rPr/>
              <a:t>you</a:t>
            </a:r>
            <a:r>
              <a:rPr/>
              <a:t> </a:t>
            </a:r>
            <a:r>
              <a:rPr/>
              <a:t>fruit</a:t>
            </a:r>
            <a:r>
              <a:rPr/>
              <a:t> </a:t>
            </a:r>
            <a:r>
              <a:rPr/>
              <a:t>salad.</a:t>
            </a:r>
            <a:r>
              <a:rPr/>
              <a:t> </a:t>
            </a:r>
            <a:r>
              <a:rPr/>
              <a:t>But</a:t>
            </a:r>
            <a:r>
              <a:rPr/>
              <a:t> </a:t>
            </a:r>
            <a:r>
              <a:rPr/>
              <a:t>you’re</a:t>
            </a:r>
            <a:r>
              <a:rPr/>
              <a:t> </a:t>
            </a:r>
            <a:r>
              <a:rPr/>
              <a:t>not</a:t>
            </a:r>
            <a:r>
              <a:rPr/>
              <a:t> </a:t>
            </a:r>
            <a:r>
              <a:rPr/>
              <a:t>supposed</a:t>
            </a:r>
            <a:r>
              <a:rPr/>
              <a:t> </a:t>
            </a:r>
            <a:r>
              <a:rPr/>
              <a:t>to</a:t>
            </a:r>
            <a:r>
              <a:rPr/>
              <a:t> </a:t>
            </a:r>
            <a:r>
              <a:rPr/>
              <a:t>mix</a:t>
            </a:r>
            <a:r>
              <a:rPr/>
              <a:t> </a:t>
            </a:r>
            <a:r>
              <a:rPr/>
              <a:t>apples</a:t>
            </a:r>
            <a:r>
              <a:rPr/>
              <a:t> </a:t>
            </a:r>
            <a:r>
              <a:rPr/>
              <a:t>and</a:t>
            </a:r>
            <a:r>
              <a:rPr/>
              <a:t> </a:t>
            </a:r>
            <a:r>
              <a:rPr/>
              <a:t>onions.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drr.io/cran/metafor/man/dat.colditz1994.html" TargetMode="Externa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4.bmp"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5.bmp"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6.bmp"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7.bmp"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Introduction</a:t>
            </a:r>
            <a:r>
              <a:rPr/>
              <a:t> </a:t>
            </a:r>
            <a:r>
              <a:rPr/>
              <a:t>to</a:t>
            </a:r>
            <a:r>
              <a:rPr/>
              <a:t> </a:t>
            </a:r>
            <a:r>
              <a:rPr/>
              <a:t>meta-analysis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11/11/2018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you</a:t>
            </a:r>
            <a:r>
              <a:rPr/>
              <a:t> </a:t>
            </a:r>
            <a:r>
              <a:rPr/>
              <a:t>mix</a:t>
            </a:r>
            <a:r>
              <a:rPr/>
              <a:t> </a:t>
            </a:r>
            <a:r>
              <a:rPr/>
              <a:t>apples</a:t>
            </a:r>
            <a:r>
              <a:rPr/>
              <a:t> </a:t>
            </a:r>
            <a:r>
              <a:rPr/>
              <a:t>and</a:t>
            </a:r>
            <a:r>
              <a:rPr/>
              <a:t> </a:t>
            </a:r>
            <a:r>
              <a:rPr/>
              <a:t>oranges?</a:t>
            </a:r>
          </a:p>
        </p:txBody>
      </p:sp>
      <p:sp>
        <p:nvSpPr>
          <p:cNvPr id="3" name="Content Placeholder 2"/>
          <p:cNvSpPr>
            <a:spLocks noGrp="1"/>
          </p:cNvSpPr>
          <p:nvPr>
            <p:ph idx="1"/>
          </p:nvPr>
        </p:nvSpPr>
        <p:spPr/>
        <p:txBody>
          <a:bodyPr/>
          <a:lstStyle/>
          <a:p>
            <a:pPr lvl="0" marL="0" indent="0">
              <a:buNone/>
            </a:pPr>
            <a:r>
              <a:rPr/>
              <a:t>Meta-analysis: a multi-center clinical trial where each center uses a different protocol.</a:t>
            </a:r>
          </a:p>
          <a:p>
            <a:pPr lvl="0" marL="0" indent="0">
              <a:buNone/>
            </a:pPr>
            <a:r>
              <a:rPr/>
              <a:t>How do clinical trials differ?</a:t>
            </a:r>
          </a:p>
          <a:p>
            <a:pPr lvl="1"/>
            <a:r>
              <a:rPr/>
              <a:t>How the patient population was selected.</a:t>
            </a:r>
          </a:p>
          <a:p>
            <a:pPr lvl="1"/>
            <a:r>
              <a:rPr/>
              <a:t>How the intervention was administered.</a:t>
            </a:r>
          </a:p>
          <a:p>
            <a:pPr lvl="1"/>
            <a:r>
              <a:rPr/>
              <a:t>How the controls were selected/treated.</a:t>
            </a:r>
          </a:p>
          <a:p>
            <a:pPr lvl="1"/>
            <a:r>
              <a:rPr/>
              <a:t>How the effectiveness of the intervention was measured.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a:t>
            </a:r>
            <a:r>
              <a:rPr/>
              <a:t> </a:t>
            </a:r>
            <a:r>
              <a:rPr/>
              <a:t>can</a:t>
            </a:r>
            <a:r>
              <a:rPr/>
              <a:t> </a:t>
            </a:r>
            <a:r>
              <a:rPr/>
              <a:t>examine</a:t>
            </a:r>
            <a:r>
              <a:rPr/>
              <a:t> </a:t>
            </a:r>
            <a:r>
              <a:rPr/>
              <a:t>heterogeneity</a:t>
            </a:r>
            <a:r>
              <a:rPr/>
              <a:t> </a:t>
            </a:r>
            <a:r>
              <a:rPr/>
              <a:t>using</a:t>
            </a:r>
          </a:p>
        </p:txBody>
      </p:sp>
      <p:sp>
        <p:nvSpPr>
          <p:cNvPr id="3" name="Content Placeholder 2"/>
          <p:cNvSpPr>
            <a:spLocks noGrp="1"/>
          </p:cNvSpPr>
          <p:nvPr>
            <p:ph idx="1"/>
          </p:nvPr>
        </p:nvSpPr>
        <p:spPr/>
        <p:txBody>
          <a:bodyPr/>
          <a:lstStyle/>
          <a:p>
            <a:pPr lvl="1"/>
            <a:r>
              <a:rPr/>
              <a:t>the forest plot</a:t>
            </a:r>
          </a:p>
          <a:p>
            <a:pPr lvl="1"/>
            <a:r>
              <a:rPr/>
              <a:t>L’Abbe plot</a:t>
            </a:r>
          </a:p>
          <a:p>
            <a:pPr lvl="1"/>
            <a:r>
              <a:rPr/>
              <a:t>Cochran’s Q</a:t>
            </a:r>
          </a:p>
          <a:p>
            <a:pPr lvl="1"/>
            <a:r>
              <a:rPr/>
              <a:t>I-squared</a:t>
            </a:r>
          </a:p>
          <a:p>
            <a:pPr lvl="1"/>
            <a:r>
              <a:rPr/>
              <a:t>sensitivity/subgroup analysis</a:t>
            </a:r>
          </a:p>
          <a:p>
            <a:pPr lvl="1"/>
            <a:r>
              <a:rPr/>
              <a:t>meta regression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you</a:t>
            </a:r>
            <a:r>
              <a:rPr/>
              <a:t> </a:t>
            </a:r>
            <a:r>
              <a:rPr/>
              <a:t>leave</a:t>
            </a:r>
            <a:r>
              <a:rPr/>
              <a:t> </a:t>
            </a:r>
            <a:r>
              <a:rPr/>
              <a:t>some</a:t>
            </a:r>
            <a:r>
              <a:rPr/>
              <a:t> </a:t>
            </a:r>
            <a:r>
              <a:rPr/>
              <a:t>apples</a:t>
            </a:r>
            <a:r>
              <a:rPr/>
              <a:t> </a:t>
            </a:r>
            <a:r>
              <a:rPr/>
              <a:t>on</a:t>
            </a:r>
            <a:r>
              <a:rPr/>
              <a:t> </a:t>
            </a:r>
            <a:r>
              <a:rPr/>
              <a:t>the</a:t>
            </a:r>
            <a:r>
              <a:rPr/>
              <a:t> </a:t>
            </a:r>
            <a:r>
              <a:rPr/>
              <a:t>tree?</a:t>
            </a:r>
          </a:p>
        </p:txBody>
      </p:sp>
      <p:sp>
        <p:nvSpPr>
          <p:cNvPr id="3" name="Content Placeholder 2"/>
          <p:cNvSpPr>
            <a:spLocks noGrp="1"/>
          </p:cNvSpPr>
          <p:nvPr>
            <p:ph idx="1"/>
          </p:nvPr>
        </p:nvSpPr>
        <p:spPr/>
        <p:txBody>
          <a:bodyPr/>
          <a:lstStyle/>
          <a:p>
            <a:pPr lvl="0" marL="0" indent="0">
              <a:buNone/>
            </a:pPr>
            <a:r>
              <a:rPr/>
              <a:t>Publication bias is difficult to assess and difficult to control for. You should</a:t>
            </a:r>
          </a:p>
          <a:p>
            <a:pPr lvl="1"/>
            <a:r>
              <a:rPr/>
              <a:t>have a comprehensive search protocol</a:t>
            </a:r>
          </a:p>
          <a:p>
            <a:pPr lvl="2"/>
            <a:r>
              <a:rPr/>
              <a:t>non-Medline indexed journals</a:t>
            </a:r>
          </a:p>
          <a:p>
            <a:pPr lvl="2"/>
            <a:r>
              <a:rPr/>
              <a:t>conference presentations</a:t>
            </a:r>
          </a:p>
          <a:p>
            <a:pPr lvl="2"/>
            <a:r>
              <a:rPr/>
              <a:t>clinical trial registries</a:t>
            </a:r>
          </a:p>
          <a:p>
            <a:pPr lvl="1"/>
            <a:r>
              <a:rPr/>
              <a:t>assess publication bias using a funnel plot.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the</a:t>
            </a:r>
            <a:r>
              <a:rPr/>
              <a:t> </a:t>
            </a:r>
            <a:r>
              <a:rPr/>
              <a:t>pile</a:t>
            </a:r>
            <a:r>
              <a:rPr/>
              <a:t> </a:t>
            </a:r>
            <a:r>
              <a:rPr/>
              <a:t>of</a:t>
            </a:r>
            <a:r>
              <a:rPr/>
              <a:t> </a:t>
            </a:r>
            <a:r>
              <a:rPr/>
              <a:t>apples</a:t>
            </a:r>
            <a:r>
              <a:rPr/>
              <a:t> </a:t>
            </a:r>
            <a:r>
              <a:rPr/>
              <a:t>amount</a:t>
            </a:r>
            <a:r>
              <a:rPr/>
              <a:t> </a:t>
            </a:r>
            <a:r>
              <a:rPr/>
              <a:t>to</a:t>
            </a:r>
            <a:r>
              <a:rPr/>
              <a:t> </a:t>
            </a:r>
            <a:r>
              <a:rPr/>
              <a:t>more</a:t>
            </a:r>
            <a:r>
              <a:rPr/>
              <a:t> </a:t>
            </a:r>
            <a:r>
              <a:rPr/>
              <a:t>than</a:t>
            </a:r>
            <a:r>
              <a:rPr/>
              <a:t> </a:t>
            </a:r>
            <a:r>
              <a:rPr/>
              <a:t>just</a:t>
            </a:r>
            <a:r>
              <a:rPr/>
              <a:t> </a:t>
            </a:r>
            <a:r>
              <a:rPr/>
              <a:t>a</a:t>
            </a:r>
            <a:r>
              <a:rPr/>
              <a:t> </a:t>
            </a:r>
            <a:r>
              <a:rPr/>
              <a:t>hill</a:t>
            </a:r>
            <a:r>
              <a:rPr/>
              <a:t> </a:t>
            </a:r>
            <a:r>
              <a:rPr/>
              <a:t>of</a:t>
            </a:r>
            <a:r>
              <a:rPr/>
              <a:t> </a:t>
            </a:r>
            <a:r>
              <a:rPr/>
              <a:t>beans?</a:t>
            </a:r>
          </a:p>
        </p:txBody>
      </p:sp>
      <p:sp>
        <p:nvSpPr>
          <p:cNvPr id="3" name="Content Placeholder 2"/>
          <p:cNvSpPr>
            <a:spLocks noGrp="1"/>
          </p:cNvSpPr>
          <p:nvPr>
            <p:ph idx="1"/>
          </p:nvPr>
        </p:nvSpPr>
        <p:spPr/>
        <p:txBody>
          <a:bodyPr/>
          <a:lstStyle/>
          <a:p>
            <a:pPr lvl="0" marL="0" indent="0">
              <a:buNone/>
            </a:pPr>
            <a:r>
              <a:rPr/>
              <a:t>Very few meta-analytic studies address practical significance</a:t>
            </a:r>
          </a:p>
          <a:p>
            <a:pPr lvl="1"/>
            <a:r>
              <a:rPr/>
              <a:t>Summary measures in meta-analysis are unitless.</a:t>
            </a:r>
          </a:p>
          <a:p>
            <a:pPr lvl="1"/>
            <a:r>
              <a:rPr/>
              <a:t>Translate your findings to a meaningful scale.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Were</a:t>
            </a:r>
            <a:r>
              <a:rPr/>
              <a:t> </a:t>
            </a:r>
            <a:r>
              <a:rPr/>
              <a:t>all</a:t>
            </a:r>
            <a:r>
              <a:rPr/>
              <a:t> </a:t>
            </a:r>
            <a:r>
              <a:rPr/>
              <a:t>of</a:t>
            </a:r>
            <a:r>
              <a:rPr/>
              <a:t> </a:t>
            </a:r>
            <a:r>
              <a:rPr/>
              <a:t>the</a:t>
            </a:r>
            <a:r>
              <a:rPr/>
              <a:t> </a:t>
            </a:r>
            <a:r>
              <a:rPr/>
              <a:t>apples</a:t>
            </a:r>
            <a:r>
              <a:rPr/>
              <a:t> </a:t>
            </a:r>
            <a:r>
              <a:rPr/>
              <a:t>rotten?</a:t>
            </a:r>
          </a:p>
        </p:txBody>
      </p:sp>
      <p:sp>
        <p:nvSpPr>
          <p:cNvPr id="3" name="Content Placeholder 2"/>
          <p:cNvSpPr>
            <a:spLocks noGrp="1"/>
          </p:cNvSpPr>
          <p:nvPr>
            <p:ph idx="1"/>
          </p:nvPr>
        </p:nvSpPr>
        <p:spPr/>
        <p:txBody>
          <a:bodyPr/>
          <a:lstStyle/>
          <a:p>
            <a:pPr lvl="0" marL="0" indent="0">
              <a:buNone/>
            </a:pPr>
            <a:r>
              <a:rPr/>
              <a:t>Meta-analysis cannot “make a silk purse out of a sow’s ear”</a:t>
            </a:r>
          </a:p>
          <a:p>
            <a:pPr lvl="0" marL="0" indent="0">
              <a:buNone/>
            </a:pPr>
            <a:r>
              <a:rPr/>
              <a:t>Quality scores</a:t>
            </a:r>
          </a:p>
          <a:p>
            <a:pPr lvl="1"/>
            <a:r>
              <a:rPr/>
              <a:t>Jadad</a:t>
            </a:r>
          </a:p>
          <a:p>
            <a:pPr lvl="1"/>
            <a:r>
              <a:rPr/>
              <a:t>PEDro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Design</a:t>
            </a:r>
            <a:r>
              <a:rPr/>
              <a:t> </a:t>
            </a:r>
            <a:r>
              <a:rPr/>
              <a:t>of</a:t>
            </a:r>
            <a:r>
              <a:rPr/>
              <a:t> </a:t>
            </a:r>
            <a:r>
              <a:rPr/>
              <a:t>a</a:t>
            </a:r>
            <a:r>
              <a:rPr/>
              <a:t> </a:t>
            </a:r>
            <a:r>
              <a:rPr/>
              <a:t>meta-analytic</a:t>
            </a:r>
            <a:r>
              <a:rPr/>
              <a:t> </a:t>
            </a:r>
            <a:r>
              <a:rPr/>
              <a:t>study</a:t>
            </a:r>
          </a:p>
        </p:txBody>
      </p:sp>
      <p:sp>
        <p:nvSpPr>
          <p:cNvPr id="3" name="Content Placeholder 2"/>
          <p:cNvSpPr>
            <a:spLocks noGrp="1"/>
          </p:cNvSpPr>
          <p:nvPr>
            <p:ph idx="1"/>
          </p:nvPr>
        </p:nvSpPr>
        <p:spPr/>
        <p:txBody>
          <a:bodyPr/>
          <a:lstStyle/>
          <a:p>
            <a:pPr lvl="0" marL="0" indent="0">
              <a:buNone/>
            </a:pPr>
            <a:r>
              <a:rPr/>
              <a:t>Detailed protocol</a:t>
            </a:r>
          </a:p>
          <a:p>
            <a:pPr lvl="1"/>
            <a:r>
              <a:rPr/>
              <a:t>Get help from a librarian</a:t>
            </a:r>
          </a:p>
          <a:p>
            <a:pPr lvl="1"/>
            <a:r>
              <a:rPr/>
              <a:t>Search strategy</a:t>
            </a:r>
          </a:p>
          <a:p>
            <a:pPr lvl="1"/>
            <a:r>
              <a:rPr/>
              <a:t>Inclusion/exclusion criteria</a:t>
            </a:r>
          </a:p>
          <a:p>
            <a:pPr lvl="1"/>
            <a:r>
              <a:rPr/>
              <a:t>Process for extracting numerical results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analysis</a:t>
            </a:r>
          </a:p>
        </p:txBody>
      </p:sp>
      <p:sp>
        <p:nvSpPr>
          <p:cNvPr id="3" name="Content Placeholder 2"/>
          <p:cNvSpPr>
            <a:spLocks noGrp="1"/>
          </p:cNvSpPr>
          <p:nvPr>
            <p:ph idx="1"/>
          </p:nvPr>
        </p:nvSpPr>
        <p:spPr/>
        <p:txBody>
          <a:bodyPr/>
          <a:lstStyle/>
          <a:p>
            <a:pPr lvl="1"/>
            <a:r>
              <a:rPr/>
              <a:t>Pick a summary measure</a:t>
            </a:r>
          </a:p>
          <a:p>
            <a:pPr lvl="1"/>
            <a:r>
              <a:rPr/>
              <a:t>Forest plot,</a:t>
            </a:r>
          </a:p>
          <a:p>
            <a:pPr lvl="1"/>
            <a:r>
              <a:rPr/>
              <a:t>Cochran’s Q and I-squared,</a:t>
            </a:r>
          </a:p>
          <a:p>
            <a:pPr lvl="1"/>
            <a:r>
              <a:rPr/>
              <a:t>Funnel plot</a:t>
            </a:r>
          </a:p>
          <a:p>
            <a:pPr lvl="1"/>
            <a:r>
              <a:rPr/>
              <a:t>L’Abbe plot.</a:t>
            </a:r>
          </a:p>
          <a:p>
            <a:pPr lvl="1"/>
            <a:r>
              <a:rPr/>
              <a:t>Fixed versus random effects</a:t>
            </a:r>
          </a:p>
          <a:p>
            <a:pPr lvl="1"/>
            <a:r>
              <a:rPr/>
              <a:t>Meta regression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BCG</a:t>
            </a:r>
            <a:r>
              <a:rPr/>
              <a:t> </a:t>
            </a:r>
            <a:r>
              <a:rPr/>
              <a:t>description</a:t>
            </a:r>
          </a:p>
        </p:txBody>
      </p:sp>
      <p:sp>
        <p:nvSpPr>
          <p:cNvPr id="3" name="Content Placeholder 2"/>
          <p:cNvSpPr>
            <a:spLocks noGrp="1"/>
          </p:cNvSpPr>
          <p:nvPr>
            <p:ph idx="1"/>
          </p:nvPr>
        </p:nvSpPr>
        <p:spPr/>
        <p:txBody>
          <a:bodyPr/>
          <a:lstStyle/>
          <a:p>
            <a:pPr lvl="0" marL="0" indent="0">
              <a:buNone/>
            </a:pPr>
            <a:r>
              <a:rPr/>
              <a:t>“Results from 13 studies examining the effectiveness of the Bacillus Calmette-Guerin (BCG) vaccine against tuberculosis.”</a:t>
            </a:r>
          </a:p>
          <a:p>
            <a:pPr lvl="0" marL="0" indent="0">
              <a:buNone/>
            </a:pPr>
            <a:r>
              <a:rPr/>
              <a:t>Available at </a:t>
            </a:r>
            <a:r>
              <a:rPr>
                <a:hlinkClick r:id="rId2"/>
              </a:rPr>
              <a:t>https://rdrr.io/cran/metafor/man/dat.colditz1994.html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BCG</a:t>
            </a:r>
            <a:r>
              <a:rPr/>
              <a:t> </a:t>
            </a:r>
            <a:r>
              <a:rPr/>
              <a:t>data,</a:t>
            </a:r>
            <a:r>
              <a:rPr/>
              <a:t> </a:t>
            </a:r>
            <a:r>
              <a:rPr/>
              <a:t>first</a:t>
            </a:r>
            <a:r>
              <a:rPr/>
              <a:t> </a:t>
            </a:r>
            <a:r>
              <a:rPr/>
              <a:t>three</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trial               author year
## 1     1              Aronson 1948
## 2     2     Ferguson &amp; Simes 1949
## 3     3      Rosenthal et al 1960
## 4     4    Hart &amp; Sutherland 1977
## 5     5 Frimodt-Moller et al 1973
## 6     6      Stein &amp; Aronson 1953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BCG</a:t>
            </a:r>
            <a:r>
              <a:rPr/>
              <a:t> </a:t>
            </a:r>
            <a:r>
              <a:rPr/>
              <a:t>data,</a:t>
            </a:r>
            <a:r>
              <a:rPr/>
              <a:t> </a:t>
            </a:r>
            <a:r>
              <a:rPr/>
              <a:t>last</a:t>
            </a:r>
            <a:r>
              <a:rPr/>
              <a:t> </a:t>
            </a:r>
            <a:r>
              <a:rPr/>
              <a:t>six</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tpos  tneg cpos  cneg ablat     alloc
## 1    4   119   11   128    44    random
## 2    6   300   29   274    55    random
## 3    3   228   11   209    42    random
## 4   62 13536  248 12619    52    random
## 5   33  5036   47  5761    13 alternate
## 6  180  1361  372  1079    44 alternate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0" marL="0" indent="0">
              <a:buNone/>
            </a:pPr>
            <a:r>
              <a:rPr/>
              <a:t>Meta-analysis is the quantitative pooling of data from multiple studies. The three threats to the validity of a meta-analytic finding are heterogeneity, publication bias, and poor individual study quality. This talk will introduce you to the major design issues that you must address in your research protocol to insure that your meta-analysis will have credibility.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a:t>
            </a:r>
            <a:r>
              <a:rPr/>
              <a:t> </a:t>
            </a:r>
            <a:r>
              <a:rPr/>
              <a:t>description</a:t>
            </a:r>
          </a:p>
        </p:txBody>
      </p:sp>
      <p:sp>
        <p:nvSpPr>
          <p:cNvPr id="3" name="Content Placeholder 2"/>
          <p:cNvSpPr>
            <a:spLocks noGrp="1"/>
          </p:cNvSpPr>
          <p:nvPr>
            <p:ph idx="1"/>
          </p:nvPr>
        </p:nvSpPr>
        <p:spPr/>
        <p:txBody>
          <a:bodyPr/>
          <a:lstStyle/>
          <a:p>
            <a:pPr lvl="0" marL="0" indent="0">
              <a:buNone/>
            </a:pPr>
            <a:r>
              <a:rPr/>
              <a:t>Results from 9 studies on the length of the hospital stay of stroke patients under specialized care and under conventional/routine (non-specialist) care.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a:t>
            </a:r>
            <a:r>
              <a:rPr/>
              <a:t> </a:t>
            </a:r>
            <a:r>
              <a:rPr/>
              <a:t>data,</a:t>
            </a:r>
            <a:r>
              <a:rPr/>
              <a:t> </a:t>
            </a:r>
            <a:r>
              <a:rPr/>
              <a:t>first</a:t>
            </a:r>
            <a:r>
              <a:rPr/>
              <a:t> </a:t>
            </a:r>
            <a:r>
              <a:rPr/>
              <a:t>two</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study             source
## 1     1          Edinburgh
## 2     2     Orpington-Mild
## 3     3 Orpington-Moderate
## 4     4   Orpington-Severe
## 5     5      Montreal-Home
## 6     6  Montreal-Transfer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a:t>
            </a:r>
            <a:r>
              <a:rPr/>
              <a:t> </a:t>
            </a:r>
            <a:r>
              <a:rPr/>
              <a:t>data,</a:t>
            </a:r>
            <a:r>
              <a:rPr/>
              <a:t> </a:t>
            </a:r>
            <a:r>
              <a:rPr/>
              <a:t>last</a:t>
            </a:r>
            <a:r>
              <a:rPr/>
              <a:t> </a:t>
            </a:r>
            <a:r>
              <a:rPr/>
              <a:t>six</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n1i m1i sd1i n2i m2i sd2i
## 1 155  55   47 156  75   64
## 2  31  27    7  32  29    4
## 3  75  64   17  71 119   29
## 4  18  66   20  18 137   48
## 5   8  14    8  13  18   11
## 6  57  19    7  52  18    4</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standardized</a:t>
            </a:r>
            <a:r>
              <a:rPr/>
              <a:t> </a:t>
            </a:r>
            <a:r>
              <a:rPr/>
              <a:t>mean</a:t>
            </a:r>
            <a:r>
              <a:rPr/>
              <a:t> </a:t>
            </a:r>
            <a:r>
              <a:rPr/>
              <a:t>difference</a:t>
            </a:r>
            <a:r>
              <a:rPr/>
              <a:t> </a:t>
            </a:r>
            <a:r>
              <a:rPr/>
              <a:t>(SMD)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For a continuous outcome, the standardized mean difference is computed as</a:t>
                </a:r>
              </a:p>
              <a:p>
                <a:pPr lvl="0" marL="0" indent="0">
                  <a:buNone/>
                </a:pPr>
                <a14:m>
                  <m:oMath xmlns:m="http://schemas.openxmlformats.org/officeDocument/2006/math">
                    <m:sSub>
                      <m:e>
                        <m:groupChr>
                          <m:groupChrPr>
                            <m:chr m:val="̂"/>
                            <m:pos m:val="top"/>
                            <m:vertJc m:val="bot"/>
                          </m:groupChrPr>
                          <m:e>
                            <m:r>
                              <m:t>θ</m:t>
                            </m:r>
                          </m:e>
                        </m:groupChr>
                      </m:e>
                      <m:sub>
                        <m:r>
                          <m:t>i</m:t>
                        </m:r>
                      </m:sub>
                    </m:sSub>
                    <m:r>
                      <m:t>=</m:t>
                    </m:r>
                    <m:f>
                      <m:fPr>
                        <m:type m:val="bar"/>
                      </m:fPr>
                      <m:num>
                        <m:sSub>
                          <m:e>
                            <m:bar>
                              <m:barPr>
                                <m:pos m:val="top"/>
                              </m:barPr>
                              <m:e>
                                <m:r>
                                  <m:t>X</m:t>
                                </m:r>
                              </m:e>
                            </m:bar>
                          </m:e>
                          <m:sub>
                            <m:r>
                              <m:t>T</m:t>
                            </m:r>
                          </m:sub>
                        </m:sSub>
                        <m:r>
                          <m:t>−</m:t>
                        </m:r>
                        <m:sSub>
                          <m:e>
                            <m:bar>
                              <m:barPr>
                                <m:pos m:val="top"/>
                              </m:barPr>
                              <m:e>
                                <m:r>
                                  <m:t>X</m:t>
                                </m:r>
                              </m:e>
                            </m:bar>
                          </m:e>
                          <m:sub>
                            <m:r>
                              <m:t>C</m:t>
                            </m:r>
                          </m:sub>
                        </m:sSub>
                      </m:num>
                      <m:den>
                        <m:r>
                          <m:t>E</m:t>
                        </m:r>
                        <m:r>
                          <m:t>s</m:t>
                        </m:r>
                        <m:r>
                          <m:t>t</m:t>
                        </m:r>
                        <m:r>
                          <m:t>i</m:t>
                        </m:r>
                        <m:r>
                          <m:t>m</m:t>
                        </m:r>
                        <m:r>
                          <m:t>a</m:t>
                        </m:r>
                        <m:r>
                          <m:t>t</m:t>
                        </m:r>
                        <m:r>
                          <m:t>e</m:t>
                        </m:r>
                        <m:r>
                          <m:t>d</m:t>
                        </m:r>
                        <m:r>
                          <m:t> </m:t>
                        </m:r>
                        <m:r>
                          <m:t>S</m:t>
                        </m:r>
                        <m:r>
                          <m:t>t</m:t>
                        </m:r>
                        <m:r>
                          <m:t>a</m:t>
                        </m:r>
                        <m:r>
                          <m:t>n</m:t>
                        </m:r>
                        <m:r>
                          <m:t>d</m:t>
                        </m:r>
                        <m:r>
                          <m:t>a</m:t>
                        </m:r>
                        <m:r>
                          <m:t>r</m:t>
                        </m:r>
                        <m:r>
                          <m:t>d</m:t>
                        </m:r>
                        <m:r>
                          <m:t> </m:t>
                        </m:r>
                        <m:r>
                          <m:t>D</m:t>
                        </m:r>
                        <m:r>
                          <m:t>e</m:t>
                        </m:r>
                        <m:r>
                          <m:t>v</m:t>
                        </m:r>
                        <m:r>
                          <m:t>i</m:t>
                        </m:r>
                        <m:r>
                          <m:t>a</m:t>
                        </m:r>
                        <m:r>
                          <m:t>t</m:t>
                        </m:r>
                        <m:r>
                          <m:t>i</m:t>
                        </m:r>
                        <m:r>
                          <m:t>o</m:t>
                        </m:r>
                        <m:r>
                          <m:t>n</m:t>
                        </m:r>
                      </m:den>
                    </m:f>
                  </m:oMath>
                </a14:m>
              </a:p>
              <a:p>
                <a:pPr lvl="0" marL="0" indent="0">
                  <a:buNone/>
                </a:pPr>
                <a:r>
                  <a:rPr/>
                  <a:t>or</a:t>
                </a:r>
              </a:p>
              <a:p>
                <a:pPr lvl="0" marL="0" indent="0">
                  <a:buNone/>
                </a:pPr>
                <a14:m>
                  <m:oMath xmlns:m="http://schemas.openxmlformats.org/officeDocument/2006/math">
                    <m:sSub>
                      <m:e>
                        <m:groupChr>
                          <m:groupChrPr>
                            <m:chr m:val="̂"/>
                            <m:pos m:val="top"/>
                            <m:vertJc m:val="bot"/>
                          </m:groupChrPr>
                          <m:e>
                            <m:r>
                              <m:t>θ</m:t>
                            </m:r>
                          </m:e>
                        </m:groupChr>
                      </m:e>
                      <m:sub>
                        <m:r>
                          <m:t>i</m:t>
                        </m:r>
                      </m:sub>
                    </m:sSub>
                    <m:r>
                      <m:t>=</m:t>
                    </m:r>
                    <m:f>
                      <m:fPr>
                        <m:type m:val="bar"/>
                      </m:fPr>
                      <m:num>
                        <m:sSub>
                          <m:e>
                            <m:bar>
                              <m:barPr>
                                <m:pos m:val="top"/>
                              </m:barPr>
                              <m:e>
                                <m:r>
                                  <m:t>X</m:t>
                                </m:r>
                              </m:e>
                            </m:bar>
                          </m:e>
                          <m:sub>
                            <m:r>
                              <m:t>C</m:t>
                            </m:r>
                          </m:sub>
                        </m:sSub>
                        <m:r>
                          <m:t>−</m:t>
                        </m:r>
                        <m:sSub>
                          <m:e>
                            <m:bar>
                              <m:barPr>
                                <m:pos m:val="top"/>
                              </m:barPr>
                              <m:e>
                                <m:r>
                                  <m:t>X</m:t>
                                </m:r>
                              </m:e>
                            </m:bar>
                          </m:e>
                          <m:sub>
                            <m:r>
                              <m:t>T</m:t>
                            </m:r>
                          </m:sub>
                        </m:sSub>
                      </m:num>
                      <m:den>
                        <m:r>
                          <m:t>E</m:t>
                        </m:r>
                        <m:r>
                          <m:t>s</m:t>
                        </m:r>
                        <m:r>
                          <m:t>t</m:t>
                        </m:r>
                        <m:r>
                          <m:t>i</m:t>
                        </m:r>
                        <m:r>
                          <m:t>m</m:t>
                        </m:r>
                        <m:r>
                          <m:t>a</m:t>
                        </m:r>
                        <m:r>
                          <m:t>t</m:t>
                        </m:r>
                        <m:r>
                          <m:t>e</m:t>
                        </m:r>
                        <m:r>
                          <m:t>d</m:t>
                        </m:r>
                        <m:r>
                          <m:t> </m:t>
                        </m:r>
                        <m:r>
                          <m:t>S</m:t>
                        </m:r>
                        <m:r>
                          <m:t>t</m:t>
                        </m:r>
                        <m:r>
                          <m:t>a</m:t>
                        </m:r>
                        <m:r>
                          <m:t>n</m:t>
                        </m:r>
                        <m:r>
                          <m:t>d</m:t>
                        </m:r>
                        <m:r>
                          <m:t>a</m:t>
                        </m:r>
                        <m:r>
                          <m:t>r</m:t>
                        </m:r>
                        <m:r>
                          <m:t>d</m:t>
                        </m:r>
                        <m:r>
                          <m:t> </m:t>
                        </m:r>
                        <m:r>
                          <m:t>D</m:t>
                        </m:r>
                        <m:r>
                          <m:t>e</m:t>
                        </m:r>
                        <m:r>
                          <m:t>v</m:t>
                        </m:r>
                        <m:r>
                          <m:t>i</m:t>
                        </m:r>
                        <m:r>
                          <m:t>a</m:t>
                        </m:r>
                        <m:r>
                          <m:t>t</m:t>
                        </m:r>
                        <m:r>
                          <m:t>i</m:t>
                        </m:r>
                        <m:r>
                          <m:t>o</m:t>
                        </m:r>
                        <m:r>
                          <m:t>n</m:t>
                        </m:r>
                      </m:den>
                    </m:f>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Estimating</a:t>
            </a:r>
            <a:r>
              <a:rPr/>
              <a:t> </a:t>
            </a:r>
            <a:r>
              <a:rPr/>
              <a:t>the</a:t>
            </a:r>
            <a:r>
              <a:rPr/>
              <a:t> </a:t>
            </a:r>
            <a:r>
              <a:rPr/>
              <a:t>standard</a:t>
            </a:r>
            <a:r>
              <a:rPr/>
              <a:t> </a:t>
            </a:r>
            <a:r>
              <a:rPr/>
              <a:t>deviation</a:t>
            </a:r>
          </a:p>
        </p:txBody>
      </p:sp>
      <p:sp>
        <p:nvSpPr>
          <p:cNvPr id="3" name="Content Placeholder 2"/>
          <p:cNvSpPr>
            <a:spLocks noGrp="1"/>
          </p:cNvSpPr>
          <p:nvPr>
            <p:ph idx="1"/>
          </p:nvPr>
        </p:nvSpPr>
        <p:spPr/>
        <p:txBody>
          <a:bodyPr/>
          <a:lstStyle/>
          <a:p>
            <a:pPr lvl="0" marL="0" indent="0">
              <a:buNone/>
            </a:pPr>
            <a:r>
              <a:rPr/>
              <a:t>Different estimated standard deviations</a:t>
            </a:r>
          </a:p>
          <a:p>
            <a:pPr lvl="1"/>
            <a:r>
              <a:rPr/>
              <a:t>Cohen’s d (pooled standard deviation)</a:t>
            </a:r>
          </a:p>
          <a:p>
            <a:pPr lvl="1"/>
            <a:r>
              <a:rPr/>
              <a:t>Hedge’s g (bias correction)</a:t>
            </a:r>
          </a:p>
          <a:p>
            <a:pPr lvl="1"/>
            <a:r>
              <a:rPr/>
              <a:t>Adjustments for heteroscedascity or pairing</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Cohen’s</a:t>
            </a:r>
            <a:r>
              <a:rPr/>
              <a:t> </a:t>
            </a:r>
            <a:r>
              <a:rPr/>
              <a: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Uses a pooled standard deviation.</a:t>
                </a:r>
              </a:p>
              <a:p>
                <a:pPr lvl="0" marL="0" indent="0">
                  <a:buNone/>
                </a:pPr>
                <a14:m>
                  <m:oMath xmlns:m="http://schemas.openxmlformats.org/officeDocument/2006/math">
                    <m:sSub>
                      <m:e>
                        <m:r>
                          <m:t>S</m:t>
                        </m:r>
                      </m:e>
                      <m:sub>
                        <m:r>
                          <m:t>p</m:t>
                        </m:r>
                      </m:sub>
                    </m:sSub>
                    <m:r>
                      <m:t>=</m:t>
                    </m:r>
                    <m:rad>
                      <m:radPr>
                        <m:degHide m:val="1"/>
                      </m:radPr>
                      <m:deg/>
                      <m:e>
                        <m:f>
                          <m:fPr>
                            <m:type m:val="bar"/>
                          </m:fPr>
                          <m:num>
                            <m:sSub>
                              <m:e>
                                <m:r>
                                  <m:t>n</m:t>
                                </m:r>
                              </m:e>
                              <m:sub>
                                <m:r>
                                  <m:t>T</m:t>
                                </m:r>
                              </m:sub>
                            </m:sSub>
                            <m:sSubSup>
                              <m:e>
                                <m:r>
                                  <m:t>S</m:t>
                                </m:r>
                              </m:e>
                              <m:sub>
                                <m:r>
                                  <m:t>T</m:t>
                                </m:r>
                              </m:sub>
                              <m:sup>
                                <m:r>
                                  <m:t>2</m:t>
                                </m:r>
                              </m:sup>
                            </m:sSubSup>
                            <m:r>
                              <m:t>+</m:t>
                            </m:r>
                            <m:sSub>
                              <m:e>
                                <m:r>
                                  <m:t>n</m:t>
                                </m:r>
                              </m:e>
                              <m:sub>
                                <m:r>
                                  <m:t>C</m:t>
                                </m:r>
                              </m:sub>
                            </m:sSub>
                            <m:sSubSup>
                              <m:e>
                                <m:r>
                                  <m:t>S</m:t>
                                </m:r>
                              </m:e>
                              <m:sub>
                                <m:r>
                                  <m:t>C</m:t>
                                </m:r>
                              </m:sub>
                              <m:sup>
                                <m:r>
                                  <m:t>2</m:t>
                                </m:r>
                              </m:sup>
                            </m:sSubSup>
                          </m:num>
                          <m:den>
                            <m:sSub>
                              <m:e>
                                <m:r>
                                  <m:t>n</m:t>
                                </m:r>
                              </m:e>
                              <m:sub>
                                <m:r>
                                  <m:t>T</m:t>
                                </m:r>
                              </m:sub>
                            </m:sSub>
                            <m:r>
                              <m:t>+</m:t>
                            </m:r>
                            <m:sSub>
                              <m:e>
                                <m:r>
                                  <m:t>n</m:t>
                                </m:r>
                              </m:e>
                              <m:sub>
                                <m:r>
                                  <m:t>C</m:t>
                                </m:r>
                              </m:sub>
                            </m:sSub>
                          </m:den>
                        </m:f>
                      </m:e>
                    </m:rad>
                    <m:r>
                      <m:t> </m:t>
                    </m:r>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Hedge’s</a:t>
            </a:r>
            <a:r>
              <a:rPr/>
              <a:t> </a:t>
            </a:r>
            <a:r>
              <a:rPr/>
              <a:t>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Pooled standard deviation adjusted by a bias correction factor</a:t>
                </a:r>
              </a:p>
              <a:p>
                <a:pPr lvl="0" marL="0" indent="0">
                  <a:buNone/>
                </a:pPr>
                <a14:m>
                  <m:oMath xmlns:m="http://schemas.openxmlformats.org/officeDocument/2006/math">
                    <m:r>
                      <m:t>J</m:t>
                    </m:r>
                    <m:r>
                      <m:t>≈</m:t>
                    </m:r>
                    <m:r>
                      <m:t>1</m:t>
                    </m:r>
                    <m:r>
                      <m:t>−</m:t>
                    </m:r>
                    <m:f>
                      <m:fPr>
                        <m:type m:val="bar"/>
                      </m:fPr>
                      <m:num>
                        <m:r>
                          <m:t>3</m:t>
                        </m:r>
                      </m:num>
                      <m:den>
                        <m:r>
                          <m:t>4</m:t>
                        </m:r>
                        <m:r>
                          <m:t>d</m:t>
                        </m:r>
                        <m:r>
                          <m:t>f</m:t>
                        </m:r>
                        <m:r>
                          <m:t>−</m:t>
                        </m:r>
                        <m:r>
                          <m:t>1</m:t>
                        </m:r>
                      </m:den>
                    </m:f>
                  </m:oMath>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Adjusting</a:t>
            </a:r>
            <a:r>
              <a:rPr/>
              <a:t> </a:t>
            </a:r>
            <a:r>
              <a:rPr/>
              <a:t>for</a:t>
            </a:r>
            <a:r>
              <a:rPr/>
              <a:t> </a:t>
            </a:r>
            <a:r>
              <a:rPr/>
              <a:t>heteroscedascity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Two choices for heteroscedascity within a study</a:t>
                </a:r>
              </a:p>
              <a:p>
                <a:pPr lvl="0" marL="0" indent="0">
                  <a:buNone/>
                </a:pPr>
                <a14:m>
                  <m:oMath xmlns:m="http://schemas.openxmlformats.org/officeDocument/2006/math">
                    <m:rad>
                      <m:radPr>
                        <m:degHide m:val="1"/>
                      </m:radPr>
                      <m:deg/>
                      <m:e>
                        <m:f>
                          <m:fPr>
                            <m:type m:val="bar"/>
                          </m:fPr>
                          <m:num>
                            <m:sSubSup>
                              <m:e>
                                <m:r>
                                  <m:t>S</m:t>
                                </m:r>
                              </m:e>
                              <m:sub>
                                <m:r>
                                  <m:t>T</m:t>
                                </m:r>
                              </m:sub>
                              <m:sup>
                                <m:r>
                                  <m:t>2</m:t>
                                </m:r>
                              </m:sup>
                            </m:sSubSup>
                            <m:r>
                              <m:t>+</m:t>
                            </m:r>
                            <m:sSubSup>
                              <m:e>
                                <m:r>
                                  <m:t>S</m:t>
                                </m:r>
                              </m:e>
                              <m:sub>
                                <m:r>
                                  <m:t>C</m:t>
                                </m:r>
                              </m:sub>
                              <m:sup>
                                <m:r>
                                  <m:t>2</m:t>
                                </m:r>
                              </m:sup>
                            </m:sSubSup>
                          </m:num>
                          <m:den>
                            <m:r>
                              <m:t>2</m:t>
                            </m:r>
                          </m:den>
                        </m:f>
                      </m:e>
                    </m:rad>
                    <m:r>
                      <m:t> </m:t>
                    </m:r>
                  </m:oMath>
                </a14:m>
              </a:p>
              <a:p>
                <a:pPr lvl="0" marL="0" indent="0">
                  <a:buNone/>
                </a:pPr>
                <a:r>
                  <a:rPr/>
                  <a:t>or</a:t>
                </a:r>
              </a:p>
              <a:p>
                <a:pPr lvl="0" marL="0" indent="0">
                  <a:buNone/>
                </a:pPr>
                <a14:m>
                  <m:oMath xmlns:m="http://schemas.openxmlformats.org/officeDocument/2006/math">
                    <m:sSub>
                      <m:e>
                        <m:r>
                          <m:t>S</m:t>
                        </m:r>
                      </m:e>
                      <m:sub>
                        <m:r>
                          <m:t>C</m:t>
                        </m:r>
                      </m:sub>
                    </m:sSub>
                  </m:oMath>
                </a14:m>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Adjusting</a:t>
            </a:r>
            <a:r>
              <a:rPr/>
              <a:t> </a:t>
            </a:r>
            <a:r>
              <a:rPr/>
              <a:t>for</a:t>
            </a:r>
            <a:r>
              <a:rPr/>
              <a:t> </a:t>
            </a:r>
            <a:r>
              <a:rPr/>
              <a:t>pairing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For pairing use</a:t>
                </a:r>
              </a:p>
              <a:p>
                <a:pPr lvl="0" marL="0" indent="0">
                  <a:buNone/>
                </a:pPr>
                <a14:m>
                  <m:oMath xmlns:m="http://schemas.openxmlformats.org/officeDocument/2006/math">
                    <m:sSub>
                      <m:e>
                        <m:r>
                          <m:t>S</m:t>
                        </m:r>
                      </m:e>
                      <m:sub>
                        <m:r>
                          <m:t>D</m:t>
                        </m:r>
                      </m:sub>
                    </m:sSub>
                  </m:oMath>
                </a14:m>
              </a:p>
              <a:p>
                <a:pPr lvl="0" marL="0" indent="0">
                  <a:buNone/>
                </a:pPr>
                <a:r>
                  <a:rPr/>
                  <a:t>if it is available, or</a:t>
                </a:r>
              </a:p>
              <a:p>
                <a:pPr lvl="0" marL="0" indent="0">
                  <a:buNone/>
                </a:pPr>
                <a14:m>
                  <m:oMath xmlns:m="http://schemas.openxmlformats.org/officeDocument/2006/math">
                    <m:rad>
                      <m:radPr>
                        <m:degHide m:val="1"/>
                      </m:radPr>
                      <m:deg/>
                      <m:e>
                        <m:sSubSup>
                          <m:e>
                            <m:r>
                              <m:t>S</m:t>
                            </m:r>
                          </m:e>
                          <m:sub>
                            <m:r>
                              <m:t>T</m:t>
                            </m:r>
                          </m:sub>
                          <m:sup>
                            <m:r>
                              <m:t>2</m:t>
                            </m:r>
                          </m:sup>
                        </m:sSubSup>
                        <m:r>
                          <m:t>+</m:t>
                        </m:r>
                        <m:sSubSup>
                          <m:e>
                            <m:r>
                              <m:t>S</m:t>
                            </m:r>
                          </m:e>
                          <m:sub>
                            <m:r>
                              <m:t>C</m:t>
                            </m:r>
                          </m:sub>
                          <m:sup>
                            <m:r>
                              <m:t>2</m:t>
                            </m:r>
                          </m:sup>
                        </m:sSubSup>
                        <m:r>
                          <m:t>−</m:t>
                        </m:r>
                        <m:r>
                          <m:t>2</m:t>
                        </m:r>
                        <m:groupChr>
                          <m:groupChrPr>
                            <m:chr m:val="̂"/>
                            <m:pos m:val="top"/>
                            <m:vertJc m:val="bot"/>
                          </m:groupChrPr>
                          <m:e>
                            <m:r>
                              <m:t>ρ</m:t>
                            </m:r>
                          </m:e>
                        </m:groupChr>
                        <m:sSub>
                          <m:e>
                            <m:r>
                              <m:t>S</m:t>
                            </m:r>
                          </m:e>
                          <m:sub>
                            <m:r>
                              <m:t>T</m:t>
                            </m:r>
                          </m:sub>
                        </m:sSub>
                        <m:sSub>
                          <m:e>
                            <m:r>
                              <m:t>S</m:t>
                            </m:r>
                          </m:e>
                          <m:sub>
                            <m:r>
                              <m:t>C</m:t>
                            </m:r>
                          </m:sub>
                        </m:sSub>
                      </m:e>
                    </m:rad>
                    <m:r>
                      <m:t> </m:t>
                    </m:r>
                  </m:oMath>
                </a14:m>
              </a:p>
              <a:p>
                <a:pPr lvl="0" marL="0" indent="0">
                  <a:buNone/>
                </a:pPr>
                <a:r>
                  <a:rPr/>
                  <a:t>if it is not.</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Analyzing</a:t>
            </a:r>
            <a:r>
              <a:rPr/>
              <a:t> </a:t>
            </a:r>
            <a:r>
              <a:rPr/>
              <a:t>proportions</a:t>
            </a:r>
          </a:p>
        </p:txBody>
      </p:sp>
      <p:sp>
        <p:nvSpPr>
          <p:cNvPr id="3" name="Content Placeholder 2"/>
          <p:cNvSpPr>
            <a:spLocks noGrp="1"/>
          </p:cNvSpPr>
          <p:nvPr>
            <p:ph idx="1"/>
          </p:nvPr>
        </p:nvSpPr>
        <p:spPr/>
        <p:txBody>
          <a:bodyPr/>
          <a:lstStyle/>
          <a:p>
            <a:pPr lvl="1"/>
            <a:r>
              <a:rPr/>
              <a:t>Odds ratio</a:t>
            </a:r>
          </a:p>
          <a:p>
            <a:pPr lvl="1"/>
            <a:r>
              <a:rPr/>
              <a:t>Relative risk</a:t>
            </a:r>
          </a:p>
          <a:p>
            <a:pPr lvl="1"/>
            <a:r>
              <a:rPr/>
              <a:t>Risk difference</a:t>
            </a:r>
          </a:p>
          <a:p>
            <a:pPr lvl="0" marL="0" indent="0">
              <a:buNone/>
            </a:pPr>
            <a:r>
              <a:rPr/>
              <a:t>Odds ratios and relative risk are always analyzed and displayed on a log scale.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r>
              <a:rPr/>
              <a:t> </a:t>
            </a:r>
            <a:r>
              <a:rPr/>
              <a:t>(continued)</a:t>
            </a:r>
          </a:p>
        </p:txBody>
      </p:sp>
      <p:sp>
        <p:nvSpPr>
          <p:cNvPr id="3" name="Content Placeholder 2"/>
          <p:cNvSpPr>
            <a:spLocks noGrp="1"/>
          </p:cNvSpPr>
          <p:nvPr>
            <p:ph idx="1"/>
          </p:nvPr>
        </p:nvSpPr>
        <p:spPr/>
        <p:txBody>
          <a:bodyPr/>
          <a:lstStyle/>
          <a:p>
            <a:pPr lvl="0" marL="0" indent="0">
              <a:buNone/>
            </a:pPr>
            <a:r>
              <a:rPr/>
              <a:t>You will also learn some of the fundamental graphical and analytic tools used in meta-analysis: the forest plot, Cochran’s Q and I-squared, the funnel plot, and the L’Abbe plot. You will compare the results from a fixed effects and a random effects model and understand the choices available for summary statistics. Finally, you will see how to publish your results using the PRISMA guidelines.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data</a:t>
            </a:r>
          </a:p>
        </p:txBody>
      </p:sp>
      <p:pic>
        <p:nvPicPr>
          <p:cNvPr descr="..\images\titanic_table.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Mortality</a:t>
            </a:r>
            <a:r>
              <a:rPr/>
              <a:t> </a:t>
            </a:r>
            <a:r>
              <a:rPr/>
              <a:t>versus</a:t>
            </a:r>
            <a:r>
              <a:rPr/>
              <a:t> </a:t>
            </a:r>
            <a:r>
              <a:rPr/>
              <a:t>gender</a:t>
            </a:r>
            <a:r>
              <a:rPr/>
              <a:t> </a:t>
            </a:r>
            <a:r>
              <a:rPr/>
              <a:t>table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Odds</a:t>
            </a:r>
            <a:r>
              <a:rPr/>
              <a:t> </a:t>
            </a:r>
            <a:r>
              <a:rPr/>
              <a:t>ratio</a:t>
            </a:r>
          </a:p>
        </p:txBody>
      </p:sp>
      <p:pic>
        <p:nvPicPr>
          <p:cNvPr descr="../images/titanic_or.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Odds</a:t>
            </a:r>
            <a:r>
              <a:rPr/>
              <a:t> </a:t>
            </a:r>
            <a:r>
              <a:rPr/>
              <a:t>ratio</a:t>
            </a:r>
            <a:r>
              <a:rPr/>
              <a:t> </a:t>
            </a:r>
            <a:r>
              <a:rPr/>
              <a:t>calculation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Relative</a:t>
            </a:r>
            <a:r>
              <a:rPr/>
              <a:t> </a:t>
            </a:r>
            <a:r>
              <a:rPr/>
              <a:t>risk</a:t>
            </a:r>
          </a:p>
        </p:txBody>
      </p:sp>
      <p:pic>
        <p:nvPicPr>
          <p:cNvPr descr="../images/titanic_rr.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Relative</a:t>
            </a:r>
            <a:r>
              <a:rPr/>
              <a:t> </a:t>
            </a:r>
            <a:r>
              <a:rPr/>
              <a:t>risk</a:t>
            </a:r>
            <a:r>
              <a:rPr/>
              <a:t> </a:t>
            </a:r>
            <a:r>
              <a:rPr/>
              <a:t>calculation</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Risk</a:t>
            </a:r>
            <a:r>
              <a:rPr/>
              <a:t> </a:t>
            </a:r>
            <a:r>
              <a:rPr/>
              <a:t>difference</a:t>
            </a:r>
          </a:p>
        </p:txBody>
      </p:sp>
      <p:pic>
        <p:nvPicPr>
          <p:cNvPr descr="../images/titanic_rd.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Risk</a:t>
            </a:r>
            <a:r>
              <a:rPr/>
              <a:t> </a:t>
            </a:r>
            <a:r>
              <a:rPr/>
              <a:t>difference</a:t>
            </a:r>
            <a:r>
              <a:rPr/>
              <a:t> </a:t>
            </a:r>
            <a:r>
              <a:rPr/>
              <a:t>calculation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Standardized</a:t>
            </a:r>
            <a:r>
              <a:rPr/>
              <a:t> </a:t>
            </a:r>
            <a:r>
              <a:rPr/>
              <a:t>mean</a:t>
            </a:r>
            <a:r>
              <a:rPr/>
              <a:t> </a:t>
            </a:r>
            <a:r>
              <a:rPr/>
              <a:t>differences</a:t>
            </a:r>
            <a:r>
              <a:rPr/>
              <a:t> </a:t>
            </a:r>
            <a:r>
              <a:rPr/>
              <a:t>for</a:t>
            </a:r>
            <a:r>
              <a:rPr/>
              <a:t> </a:t>
            </a:r>
            <a:r>
              <a:rPr/>
              <a:t>los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   n1i m1i sd1i n2i m2i sd2i      yi     vi
## 1 155  55   47 156  75   64 -0.3552 0.0131
## 2  31  27    7  32  29    4 -0.3479 0.0645
## 3  75  64   17  71 119   29 -2.3176 0.0458
## 4  18  66   20  18 137   48 -1.8880 0.1606
## 5   8  14    8  13  18   11 -0.3840 0.2054
## 6  57  19    7  52  18    4  0.1721 0.0369</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Odds</a:t>
            </a:r>
            <a:r>
              <a:rPr/>
              <a:t> </a:t>
            </a:r>
            <a:r>
              <a:rPr/>
              <a:t>ratios</a:t>
            </a:r>
            <a:r>
              <a:rPr/>
              <a:t> </a:t>
            </a:r>
            <a:r>
              <a:rPr/>
              <a:t>for</a:t>
            </a:r>
            <a:r>
              <a:rPr/>
              <a:t> </a:t>
            </a:r>
            <a:r>
              <a:rPr/>
              <a:t>the</a:t>
            </a:r>
            <a:r>
              <a:rPr/>
              <a:t> </a:t>
            </a:r>
            <a:r>
              <a:rPr/>
              <a:t>BCG</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   tpos  tneg cpos  cneg      yi     vi
## 1    4   119   11   128 -0.9387 0.3571
## 2    6   300   29   274 -1.6662 0.2081
## 3    3   228   11   209 -1.3863 0.4334
## 4   62 13536  248 12619 -1.4564 0.0203
## 5   33  5036   47  5761 -0.2191 0.0520
## 6  180  1361  372  1079 -0.9581 0.0099</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Fixed</a:t>
            </a:r>
            <a:r>
              <a:rPr/>
              <a:t> </a:t>
            </a:r>
            <a:r>
              <a:rPr/>
              <a:t>effects</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$V(_i) +;(SMD)</a:t>
                </a:r>
              </a:p>
              <a:p>
                <a:pPr lvl="0" marL="0" indent="0">
                  <a:buNone/>
                </a:pPr>
                <a:r>
                  <a:rPr/>
                  <a:t>$  +  +  + ;(log;OR)$</a:t>
                </a:r>
              </a:p>
              <a:p>
                <a:pPr lvl="0" marL="0" indent="0">
                  <a:buNone/>
                </a:pPr>
                <a14:m>
                  <m:oMath xmlns:m="http://schemas.openxmlformats.org/officeDocument/2006/math">
                    <m:sSub>
                      <m:e>
                        <m:r>
                          <m:t>w</m:t>
                        </m:r>
                      </m:e>
                      <m:sub>
                        <m:r>
                          <m:t>i</m:t>
                        </m:r>
                      </m:sub>
                    </m:sSub>
                    <m:r>
                      <m:t>=</m:t>
                    </m:r>
                    <m:f>
                      <m:fPr>
                        <m:type m:val="bar"/>
                      </m:fPr>
                      <m:num>
                        <m:r>
                          <m:t>1</m:t>
                        </m:r>
                      </m:num>
                      <m:den>
                        <m:r>
                          <m:t>V</m:t>
                        </m:r>
                        <m:r>
                          <m:t>(</m:t>
                        </m:r>
                        <m:sSub>
                          <m:e>
                            <m:groupChr>
                              <m:groupChrPr>
                                <m:chr m:val="̂"/>
                                <m:pos m:val="top"/>
                                <m:vertJc m:val="bot"/>
                              </m:groupChrPr>
                              <m:e>
                                <m:r>
                                  <m:t>θ</m:t>
                                </m:r>
                              </m:e>
                            </m:groupChr>
                          </m:e>
                          <m:sub>
                            <m:r>
                              <m:t>i</m:t>
                            </m:r>
                          </m:sub>
                        </m:sSub>
                        <m:r>
                          <m:t>)</m:t>
                        </m:r>
                      </m:den>
                    </m:f>
                  </m:oMath>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Fixed</a:t>
            </a:r>
            <a:r>
              <a:rPr/>
              <a:t> </a:t>
            </a:r>
            <a:r>
              <a:rPr/>
              <a:t>effects</a:t>
            </a:r>
            <a:r>
              <a:rPr/>
              <a:t> </a:t>
            </a:r>
            <a:r>
              <a:rPr/>
              <a:t>model</a:t>
            </a:r>
            <a:r>
              <a:rPr/>
              <a:t> </a:t>
            </a:r>
            <a:r>
              <a:rPr/>
              <a:t>(cont’d)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groupChr>
                      <m:groupChrPr>
                        <m:chr m:val="̂"/>
                        <m:pos m:val="top"/>
                        <m:vertJc m:val="bot"/>
                      </m:groupChrPr>
                      <m:e>
                        <m:r>
                          <m:t>θ</m:t>
                        </m:r>
                      </m:e>
                    </m:groupChr>
                    <m:r>
                      <m:t>=</m:t>
                    </m:r>
                    <m:f>
                      <m:fPr>
                        <m:type m:val="bar"/>
                      </m:fPr>
                      <m:num>
                        <m:r>
                          <m:t>Σ</m:t>
                        </m:r>
                        <m:sSub>
                          <m:e>
                            <m:r>
                              <m:t>w</m:t>
                            </m:r>
                          </m:e>
                          <m:sub>
                            <m:r>
                              <m:t>i</m:t>
                            </m:r>
                          </m:sub>
                        </m:sSub>
                        <m:sSub>
                          <m:e>
                            <m:groupChr>
                              <m:groupChrPr>
                                <m:chr m:val="̂"/>
                                <m:pos m:val="top"/>
                                <m:vertJc m:val="bot"/>
                              </m:groupChrPr>
                              <m:e>
                                <m:r>
                                  <m:t>θ</m:t>
                                </m:r>
                              </m:e>
                            </m:groupChr>
                          </m:e>
                          <m:sub>
                            <m:r>
                              <m:t>i</m:t>
                            </m:r>
                          </m:sub>
                        </m:sSub>
                      </m:num>
                      <m:den>
                        <m:r>
                          <m:t>Σ</m:t>
                        </m:r>
                        <m:sSub>
                          <m:e>
                            <m:r>
                              <m:t>w</m:t>
                            </m:r>
                          </m:e>
                          <m:sub>
                            <m:r>
                              <m:t>i</m:t>
                            </m:r>
                          </m:sub>
                        </m:sSub>
                      </m:den>
                    </m:f>
                  </m:oMath>
                </a14:m>
              </a:p>
              <a:p>
                <a:pPr lvl="0" marL="0" indent="0">
                  <a:buNone/>
                </a:pPr>
                <a14:m>
                  <m:oMath xmlns:m="http://schemas.openxmlformats.org/officeDocument/2006/math">
                    <m:r>
                      <m:t>V</m:t>
                    </m:r>
                    <m:r>
                      <m:t>(</m:t>
                    </m:r>
                    <m:groupChr>
                      <m:groupChrPr>
                        <m:chr m:val="̂"/>
                        <m:pos m:val="top"/>
                        <m:vertJc m:val="bot"/>
                      </m:groupChrPr>
                      <m:e>
                        <m:r>
                          <m:t>θ</m:t>
                        </m:r>
                      </m:e>
                    </m:groupChr>
                    <m:r>
                      <m:t>)</m:t>
                    </m:r>
                    <m:r>
                      <m:t>=</m:t>
                    </m:r>
                    <m:f>
                      <m:fPr>
                        <m:type m:val="bar"/>
                      </m:fPr>
                      <m:num>
                        <m:r>
                          <m:t>1</m:t>
                        </m:r>
                      </m:num>
                      <m:den>
                        <m:r>
                          <m:t>Σ</m:t>
                        </m:r>
                        <m:sSub>
                          <m:e>
                            <m:r>
                              <m:t>w</m:t>
                            </m:r>
                          </m:e>
                          <m:sub>
                            <m:r>
                              <m:t>i</m:t>
                            </m:r>
                          </m:sub>
                        </m:sSub>
                      </m:den>
                    </m:f>
                  </m:oMath>
                </a14:m>
              </a:p>
              <a:p>
                <a:pPr lvl="0" marL="0" indent="0">
                  <a:buNone/>
                </a:pPr>
                <a14:m>
                  <m:oMath xmlns:m="http://schemas.openxmlformats.org/officeDocument/2006/math">
                    <m:f>
                      <m:fPr>
                        <m:type m:val="bar"/>
                      </m:fPr>
                      <m:num>
                        <m:sSup>
                          <m:e>
                            <m:groupChr>
                              <m:groupChrPr>
                                <m:chr m:val="̂"/>
                                <m:pos m:val="top"/>
                                <m:vertJc m:val="bot"/>
                              </m:groupChrPr>
                              <m:e>
                                <m:r>
                                  <m:t>θ</m:t>
                                </m:r>
                              </m:e>
                            </m:groupChr>
                          </m:e>
                          <m:sup>
                            <m:r>
                              <m:t>2</m:t>
                            </m:r>
                          </m:sup>
                        </m:sSup>
                      </m:num>
                      <m:den>
                        <m:r>
                          <m:t>V</m:t>
                        </m:r>
                        <m:r>
                          <m:t>(</m:t>
                        </m:r>
                        <m:groupChr>
                          <m:groupChrPr>
                            <m:chr m:val="̂"/>
                            <m:pos m:val="top"/>
                            <m:vertJc m:val="bot"/>
                          </m:groupChrPr>
                          <m:e>
                            <m:r>
                              <m:t>θ</m:t>
                            </m:r>
                          </m:e>
                        </m:groupChr>
                        <m:r>
                          <m:t>)</m:t>
                        </m:r>
                      </m:den>
                    </m:f>
                    <m:r>
                      <m:t>∼</m:t>
                    </m:r>
                    <m:sSup>
                      <m:e>
                        <m:r>
                          <m:t>χ</m:t>
                        </m:r>
                      </m:e>
                      <m:sup>
                        <m:r>
                          <m:t>2</m:t>
                        </m:r>
                      </m:sup>
                    </m:sSup>
                    <m:r>
                      <m:t>(</m:t>
                    </m:r>
                    <m:r>
                      <m:t>1</m:t>
                    </m:r>
                    <m:r>
                      <m:t>)</m:t>
                    </m:r>
                  </m:oMath>
                </a14:m>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Cochrane’s</a:t>
            </a:r>
            <a:r>
              <a:rPr/>
              <a:t> </a:t>
            </a:r>
            <a:r>
              <a:rPr/>
              <a:t>Q</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Test of homogeneity</a:t>
                </a:r>
              </a:p>
              <a:p>
                <a:pPr lvl="0" marL="0" indent="0">
                  <a:buNone/>
                </a:pPr>
                <a14:m>
                  <m:oMath xmlns:m="http://schemas.openxmlformats.org/officeDocument/2006/math">
                    <m:r>
                      <m:t>Q</m:t>
                    </m:r>
                    <m:r>
                      <m:t>=</m:t>
                    </m:r>
                    <m:r>
                      <m:t>Σ</m:t>
                    </m:r>
                    <m:sSub>
                      <m:e>
                        <m:r>
                          <m:t>w</m:t>
                        </m:r>
                      </m:e>
                      <m:sub>
                        <m:r>
                          <m:t>i</m:t>
                        </m:r>
                      </m:sub>
                    </m:sSub>
                    <m:r>
                      <m:t>(</m:t>
                    </m:r>
                    <m:sSub>
                      <m:e>
                        <m:groupChr>
                          <m:groupChrPr>
                            <m:chr m:val="̂"/>
                            <m:pos m:val="top"/>
                            <m:vertJc m:val="bot"/>
                          </m:groupChrPr>
                          <m:e>
                            <m:r>
                              <m:t>θ</m:t>
                            </m:r>
                          </m:e>
                        </m:groupChr>
                      </m:e>
                      <m:sub>
                        <m:r>
                          <m:t>i</m:t>
                        </m:r>
                      </m:sub>
                    </m:sSub>
                    <m:r>
                      <m:t>−</m:t>
                    </m:r>
                    <m:groupChr>
                      <m:groupChrPr>
                        <m:chr m:val="̂"/>
                        <m:pos m:val="top"/>
                        <m:vertJc m:val="bot"/>
                      </m:groupChrPr>
                      <m:e>
                        <m:r>
                          <m:t>θ</m:t>
                        </m:r>
                      </m:e>
                    </m:groupChr>
                    <m:sSup>
                      <m:e>
                        <m:r>
                          <m:t>)</m:t>
                        </m:r>
                      </m:e>
                      <m:sup>
                        <m:r>
                          <m:t>2</m:t>
                        </m:r>
                      </m:sup>
                    </m:sSup>
                  </m:oMath>
                </a14:m>
              </a:p>
              <a:p>
                <a:pPr lvl="0" marL="0" indent="0">
                  <a:buNone/>
                </a:pPr>
                <a14:m>
                  <m:oMath xmlns:m="http://schemas.openxmlformats.org/officeDocument/2006/math">
                    <m:r>
                      <m:t>Q</m:t>
                    </m:r>
                    <m:r>
                      <m:t>∼</m:t>
                    </m:r>
                    <m:sSup>
                      <m:e>
                        <m:r>
                          <m:t>χ</m:t>
                        </m:r>
                      </m:e>
                      <m:sup>
                        <m:r>
                          <m:t>2</m:t>
                        </m:r>
                      </m:sup>
                    </m:sSup>
                    <m:r>
                      <m:t>(</m:t>
                    </m:r>
                    <m:r>
                      <m:t>k</m:t>
                    </m:r>
                    <m:r>
                      <m:t>−</m:t>
                    </m:r>
                    <m:r>
                      <m:t>1</m:t>
                    </m:r>
                    <m:r>
                      <m:t>)</m:t>
                    </m:r>
                  </m:oMath>
                </a14:m>
              </a:p>
              <a:p>
                <a:pPr lvl="0" marL="0" indent="0">
                  <a:buNone/>
                </a:pPr>
                <a14:m>
                  <m:oMath xmlns:m="http://schemas.openxmlformats.org/officeDocument/2006/math">
                    <m:sSup>
                      <m:e>
                        <m:r>
                          <m:t>I</m:t>
                        </m:r>
                      </m:e>
                      <m:sup>
                        <m:r>
                          <m:t>2</m:t>
                        </m:r>
                      </m:sup>
                    </m:sSup>
                    <m:r>
                      <m:t>=</m:t>
                    </m:r>
                    <m:r>
                      <m:t>100</m:t>
                    </m:r>
                    <m:f>
                      <m:fPr>
                        <m:type m:val="bar"/>
                      </m:fPr>
                      <m:num>
                        <m:r>
                          <m:t>Q</m:t>
                        </m:r>
                        <m:r>
                          <m:t>−</m:t>
                        </m:r>
                        <m:r>
                          <m:t>(</m:t>
                        </m:r>
                        <m:r>
                          <m:t>k</m:t>
                        </m:r>
                        <m:r>
                          <m:t>−</m:t>
                        </m:r>
                        <m:r>
                          <m:t>1</m:t>
                        </m:r>
                        <m:r>
                          <m:t>)</m:t>
                        </m:r>
                      </m:num>
                      <m:den>
                        <m:r>
                          <m:t>Q</m:t>
                        </m:r>
                      </m:den>
                    </m:f>
                  </m:oMath>
                </a14:m>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effects</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Rough approximation</a:t>
                </a:r>
              </a:p>
              <a:p>
                <a:pPr lvl="0" marL="0" indent="0">
                  <a:buNone/>
                </a:pPr>
                <a14:m>
                  <m:oMath xmlns:m="http://schemas.openxmlformats.org/officeDocument/2006/math">
                    <m:sSup>
                      <m:e>
                        <m:groupChr>
                          <m:groupChrPr>
                            <m:chr m:val="̂"/>
                            <m:pos m:val="top"/>
                            <m:vertJc m:val="bot"/>
                          </m:groupChrPr>
                          <m:e>
                            <m:r>
                              <m:t>τ</m:t>
                            </m:r>
                          </m:e>
                        </m:groupChr>
                      </m:e>
                      <m:sup>
                        <m:r>
                          <m:t>2</m:t>
                        </m:r>
                      </m:sup>
                    </m:sSup>
                    <m:r>
                      <m:t>=</m:t>
                    </m:r>
                    <m:r>
                      <m:t>m</m:t>
                    </m:r>
                    <m:r>
                      <m:t>a</m:t>
                    </m:r>
                    <m:r>
                      <m:t>x</m:t>
                    </m:r>
                    <m:r>
                      <m:t>(</m:t>
                    </m:r>
                    <m:r>
                      <m:t>0</m:t>
                    </m:r>
                    <m:r>
                      <m:t>,</m:t>
                    </m:r>
                    <m:r>
                      <m:t>Q</m:t>
                    </m:r>
                    <m:r>
                      <m:t>−</m:t>
                    </m:r>
                    <m:r>
                      <m:t>(</m:t>
                    </m:r>
                    <m:r>
                      <m:t>k</m:t>
                    </m:r>
                    <m:r>
                      <m:t>−</m:t>
                    </m:r>
                    <m:r>
                      <m:t>1</m:t>
                    </m:r>
                    <m:r>
                      <m:t>)</m:t>
                    </m:r>
                    <m:r>
                      <m:t>)</m:t>
                    </m:r>
                  </m:oMath>
                </a14:m>
              </a:p>
              <a:p>
                <a:pPr lvl="0" marL="0" indent="0">
                  <a:buNone/>
                </a:pPr>
                <a14:m>
                  <m:oMath xmlns:m="http://schemas.openxmlformats.org/officeDocument/2006/math">
                    <m:sSubSup>
                      <m:e>
                        <m:r>
                          <m:t>W</m:t>
                        </m:r>
                      </m:e>
                      <m:sub>
                        <m:r>
                          <m:t>i</m:t>
                        </m:r>
                      </m:sub>
                      <m:sup>
                        <m:r>
                          <m:t>*</m:t>
                        </m:r>
                      </m:sup>
                    </m:sSubSup>
                    <m:r>
                      <m:t>=</m:t>
                    </m:r>
                    <m:f>
                      <m:fPr>
                        <m:type m:val="bar"/>
                      </m:fPr>
                      <m:num>
                        <m:r>
                          <m:t>1</m:t>
                        </m:r>
                      </m:num>
                      <m:den>
                        <m:r>
                          <m:t>V</m:t>
                        </m:r>
                        <m:r>
                          <m:t>(</m:t>
                        </m:r>
                        <m:sSub>
                          <m:e>
                            <m:groupChr>
                              <m:groupChrPr>
                                <m:chr m:val="̂"/>
                                <m:pos m:val="top"/>
                                <m:vertJc m:val="bot"/>
                              </m:groupChrPr>
                              <m:e>
                                <m:r>
                                  <m:t>θ</m:t>
                                </m:r>
                              </m:e>
                            </m:groupChr>
                          </m:e>
                          <m:sub>
                            <m:r>
                              <m:t>i</m:t>
                            </m:r>
                          </m:sub>
                        </m:sSub>
                        <m:r>
                          <m:t>)</m:t>
                        </m:r>
                        <m:r>
                          <m:t>+</m:t>
                        </m:r>
                        <m:sSup>
                          <m:e>
                            <m:groupChr>
                              <m:groupChrPr>
                                <m:chr m:val="̂"/>
                                <m:pos m:val="top"/>
                                <m:vertJc m:val="bot"/>
                              </m:groupChrPr>
                              <m:e>
                                <m:r>
                                  <m:t>τ</m:t>
                                </m:r>
                              </m:e>
                            </m:groupChr>
                          </m:e>
                          <m:sup>
                            <m:r>
                              <m:t>2</m:t>
                            </m:r>
                          </m:sup>
                        </m:sSup>
                      </m:den>
                    </m:f>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motivating</a:t>
            </a:r>
            <a:r>
              <a:rPr/>
              <a:t> </a:t>
            </a:r>
            <a:r>
              <a:rPr/>
              <a:t>example</a:t>
            </a:r>
          </a:p>
        </p:txBody>
      </p:sp>
      <p:pic>
        <p:nvPicPr>
          <p:cNvPr descr="../images/semen_article.png" id="0" name="Picture 1"/>
          <p:cNvPicPr>
            <a:picLocks noGrp="1" noChangeAspect="1"/>
          </p:cNvPicPr>
          <p:nvPr/>
        </p:nvPicPr>
        <p:blipFill>
          <a:blip r:embed="rId3"/>
          <a:stretch>
            <a:fillRect/>
          </a:stretch>
        </p:blipFill>
        <p:spPr bwMode="auto">
          <a:xfrm>
            <a:off x="1816100" y="1600200"/>
            <a:ext cx="5511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Pubmed</a:t>
            </a:r>
            <a:r>
              <a:rPr/>
              <a:t> </a:t>
            </a:r>
            <a:r>
              <a:rPr/>
              <a:t>abstract</a:t>
            </a:r>
            <a:r>
              <a:rPr/>
              <a:t> </a:t>
            </a:r>
            <a:r>
              <a:rPr/>
              <a:t>of</a:t>
            </a:r>
            <a:r>
              <a:rPr/>
              <a:t> </a:t>
            </a:r>
            <a:r>
              <a:rPr/>
              <a:t>a</a:t>
            </a:r>
            <a:r>
              <a:rPr/>
              <a:t> </a:t>
            </a:r>
            <a:r>
              <a:rPr/>
              <a:t>controversial</a:t>
            </a:r>
            <a:r>
              <a:rPr/>
              <a:t> </a:t>
            </a:r>
            <a:r>
              <a:rPr/>
              <a:t>meta-analysis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effects</a:t>
            </a:r>
            <a:r>
              <a:rPr/>
              <a:t> </a:t>
            </a:r>
            <a:r>
              <a:rPr/>
              <a:t>model</a:t>
            </a:r>
            <a:r>
              <a:rPr/>
              <a:t> </a:t>
            </a:r>
            <a:r>
              <a:rPr/>
              <a:t>for</a:t>
            </a:r>
            <a:r>
              <a:rPr/>
              <a:t> </a:t>
            </a:r>
            <a:r>
              <a:rPr/>
              <a:t>LOS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Model Results:
estimate      se     zval    pval    ci.lb   ci.ub   
 -0.5371  0.3087  -1.7401  0.0818  -1.1421  0.0679  .</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effects</a:t>
            </a:r>
            <a:r>
              <a:rPr/>
              <a:t> </a:t>
            </a:r>
            <a:r>
              <a:rPr/>
              <a:t>model</a:t>
            </a:r>
            <a:r>
              <a:rPr/>
              <a:t> </a:t>
            </a:r>
            <a:r>
              <a:rPr/>
              <a:t>for</a:t>
            </a:r>
            <a:r>
              <a:rPr/>
              <a:t> </a:t>
            </a:r>
            <a:r>
              <a:rPr/>
              <a:t>BCG</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Model Results:
estimate      se     zval    pval    ci.lb    ci.ub     
 -0.7452  0.1860  -4.0057  &lt;.0001  -1.1098  -0.3806  ***</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of</a:t>
            </a:r>
            <a:r>
              <a:rPr/>
              <a:t> </a:t>
            </a:r>
            <a:r>
              <a:rPr/>
              <a:t>homogeneity</a:t>
            </a:r>
            <a:r>
              <a:rPr/>
              <a:t> </a:t>
            </a:r>
            <a:r>
              <a:rPr/>
              <a:t>for</a:t>
            </a:r>
            <a:r>
              <a:rPr/>
              <a:t> </a:t>
            </a:r>
            <a:r>
              <a:rPr/>
              <a:t>the</a:t>
            </a:r>
            <a:r>
              <a:rPr/>
              <a:t> </a:t>
            </a:r>
            <a:r>
              <a:rPr/>
              <a:t>LOS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tau^2 (estimated amount of total heterogeneity): 0.7908 (SE = 0.4281)
tau (square root of estimated tau^2 value):      0.8893
I^2 (total heterogeneity / total variability):   95.49%
H^2 (total variability / sampling variability):  22.20
Test for Heterogeneity: 
Q(df = 8) = 123.7293, p-val &lt; .0001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of</a:t>
            </a:r>
            <a:r>
              <a:rPr/>
              <a:t> </a:t>
            </a:r>
            <a:r>
              <a:rPr/>
              <a:t>homogeneity</a:t>
            </a:r>
            <a:r>
              <a:rPr/>
              <a:t> </a:t>
            </a:r>
            <a:r>
              <a:rPr/>
              <a:t>for</a:t>
            </a:r>
            <a:r>
              <a:rPr/>
              <a:t> </a:t>
            </a:r>
            <a:r>
              <a:rPr/>
              <a:t>the</a:t>
            </a:r>
            <a:r>
              <a:rPr/>
              <a:t> </a:t>
            </a:r>
            <a:r>
              <a:rPr/>
              <a:t>BCG</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tau^2 (estimated amount of total heterogeneity): 0.3378 (SE = 0.1784)
tau (square root of estimated tau^2 value):      0.5812
I^2 (total heterogeneity / total variability):   92.07%
H^2 (total variability / sampling variability):  12.61
Test for Heterogeneity: 
Q(df = 12) = 163.1649, p-val &lt; .0001</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Forest</a:t>
            </a:r>
            <a:r>
              <a:rPr/>
              <a:t> </a:t>
            </a:r>
            <a:r>
              <a:rPr/>
              <a:t>plot</a:t>
            </a:r>
            <a:r>
              <a:rPr/>
              <a:t> </a:t>
            </a:r>
            <a:r>
              <a:rPr/>
              <a:t>for</a:t>
            </a:r>
            <a:r>
              <a:rPr/>
              <a:t> </a:t>
            </a:r>
            <a:r>
              <a:rPr/>
              <a:t>the</a:t>
            </a:r>
            <a:r>
              <a:rPr/>
              <a:t> </a:t>
            </a:r>
            <a:r>
              <a:rPr/>
              <a:t>LOS</a:t>
            </a:r>
            <a:r>
              <a:rPr/>
              <a:t> </a:t>
            </a:r>
            <a:r>
              <a:rPr/>
              <a:t>data</a:t>
            </a:r>
          </a:p>
        </p:txBody>
      </p:sp>
      <p:pic>
        <p:nvPicPr>
          <p:cNvPr descr="intro_files/figure-pptx/forest_los-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Forest</a:t>
            </a:r>
            <a:r>
              <a:rPr/>
              <a:t> </a:t>
            </a:r>
            <a:r>
              <a:rPr/>
              <a:t>plot</a:t>
            </a:r>
            <a:r>
              <a:rPr/>
              <a:t> </a:t>
            </a:r>
            <a:r>
              <a:rPr/>
              <a:t>for</a:t>
            </a:r>
            <a:r>
              <a:rPr/>
              <a:t> </a:t>
            </a:r>
            <a:r>
              <a:rPr/>
              <a:t>the</a:t>
            </a:r>
            <a:r>
              <a:rPr/>
              <a:t> </a:t>
            </a:r>
            <a:r>
              <a:rPr/>
              <a:t>BCG</a:t>
            </a:r>
            <a:r>
              <a:rPr/>
              <a:t> </a:t>
            </a:r>
            <a:r>
              <a:rPr/>
              <a:t>data</a:t>
            </a:r>
          </a:p>
        </p:txBody>
      </p:sp>
      <p:pic>
        <p:nvPicPr>
          <p:cNvPr descr="intro_files/figure-pptx/forest_bcg-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Funnel</a:t>
            </a:r>
            <a:r>
              <a:rPr/>
              <a:t> </a:t>
            </a:r>
            <a:r>
              <a:rPr/>
              <a:t>plot</a:t>
            </a:r>
            <a:r>
              <a:rPr/>
              <a:t> </a:t>
            </a:r>
            <a:r>
              <a:rPr/>
              <a:t>for</a:t>
            </a:r>
            <a:r>
              <a:rPr/>
              <a:t> </a:t>
            </a:r>
            <a:r>
              <a:rPr/>
              <a:t>the</a:t>
            </a:r>
            <a:r>
              <a:rPr/>
              <a:t> </a:t>
            </a:r>
            <a:r>
              <a:rPr/>
              <a:t>LOS</a:t>
            </a:r>
            <a:r>
              <a:rPr/>
              <a:t> </a:t>
            </a:r>
            <a:r>
              <a:rPr/>
              <a:t>data</a:t>
            </a:r>
          </a:p>
        </p:txBody>
      </p:sp>
      <p:pic>
        <p:nvPicPr>
          <p:cNvPr descr="intro_files/figure-pptx/funnel_los-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Funnel</a:t>
            </a:r>
            <a:r>
              <a:rPr/>
              <a:t> </a:t>
            </a:r>
            <a:r>
              <a:rPr/>
              <a:t>plot</a:t>
            </a:r>
            <a:r>
              <a:rPr/>
              <a:t> </a:t>
            </a:r>
            <a:r>
              <a:rPr/>
              <a:t>for</a:t>
            </a:r>
            <a:r>
              <a:rPr/>
              <a:t> </a:t>
            </a:r>
            <a:r>
              <a:rPr/>
              <a:t>the</a:t>
            </a:r>
            <a:r>
              <a:rPr/>
              <a:t> </a:t>
            </a:r>
            <a:r>
              <a:rPr/>
              <a:t>BCG</a:t>
            </a:r>
            <a:r>
              <a:rPr/>
              <a:t> </a:t>
            </a:r>
            <a:r>
              <a:rPr/>
              <a:t>data</a:t>
            </a:r>
          </a:p>
        </p:txBody>
      </p:sp>
      <p:pic>
        <p:nvPicPr>
          <p:cNvPr descr="intro_files/figure-pptx/funnel_bcg-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L’Abbe</a:t>
            </a:r>
            <a:r>
              <a:rPr/>
              <a:t> </a:t>
            </a:r>
            <a:r>
              <a:rPr/>
              <a:t>plot</a:t>
            </a:r>
          </a:p>
        </p:txBody>
      </p:sp>
      <p:pic>
        <p:nvPicPr>
          <p:cNvPr descr="intro_files/figure-pptx/labbe-plot-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L’Abbe</a:t>
            </a:r>
            <a:r>
              <a:rPr/>
              <a:t> </a:t>
            </a:r>
            <a:r>
              <a:rPr/>
              <a:t>plot</a:t>
            </a:r>
            <a:r>
              <a:rPr/>
              <a:t> </a:t>
            </a:r>
            <a:r>
              <a:rPr/>
              <a:t>on</a:t>
            </a:r>
            <a:r>
              <a:rPr/>
              <a:t> </a:t>
            </a:r>
            <a:r>
              <a:rPr/>
              <a:t>log</a:t>
            </a:r>
            <a:r>
              <a:rPr/>
              <a:t> </a:t>
            </a:r>
            <a:r>
              <a:rPr/>
              <a:t>odds</a:t>
            </a:r>
            <a:r>
              <a:rPr/>
              <a:t> </a:t>
            </a:r>
            <a:r>
              <a:rPr/>
              <a:t>scale</a:t>
            </a:r>
          </a:p>
        </p:txBody>
      </p:sp>
      <p:pic>
        <p:nvPicPr>
          <p:cNvPr descr="intro_files/figure-pptx/labbe-plot-log-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motivating</a:t>
            </a:r>
            <a:r>
              <a:rPr/>
              <a:t> </a:t>
            </a:r>
            <a:r>
              <a:rPr/>
              <a:t>example</a:t>
            </a:r>
          </a:p>
        </p:txBody>
      </p:sp>
      <p:pic>
        <p:nvPicPr>
          <p:cNvPr descr="../images/semen_graph.png" id="0" name="Picture 1"/>
          <p:cNvPicPr>
            <a:picLocks noGrp="1" noChangeAspect="1"/>
          </p:cNvPicPr>
          <p:nvPr/>
        </p:nvPicPr>
        <p:blipFill>
          <a:blip r:embed="rId3"/>
          <a:stretch>
            <a:fillRect/>
          </a:stretch>
        </p:blipFill>
        <p:spPr bwMode="auto">
          <a:xfrm>
            <a:off x="2806700" y="1600200"/>
            <a:ext cx="3530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graph</a:t>
            </a:r>
            <a:r>
              <a:rPr/>
              <a:t> </a:t>
            </a:r>
            <a:r>
              <a:rPr/>
              <a:t>showing</a:t>
            </a:r>
            <a:r>
              <a:rPr/>
              <a:t> </a:t>
            </a:r>
            <a:r>
              <a:rPr/>
              <a:t>decline</a:t>
            </a:r>
            <a:r>
              <a:rPr/>
              <a:t> </a:t>
            </a:r>
            <a:r>
              <a:rPr/>
              <a:t>in</a:t>
            </a:r>
            <a:r>
              <a:rPr/>
              <a:t> </a:t>
            </a:r>
            <a:r>
              <a:rPr/>
              <a:t>sperm</a:t>
            </a:r>
            <a:r>
              <a:rPr/>
              <a:t> </a:t>
            </a:r>
            <a:r>
              <a:rPr/>
              <a:t>counts</a:t>
            </a:r>
            <a:r>
              <a:rPr/>
              <a:t> </a:t>
            </a:r>
            <a:r>
              <a:rPr/>
              <a:t>over</a:t>
            </a:r>
            <a:r>
              <a:rPr/>
              <a:t> </a:t>
            </a:r>
            <a:r>
              <a:rPr/>
              <a:t>time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Meta</a:t>
            </a:r>
            <a:r>
              <a:rPr/>
              <a:t> </a:t>
            </a:r>
            <a:r>
              <a:rPr/>
              <a:t>regression</a:t>
            </a:r>
          </a:p>
        </p:txBody>
      </p:sp>
      <p:sp>
        <p:nvSpPr>
          <p:cNvPr id="3" name="Content Placeholder 2"/>
          <p:cNvSpPr>
            <a:spLocks noGrp="1"/>
          </p:cNvSpPr>
          <p:nvPr>
            <p:ph idx="1"/>
          </p:nvPr>
        </p:nvSpPr>
        <p:spPr/>
        <p:txBody>
          <a:bodyPr/>
          <a:lstStyle/>
          <a:p>
            <a:pPr lvl="0" marL="1270000" indent="0">
              <a:buNone/>
            </a:pPr>
            <a:r>
              <a:rPr sz="1800">
                <a:latin typeface="Courier"/>
              </a:rPr>
              <a:t>Test of Moderators (coefficient(s) 2:3): 
QM(df = 2) = 16.2533, p-val = 0.0003
Model Results:
         estimate       se     zval    pval     ci.lb    ci.ub    
intrcpt  -10.5347  27.3739  -0.3848  0.7004  -64.1865  43.1172    
ablat     -0.0288   0.0095  -3.0311  0.0024   -0.0475  -0.0102  **
year       0.0055   0.0138   0.3949  0.6929   -0.0216   0.0325    </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Change</a:t>
            </a:r>
            <a:r>
              <a:rPr/>
              <a:t> </a:t>
            </a:r>
            <a:r>
              <a:rPr/>
              <a:t>in</a:t>
            </a:r>
            <a:r>
              <a:rPr/>
              <a:t> </a:t>
            </a:r>
            <a:r>
              <a:rPr/>
              <a:t>heterogeneity</a:t>
            </a:r>
            <a:r>
              <a:rPr/>
              <a:t> </a:t>
            </a:r>
            <a:r>
              <a:rPr/>
              <a:t>for</a:t>
            </a:r>
            <a:r>
              <a:rPr/>
              <a:t> </a:t>
            </a:r>
            <a:r>
              <a:rPr/>
              <a:t>meta</a:t>
            </a:r>
            <a:r>
              <a:rPr/>
              <a:t> </a:t>
            </a:r>
            <a:r>
              <a:rPr/>
              <a:t>regression</a:t>
            </a:r>
            <a:r>
              <a:rPr/>
              <a:t> </a:t>
            </a:r>
            <a:r>
              <a:rPr/>
              <a:t>model</a:t>
            </a:r>
          </a:p>
        </p:txBody>
      </p:sp>
      <p:sp>
        <p:nvSpPr>
          <p:cNvPr id="3" name="Content Placeholder 2"/>
          <p:cNvSpPr>
            <a:spLocks noGrp="1"/>
          </p:cNvSpPr>
          <p:nvPr>
            <p:ph idx="1"/>
          </p:nvPr>
        </p:nvSpPr>
        <p:spPr/>
        <p:txBody>
          <a:bodyPr/>
          <a:lstStyle/>
          <a:p>
            <a:pPr lvl="0" marL="1270000" indent="0">
              <a:buNone/>
            </a:pPr>
            <a:r>
              <a:rPr sz="1800">
                <a:latin typeface="Courier"/>
              </a:rPr>
              <a:t>tau^2 (estimated amount of residual heterogeneity):     0.0913 (SE = 0.0745)
tau (square root of estimated tau^2 value):             0.3022
I^2 (residual heterogeneity / unaccounted variability): 67.29%
H^2 (unaccounted variability / sampling variability):   3.06
R^2 (amount of heterogeneity accounted for):            72.96%
Test for Residual Heterogeneity: 
QE(df = 10) = 25.0121, p-val = 0.0053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Publication</a:t>
            </a:r>
            <a:r>
              <a:rPr/>
              <a:t> </a:t>
            </a:r>
            <a:r>
              <a:rPr/>
              <a:t>guidelines</a:t>
            </a:r>
          </a:p>
        </p:txBody>
      </p:sp>
      <p:sp>
        <p:nvSpPr>
          <p:cNvPr id="3" name="Content Placeholder 2"/>
          <p:cNvSpPr>
            <a:spLocks noGrp="1"/>
          </p:cNvSpPr>
          <p:nvPr>
            <p:ph idx="1"/>
          </p:nvPr>
        </p:nvSpPr>
        <p:spPr/>
        <p:txBody>
          <a:bodyPr/>
          <a:lstStyle/>
          <a:p>
            <a:pPr lvl="1"/>
            <a:r>
              <a:rPr/>
              <a:t>PRISMA (2009)</a:t>
            </a:r>
          </a:p>
          <a:p>
            <a:pPr lvl="2"/>
            <a:r>
              <a:rPr/>
              <a:t>Preferred Reporting Items for Systematic Reviews and Meta-Analyses</a:t>
            </a:r>
          </a:p>
          <a:p>
            <a:pPr lvl="1"/>
            <a:r>
              <a:rPr/>
              <a:t>QUOROM (1996)</a:t>
            </a:r>
          </a:p>
          <a:p>
            <a:pPr lvl="2"/>
            <a:r>
              <a:rPr/>
              <a:t>QUality Of Reporting Of Meta-analysis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flow</a:t>
            </a:r>
            <a:r>
              <a:rPr/>
              <a:t> </a:t>
            </a:r>
            <a:r>
              <a:rPr/>
              <a:t>diagram</a:t>
            </a:r>
          </a:p>
        </p:txBody>
      </p:sp>
      <p:pic>
        <p:nvPicPr>
          <p:cNvPr descr="../images/prisma_flow_top.png" id="0" name="Picture 1"/>
          <p:cNvPicPr>
            <a:picLocks noGrp="1" noChangeAspect="1"/>
          </p:cNvPicPr>
          <p:nvPr/>
        </p:nvPicPr>
        <p:blipFill>
          <a:blip r:embed="rId2"/>
          <a:stretch>
            <a:fillRect/>
          </a:stretch>
        </p:blipFill>
        <p:spPr bwMode="auto">
          <a:xfrm>
            <a:off x="1295400" y="1600200"/>
            <a:ext cx="655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Top</a:t>
            </a:r>
            <a:r>
              <a:rPr/>
              <a:t> </a:t>
            </a:r>
            <a:r>
              <a:rPr/>
              <a:t>half</a:t>
            </a:r>
            <a:r>
              <a:rPr/>
              <a:t> </a:t>
            </a:r>
            <a:r>
              <a:rPr/>
              <a:t>of</a:t>
            </a:r>
            <a:r>
              <a:rPr/>
              <a:t> </a:t>
            </a:r>
            <a:r>
              <a:rPr/>
              <a:t>PRISMA</a:t>
            </a:r>
            <a:r>
              <a:rPr/>
              <a:t> </a:t>
            </a:r>
            <a:r>
              <a:rPr/>
              <a:t>flow</a:t>
            </a:r>
            <a:r>
              <a:rPr/>
              <a:t> </a:t>
            </a:r>
            <a:r>
              <a:rPr/>
              <a:t>diagram</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flow</a:t>
            </a:r>
            <a:r>
              <a:rPr/>
              <a:t> </a:t>
            </a:r>
            <a:r>
              <a:rPr/>
              <a:t>diagram</a:t>
            </a:r>
          </a:p>
        </p:txBody>
      </p:sp>
      <p:pic>
        <p:nvPicPr>
          <p:cNvPr descr="../images/prisma_flow_bottom.png" id="0" name="Picture 1"/>
          <p:cNvPicPr>
            <a:picLocks noGrp="1" noChangeAspect="1"/>
          </p:cNvPicPr>
          <p:nvPr/>
        </p:nvPicPr>
        <p:blipFill>
          <a:blip r:embed="rId2"/>
          <a:stretch>
            <a:fillRect/>
          </a:stretch>
        </p:blipFill>
        <p:spPr bwMode="auto">
          <a:xfrm>
            <a:off x="1701800" y="1600200"/>
            <a:ext cx="574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Bottom</a:t>
            </a:r>
            <a:r>
              <a:rPr/>
              <a:t> </a:t>
            </a:r>
            <a:r>
              <a:rPr/>
              <a:t>half</a:t>
            </a:r>
            <a:r>
              <a:rPr/>
              <a:t> </a:t>
            </a:r>
            <a:r>
              <a:rPr/>
              <a:t>of</a:t>
            </a:r>
            <a:r>
              <a:rPr/>
              <a:t> </a:t>
            </a:r>
            <a:r>
              <a:rPr/>
              <a:t>PRISMA</a:t>
            </a:r>
            <a:r>
              <a:rPr/>
              <a:t> </a:t>
            </a:r>
            <a:r>
              <a:rPr/>
              <a:t>flow</a:t>
            </a:r>
            <a:r>
              <a:rPr/>
              <a:t> </a:t>
            </a:r>
            <a:r>
              <a:rPr/>
              <a:t>diagram</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checklist,</a:t>
            </a:r>
            <a:r>
              <a:rPr/>
              <a:t> </a:t>
            </a:r>
            <a:r>
              <a:rPr/>
              <a:t>part</a:t>
            </a:r>
            <a:r>
              <a:rPr/>
              <a:t> </a:t>
            </a:r>
            <a:r>
              <a:rPr/>
              <a:t>1</a:t>
            </a:r>
          </a:p>
        </p:txBody>
      </p:sp>
      <p:pic>
        <p:nvPicPr>
          <p:cNvPr descr="../images/prisma_checklist_1.png" id="0" name="Picture 1"/>
          <p:cNvPicPr>
            <a:picLocks noGrp="1" noChangeAspect="1"/>
          </p:cNvPicPr>
          <p:nvPr/>
        </p:nvPicPr>
        <p:blipFill>
          <a:blip r:embed="rId2"/>
          <a:stretch>
            <a:fillRect/>
          </a:stretch>
        </p:blipFill>
        <p:spPr bwMode="auto">
          <a:xfrm>
            <a:off x="457200" y="2006600"/>
            <a:ext cx="8229600" cy="32131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r>
              <a:rPr/>
              <a:t> </a:t>
            </a:r>
            <a:r>
              <a:rPr/>
              <a:t>for</a:t>
            </a:r>
            <a:r>
              <a:rPr/>
              <a:t> </a:t>
            </a:r>
            <a:r>
              <a:rPr/>
              <a:t>PRISMA</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checklist,</a:t>
            </a:r>
            <a:r>
              <a:rPr/>
              <a:t> </a:t>
            </a:r>
            <a:r>
              <a:rPr/>
              <a:t>part</a:t>
            </a:r>
            <a:r>
              <a:rPr/>
              <a:t> </a:t>
            </a:r>
            <a:r>
              <a:rPr/>
              <a:t>2</a:t>
            </a:r>
          </a:p>
        </p:txBody>
      </p:sp>
      <p:pic>
        <p:nvPicPr>
          <p:cNvPr descr="../images/prisma_checklist_2.png" id="0" name="Picture 1"/>
          <p:cNvPicPr>
            <a:picLocks noGrp="1" noChangeAspect="1"/>
          </p:cNvPicPr>
          <p:nvPr/>
        </p:nvPicPr>
        <p:blipFill>
          <a:blip r:embed="rId2"/>
          <a:stretch>
            <a:fillRect/>
          </a:stretch>
        </p:blipFill>
        <p:spPr bwMode="auto">
          <a:xfrm>
            <a:off x="457200" y="2298700"/>
            <a:ext cx="8229600" cy="2628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r>
              <a:rPr/>
              <a:t> </a:t>
            </a:r>
            <a:r>
              <a:rPr/>
              <a:t>for</a:t>
            </a:r>
            <a:r>
              <a:rPr/>
              <a:t> </a:t>
            </a:r>
            <a:r>
              <a:rPr/>
              <a:t>PRISMA</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checklist,</a:t>
            </a:r>
            <a:r>
              <a:rPr/>
              <a:t> </a:t>
            </a:r>
            <a:r>
              <a:rPr/>
              <a:t>part</a:t>
            </a:r>
            <a:r>
              <a:rPr/>
              <a:t> </a:t>
            </a:r>
            <a:r>
              <a:rPr/>
              <a:t>3</a:t>
            </a:r>
          </a:p>
        </p:txBody>
      </p:sp>
      <p:pic>
        <p:nvPicPr>
          <p:cNvPr descr="../images/prisma_checklist_3.png" id="0" name="Picture 1"/>
          <p:cNvPicPr>
            <a:picLocks noGrp="1" noChangeAspect="1"/>
          </p:cNvPicPr>
          <p:nvPr/>
        </p:nvPicPr>
        <p:blipFill>
          <a:blip r:embed="rId2"/>
          <a:stretch>
            <a:fillRect/>
          </a:stretch>
        </p:blipFill>
        <p:spPr bwMode="auto">
          <a:xfrm>
            <a:off x="457200" y="2222500"/>
            <a:ext cx="8229600" cy="2768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r>
              <a:rPr/>
              <a:t> </a:t>
            </a:r>
            <a:r>
              <a:rPr/>
              <a:t>for</a:t>
            </a:r>
            <a:r>
              <a:rPr/>
              <a:t> </a:t>
            </a:r>
            <a:r>
              <a:rPr/>
              <a:t>PRISMA</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checklist,</a:t>
            </a:r>
            <a:r>
              <a:rPr/>
              <a:t> </a:t>
            </a:r>
            <a:r>
              <a:rPr/>
              <a:t>part</a:t>
            </a:r>
            <a:r>
              <a:rPr/>
              <a:t> </a:t>
            </a:r>
            <a:r>
              <a:rPr/>
              <a:t>4</a:t>
            </a:r>
          </a:p>
        </p:txBody>
      </p:sp>
      <p:pic>
        <p:nvPicPr>
          <p:cNvPr descr="../images/prisma_checklist_4.png" id="0" name="Picture 1"/>
          <p:cNvPicPr>
            <a:picLocks noGrp="1" noChangeAspect="1"/>
          </p:cNvPicPr>
          <p:nvPr/>
        </p:nvPicPr>
        <p:blipFill>
          <a:blip r:embed="rId2"/>
          <a:stretch>
            <a:fillRect/>
          </a:stretch>
        </p:blipFill>
        <p:spPr bwMode="auto">
          <a:xfrm>
            <a:off x="457200" y="2146300"/>
            <a:ext cx="8229600" cy="2921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r>
              <a:rPr/>
              <a:t> </a:t>
            </a:r>
            <a:r>
              <a:rPr/>
              <a:t>for</a:t>
            </a:r>
            <a:r>
              <a:rPr/>
              <a:t> </a:t>
            </a:r>
            <a:r>
              <a:rPr/>
              <a:t>PRISMA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Design of meta-analysis</a:t>
            </a:r>
          </a:p>
          <a:p>
            <a:pPr lvl="2"/>
            <a:r>
              <a:rPr/>
              <a:t>Include a librarian</a:t>
            </a:r>
          </a:p>
          <a:p>
            <a:pPr lvl="2"/>
            <a:r>
              <a:rPr/>
              <a:t>Aggressive search strategy</a:t>
            </a:r>
          </a:p>
          <a:p>
            <a:pPr lvl="1"/>
            <a:r>
              <a:rPr/>
              <a:t>Statistical summary</a:t>
            </a:r>
          </a:p>
          <a:p>
            <a:pPr lvl="2"/>
            <a:r>
              <a:rPr/>
              <a:t>Random versus fixed effects versus meta regression</a:t>
            </a:r>
          </a:p>
          <a:p>
            <a:pPr lvl="2"/>
            <a:r>
              <a:rPr/>
              <a:t>Forest, funnel, L’Abbe plots</a:t>
            </a:r>
          </a:p>
          <a:p>
            <a:pPr lvl="2"/>
            <a:r>
              <a:rPr/>
              <a:t>Cochrane’s Q and I-squared</a:t>
            </a:r>
          </a:p>
          <a:p>
            <a:pPr lvl="1"/>
            <a:r>
              <a:rPr/>
              <a:t>Reporting</a:t>
            </a:r>
          </a:p>
          <a:p>
            <a:pPr lvl="2"/>
            <a:r>
              <a:rPr/>
              <a:t>PRISMA flow diagram and checklist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Alternative</a:t>
            </a:r>
            <a:r>
              <a:rPr/>
              <a:t> </a:t>
            </a:r>
            <a:r>
              <a:rPr/>
              <a:t>analysis</a:t>
            </a:r>
          </a:p>
        </p:txBody>
      </p:sp>
      <p:pic>
        <p:nvPicPr>
          <p:cNvPr descr="../images/semen_graph_alternative.png" id="0" name="Picture 1"/>
          <p:cNvPicPr>
            <a:picLocks noGrp="1" noChangeAspect="1"/>
          </p:cNvPicPr>
          <p:nvPr/>
        </p:nvPicPr>
        <p:blipFill>
          <a:blip r:embed="rId3"/>
          <a:stretch>
            <a:fillRect/>
          </a:stretch>
        </p:blipFill>
        <p:spPr bwMode="auto">
          <a:xfrm>
            <a:off x="2120900" y="1600200"/>
            <a:ext cx="4902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Alternative</a:t>
            </a:r>
            <a:r>
              <a:rPr/>
              <a:t> </a:t>
            </a:r>
            <a:r>
              <a:rPr/>
              <a:t>display</a:t>
            </a:r>
            <a:r>
              <a:rPr/>
              <a:t> </a:t>
            </a:r>
            <a:r>
              <a:rPr/>
              <a:t>of</a:t>
            </a:r>
            <a:r>
              <a:rPr/>
              <a:t> </a:t>
            </a:r>
            <a:r>
              <a:rPr/>
              <a:t>semen</a:t>
            </a:r>
            <a:r>
              <a:rPr/>
              <a:t> </a:t>
            </a:r>
            <a:r>
              <a:rPr/>
              <a:t>studies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sources</a:t>
            </a:r>
            <a:r>
              <a:rPr/>
              <a:t> </a:t>
            </a:r>
            <a:r>
              <a:rPr/>
              <a:t>of</a:t>
            </a:r>
            <a:r>
              <a:rPr/>
              <a:t> </a:t>
            </a:r>
            <a:r>
              <a:rPr/>
              <a:t>variation</a:t>
            </a:r>
          </a:p>
        </p:txBody>
      </p:sp>
      <p:sp>
        <p:nvSpPr>
          <p:cNvPr id="3" name="Content Placeholder 2"/>
          <p:cNvSpPr>
            <a:spLocks noGrp="1"/>
          </p:cNvSpPr>
          <p:nvPr>
            <p:ph idx="1"/>
          </p:nvPr>
        </p:nvSpPr>
        <p:spPr/>
        <p:txBody>
          <a:bodyPr/>
          <a:lstStyle/>
          <a:p>
            <a:pPr lvl="1"/>
            <a:r>
              <a:rPr/>
              <a:t>The source of patients</a:t>
            </a:r>
          </a:p>
          <a:p>
            <a:pPr lvl="2"/>
            <a:r>
              <a:rPr/>
              <a:t>Sperm donor clinics,</a:t>
            </a:r>
          </a:p>
          <a:p>
            <a:pPr lvl="2"/>
            <a:r>
              <a:rPr/>
              <a:t>Fertility work-ups</a:t>
            </a:r>
          </a:p>
          <a:p>
            <a:pPr lvl="2"/>
            <a:r>
              <a:rPr/>
              <a:t>In vitro fertilization clinics</a:t>
            </a:r>
          </a:p>
          <a:p>
            <a:pPr lvl="1"/>
            <a:r>
              <a:rPr/>
              <a:t>Request for minimum abstinence time.</a:t>
            </a:r>
          </a:p>
          <a:p>
            <a:pPr lvl="1"/>
            <a:r>
              <a:rPr/>
              <a:t>Tobacco and marijauna use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Illustration</a:t>
            </a:r>
            <a:r>
              <a:rPr/>
              <a:t> </a:t>
            </a:r>
            <a:r>
              <a:rPr/>
              <a:t>of</a:t>
            </a:r>
            <a:r>
              <a:rPr/>
              <a:t> </a:t>
            </a:r>
            <a:r>
              <a:rPr/>
              <a:t>strengths</a:t>
            </a:r>
            <a:r>
              <a:rPr/>
              <a:t> </a:t>
            </a:r>
            <a:r>
              <a:rPr/>
              <a:t>and</a:t>
            </a:r>
            <a:r>
              <a:rPr/>
              <a:t> </a:t>
            </a:r>
            <a:r>
              <a:rPr/>
              <a:t>weaknesses</a:t>
            </a:r>
            <a:r>
              <a:rPr/>
              <a:t> </a:t>
            </a:r>
            <a:r>
              <a:rPr/>
              <a:t>of</a:t>
            </a:r>
            <a:r>
              <a:rPr/>
              <a:t> </a:t>
            </a:r>
            <a:r>
              <a:rPr/>
              <a:t>meta-analysis</a:t>
            </a:r>
          </a:p>
        </p:txBody>
      </p:sp>
      <p:sp>
        <p:nvSpPr>
          <p:cNvPr id="3" name="Content Placeholder 2"/>
          <p:cNvSpPr>
            <a:spLocks noGrp="1"/>
          </p:cNvSpPr>
          <p:nvPr>
            <p:ph idx="1"/>
          </p:nvPr>
        </p:nvSpPr>
        <p:spPr/>
        <p:txBody>
          <a:bodyPr/>
          <a:lstStyle/>
          <a:p>
            <a:pPr lvl="1"/>
            <a:r>
              <a:rPr/>
              <a:t>Weakness</a:t>
            </a:r>
          </a:p>
          <a:p>
            <a:pPr lvl="2"/>
            <a:r>
              <a:rPr/>
              <a:t>Mixing North American apples with third world oranges.</a:t>
            </a:r>
          </a:p>
          <a:p>
            <a:pPr lvl="1"/>
            <a:r>
              <a:rPr/>
              <a:t>Strengths</a:t>
            </a:r>
          </a:p>
          <a:p>
            <a:pPr lvl="2"/>
            <a:r>
              <a:rPr/>
              <a:t>Objective process.</a:t>
            </a:r>
          </a:p>
          <a:p>
            <a:pPr lvl="2"/>
            <a:r>
              <a:rPr/>
              <a:t>Ability to re-analyze.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Apples</a:t>
            </a:r>
            <a:r>
              <a:rPr/>
              <a:t> </a:t>
            </a:r>
            <a:r>
              <a:rPr/>
              <a:t>and</a:t>
            </a:r>
            <a:r>
              <a:rPr/>
              <a:t> </a:t>
            </a:r>
            <a:r>
              <a:rPr/>
              <a:t>oranges</a:t>
            </a:r>
          </a:p>
        </p:txBody>
      </p:sp>
      <p:sp>
        <p:nvSpPr>
          <p:cNvPr id="3" name="Content Placeholder 2"/>
          <p:cNvSpPr>
            <a:spLocks noGrp="1"/>
          </p:cNvSpPr>
          <p:nvPr>
            <p:ph idx="1"/>
          </p:nvPr>
        </p:nvSpPr>
        <p:spPr/>
        <p:txBody>
          <a:bodyPr/>
          <a:lstStyle/>
          <a:p>
            <a:pPr lvl="0" marL="0" indent="0">
              <a:buNone/>
            </a:pPr>
            <a:r>
              <a:rPr/>
              <a:t>Here are the main threats to the validity of a meta-analysis:</a:t>
            </a:r>
          </a:p>
          <a:p>
            <a:pPr lvl="1"/>
            <a:r>
              <a:rPr/>
              <a:t>Did you mix apples and oranges? (heterogeneity)</a:t>
            </a:r>
          </a:p>
          <a:p>
            <a:pPr lvl="1"/>
            <a:r>
              <a:rPr/>
              <a:t>Did you leave some apples on the tree? (publication bias)</a:t>
            </a:r>
          </a:p>
          <a:p>
            <a:pPr lvl="1"/>
            <a:r>
              <a:rPr/>
              <a:t>Did the pile of apples amount to more than just a hill of beans? (no practical significance)</a:t>
            </a:r>
          </a:p>
          <a:p>
            <a:pPr lvl="1"/>
            <a:r>
              <a:rPr/>
              <a:t>Were all of the apples rotten? (poor study quality)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meta-analysis</dc:title>
  <dc:creator>Steve Simon</dc:creator>
  <cp:keywords/>
  <dcterms:created xsi:type="dcterms:W3CDTF">2018-11-13T20:15:10Z</dcterms:created>
  <dcterms:modified xsi:type="dcterms:W3CDTF">2018-11-13T20:15:10Z</dcterms:modified>
</cp:coreProperties>
</file>