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4" r:id="rId48"/>
    <p:sldId id="306" r:id="rId49"/>
    <p:sldId id="308" r:id="rId50"/>
    <p:sldId id="310" r:id="rId51"/>
    <p:sldId id="312" r:id="rId52"/>
    <p:sldId id="313" r:id="rId53"/>
    <p:sldId id="314" r:id="rId54"/>
    <p:sldId id="315" r:id="rId55"/>
    <p:sldId id="316" r:id="rId56"/>
    <p:sldId id="317" r:id="rId57"/>
    <p:sldId id="318" r:id="rId58"/>
    <p:sldId id="319" r:id="rId59"/>
    <p:sldId id="320" r:id="rId60"/>
    <p:sldId id="321"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124" d="100"/>
          <a:sy n="124" d="100"/>
        </p:scale>
        <p:origin x="122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3/5/2019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Today’s talk is a basic introduction. It will focus on design issues for a meta-analytic study.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You can assess how much heterogeneity there is among your studies using graphical approaches, such as the forest plot and the L’Abbe plot, with numerical measures like Cochran’s Q or I-squared, or through sensitivity and subgroup analyses or through meta regression.</a:t>
            </a:r>
          </a:p>
          <a:p>
            <a:pPr marL="0" lvl="0" indent="0">
              <a:buNone/>
            </a:pPr>
            <a:endParaRPr/>
          </a:p>
          <a:p>
            <a:pPr marL="0" lvl="0" indent="0">
              <a:buNone/>
            </a:pPr>
            <a:r>
              <a:rPr/>
              <a:t>You’ll see how to calculate these quantities in just a bit.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It is very important to try to get every study conducted in the area you’re studying. Unpublished results and more likely to have negative results. It was originally thought to be because journals would preferentially publish only positive studies, but there is some evidence that authors self-censor the negative studies, especially negative studies with small sample sizes.</a:t>
            </a:r>
          </a:p>
          <a:p>
            <a:pPr marL="0" lvl="0" indent="0">
              <a:buNone/>
            </a:pPr>
            <a:endParaRPr/>
          </a:p>
          <a:p>
            <a:pPr marL="0" lvl="0" indent="0">
              <a:buNone/>
            </a:pPr>
            <a:r>
              <a:rPr/>
              <a:t>You need to try hard to find studies that are hard to find.</a:t>
            </a:r>
          </a:p>
          <a:p>
            <a:pPr marL="0" lvl="0" indent="0">
              <a:buNone/>
            </a:pPr>
            <a:endParaRPr/>
          </a:p>
          <a:p>
            <a:pPr marL="0" lvl="0" indent="0">
              <a:buNone/>
            </a:pPr>
            <a:r>
              <a:rPr/>
              <a:t>The funnel plot is a graphical method commonly used to identify whether publication bias has occured. We’ll talk about it in a bit.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A neglected issue in meta-analysis is the practical interpretation of the results. You need to assess more than just the overall statistical significance of your meta-analysis. You need to consider the scientific or practical significance as well.</a:t>
            </a:r>
          </a:p>
          <a:p>
            <a:pPr marL="0" lvl="0" indent="0">
              <a:buNone/>
            </a:pPr>
            <a:endParaRPr/>
          </a:p>
          <a:p>
            <a:pPr marL="0" lvl="0" indent="0">
              <a:buNone/>
            </a:pPr>
            <a:r>
              <a:rPr/>
              <a:t>The unitless quantities often used in meta-analysis make assessment of practical significance difficult. We’ll address that issue in more detail in just a little bit.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Meta-analysis cannot “make a silk purse out of a sow’s ear.” Meta-analysis cannot remove the biases and imprecision associated with poor research methodologies. If all of the studies have “issues” then a meta-analysis will amplify those issues.</a:t>
            </a:r>
          </a:p>
          <a:p>
            <a:pPr marL="0" lvl="0" indent="0">
              <a:buNone/>
            </a:pPr>
            <a:endParaRPr/>
          </a:p>
          <a:p>
            <a:pPr marL="0" lvl="0" indent="0">
              <a:buNone/>
            </a:pPr>
            <a:r>
              <a:rPr/>
              <a:t>There are two validated scales for measuring the quality of individual studies in a meta-analysis. Even though these scores are commonly used, they have endured a lot of criticism</a:t>
            </a:r>
          </a:p>
          <a:p>
            <a:pPr marL="0" lvl="0" indent="0">
              <a:buNone/>
            </a:pPr>
            <a:endParaRPr/>
          </a:p>
          <a:p>
            <a:pPr marL="0" lvl="0" indent="0">
              <a:buNone/>
            </a:pPr>
            <a:r>
              <a:rPr/>
              <a:t>You can assess quality issues by limiting studies based on scoring systems like Jadad or PEDro or by weighting studies based on these scores. We’ll talk about this a bit later.</a:t>
            </a:r>
          </a:p>
          <a:p>
            <a:pPr marL="0" lvl="0" indent="0">
              <a:buNone/>
            </a:pPr>
            <a:endParaRPr/>
          </a:p>
          <a:p>
            <a:pPr marL="0" lvl="0" indent="0">
              <a:buNone/>
            </a:pPr>
            <a:r>
              <a:rPr/>
              <a:t>The Jadad score is quite common, and it looks at three issues: randomization, blinding, and dropouts.</a:t>
            </a:r>
          </a:p>
          <a:p>
            <a:pPr marL="0" lvl="0" indent="0">
              <a:buNone/>
            </a:pPr>
            <a:endParaRPr/>
          </a:p>
          <a:p>
            <a:pPr marL="0" lvl="0" indent="0">
              <a:buNone/>
            </a:pPr>
            <a:r>
              <a:rPr/>
              <a:t>The PEDro score is much longer. It covers not just randomization, but concealed allocation and baseline balance of important covariates. There are three questions about blinding: blinding of the subjects, blinding of the therapists who are offering the intervention, and blinding of anyone assessing the patient’s outcomes. The PEDro score also looks at dropout rates, intention to treat analysis, and completeness of reporting on eligibility critera, statistical tests, and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A detailed protocol is a must for meta-analysis. You have to provide a level of detail comparable to a clinical trial. A librarian is especially helpful here.</a:t>
            </a:r>
          </a:p>
          <a:p>
            <a:pPr marL="0" lvl="0" indent="0">
              <a:buNone/>
            </a:pPr>
            <a:endParaRPr/>
          </a:p>
          <a:p>
            <a:pPr marL="0" lvl="0" indent="0">
              <a:buNone/>
            </a:pPr>
            <a:r>
              <a:rPr/>
              <a:t>Medline is a comprehensive database of research publications in medical journals. It’s a great place to start, but you should also search in databases other than Medline, such as Embase and CINAHL.</a:t>
            </a:r>
          </a:p>
          <a:p>
            <a:pPr marL="0" lvl="0" indent="0">
              <a:buNone/>
            </a:pPr>
            <a:endParaRPr/>
          </a:p>
          <a:p>
            <a:pPr marL="0" lvl="0" indent="0">
              <a:buNone/>
            </a:pPr>
            <a:r>
              <a:rPr/>
              <a:t>Look through presentation abstracts at major conferences. Also look for clinical trials that have been registered in a clinical trial database.</a:t>
            </a:r>
          </a:p>
          <a:p>
            <a:pPr marL="0" lvl="0" indent="0">
              <a:buNone/>
            </a:pPr>
            <a:endParaRPr/>
          </a:p>
          <a:p>
            <a:pPr marL="0" lvl="0" indent="0">
              <a:buNone/>
            </a:pPr>
            <a:r>
              <a:rPr/>
              <a:t>Make sure you pay to get translations for relevant articles published in languages other than English.</a:t>
            </a:r>
          </a:p>
          <a:p>
            <a:pPr marL="0" lvl="0" indent="0">
              <a:buNone/>
            </a:pPr>
            <a:endParaRPr/>
          </a:p>
          <a:p>
            <a:pPr marL="0" lvl="0" indent="0">
              <a:buNone/>
            </a:pPr>
            <a:r>
              <a:rPr/>
              <a:t>Detail exactly which studies do and do not qualify for inclusion in your meta-analysis. Have two independent raters evaluate each candidate article against your inclusion/exclusion criteria.</a:t>
            </a:r>
          </a:p>
          <a:p>
            <a:pPr marL="0" lvl="0" indent="0">
              <a:buNone/>
            </a:pPr>
            <a:endParaRPr/>
          </a:p>
          <a:p>
            <a:pPr marL="0" lvl="0" indent="0">
              <a:buNone/>
            </a:pPr>
            <a:r>
              <a:rPr/>
              <a:t>Also, detail what results you are going to extract from each article. Have two independent parties do the extraction and then compare.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Let’s talk about data analysis. This talk will cover several different statistical measures and several different plots. You’ll also see controversies about fixed versus random effects analysis.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 will be using a package, metafor, in R, but there are many other R pacakges as well. Meta-analysis is not built into the SAS system. There is a pretty nice macro, metaanal, and you can find other information in various SAS conference presentations.</a:t>
            </a:r>
          </a:p>
          <a:p>
            <a:pPr marL="0" lvl="0" indent="0">
              <a:buNone/>
            </a:pPr>
            <a:endParaRPr/>
          </a:p>
          <a:p>
            <a:pPr marL="0" lvl="0" indent="0">
              <a:buNone/>
            </a:pPr>
            <a:r>
              <a:rPr/>
              <a:t>Stata also does not have a formal command in its system, but there is a very nice book that will tell you all about this.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I’ll be showing some meta-analysis statistics and graphs for two studies. The first study is an examination of the tuberculosis vaccine. In these studies, treated patients were given the vaccine and untreated patients were given a placebo. A test was run later and a positive result means that the vaccine failed. I presume a positive result means that the patient came down with TB and this was confirmed by a positive lab test. Thanksfully, the rate of positive results was small both in the treated and untreated groups.</a:t>
            </a:r>
          </a:p>
          <a:p>
            <a:pPr marL="0" lvl="0" indent="0">
              <a:buNone/>
            </a:pPr>
            <a:endParaRPr/>
          </a:p>
          <a:p>
            <a:pPr marL="0" lvl="0" indent="0">
              <a:buNone/>
            </a:pPr>
            <a:r>
              <a:rPr/>
              <a:t>This data helps to illustrate how to conduct a meta-analysis on a binary outcome.</a:t>
            </a:r>
          </a:p>
          <a:p>
            <a:pPr marL="0" lvl="0" indent="0">
              <a:buNone/>
            </a:pPr>
            <a:endParaRPr/>
          </a:p>
          <a:p>
            <a:pPr marL="0" lvl="0" indent="0">
              <a:buNone/>
            </a:pPr>
            <a:r>
              <a:rPr/>
              <a:t>This data set comes with the metafor package in R, but you can get access to the raw data if you want to run the analysis in a different software package.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This lists the first three columns of the BCG data, but only for the first six studies. There were thirteen studies total. These columns identify which study was which.</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remaining columns give the number of positive and negative results in the treatment group and in the control group. The “ablat” variable is a measure of the absolute value of the latitude at which the study was done. A large value here means the study was conducted at a location far from the equator.</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It will also cover some of the common statistics and graphics used in a meta-analytic study, and publication standards for a meta-analytic study.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second analysis looks at a specialized care model for stroke patients. This data set has a continuous outcome (length of stay). The analysis of continuous outcome data is slightly different.</a:t>
            </a:r>
          </a:p>
          <a:p>
            <a:pPr marL="0" lvl="0" indent="0">
              <a:buNone/>
            </a:pPr>
            <a:endParaRPr/>
          </a:p>
          <a:p>
            <a:pPr marL="0" lvl="0" indent="0">
              <a:buNone/>
            </a:pPr>
            <a:r>
              <a:rPr/>
              <a:t>This data set comes with the metafor package in R, but you can get access to the raw data if you want to run the analysis in a different software package.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first two columns identify the particular study. I am only showing the first six rows out of nine rows total.</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remaining columns show the sample size (designative by the letter n), the mean length of stay (designated by the letter m) and the standard deviations (designated by the letters sd). The number “1” refers to the treatment group (specialized care) and “2” refers to the control group (normal care).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For continuous outcomes, the most common summary measure is the standardized mean difference. It is the difference in means divided by an estimate of the standard deviation (not the standard error) of an individual patient.</a:t>
            </a:r>
          </a:p>
          <a:p>
            <a:pPr marL="0" lvl="0" indent="0">
              <a:buNone/>
            </a:pPr>
            <a:endParaRPr/>
          </a:p>
          <a:p>
            <a:pPr marL="0" lvl="0" indent="0">
              <a:buNone/>
            </a:pPr>
            <a:r>
              <a:rPr/>
              <a:t>Which way do you subtract? It depends on whether a large value is good or a small value is good. The Cochrane Collaboration suggests subtracting in such a way that negative values suggest that the new treatment is better and positive values suggest that the control treatment is better.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There are several ways to estimate the standard deviation. With the exception of pairing, where the estimated standard deviation could be substantially lower, these approaches are not all that different.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simplest standardized mean difference is Cohen’s d. This is the famous Jacob Cohen who wrote “Statistical Power Analysis for the Behavioral Sciences” back in 1977 and invented to concept of effect size.</a:t>
            </a:r>
          </a:p>
          <a:p>
            <a:pPr marL="0" lvl="0" indent="0">
              <a:buNone/>
            </a:pPr>
            <a:endParaRPr/>
          </a:p>
          <a:p>
            <a:pPr marL="0" lvl="0" indent="0">
              <a:buNone/>
            </a:pPr>
            <a:r>
              <a:rPr/>
              <a:t>Cohen’s d uses a pooled standard deviation in the denominator.</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Hedge’s g multiples the pooled standard deviation by a bias correction factor. The exact form of the correction factor is messy, so sometimes an approximate formula based on the pooled degrees of freedom is used in its place.</a:t>
            </a:r>
          </a:p>
          <a:p>
            <a:pPr marL="0" lvl="0" indent="0">
              <a:buNone/>
            </a:pPr>
            <a:endParaRPr/>
          </a:p>
          <a:p>
            <a:pPr marL="0" lvl="0" indent="0">
              <a:buNone/>
            </a:pPr>
            <a:r>
              <a:rPr/>
              <a:t>Both the exact and the approximate bias adjustment formulas are less than one, making Hedge’s g smaller than Cohen’s d. But for large sample sizes, this adjustment becomes trivial.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If there is heterogeneity within a study, you can use the square root of the average the two variances or the square root of the control group variance.</a:t>
            </a:r>
          </a:p>
          <a:p>
            <a:pPr marL="0" lvl="0" indent="0">
              <a:buNone/>
            </a:pPr>
            <a:endParaRPr/>
          </a:p>
          <a:p>
            <a:pPr marL="0" lvl="0" indent="0">
              <a:buNone/>
            </a:pPr>
            <a:r>
              <a:rPr/>
              <a:t>I kind of like the second choice. How much better is the treatment relative to the control, in units of measurement relevant to the variation of the control group. Assuming normality, a full standard deviation means that the treatment median is at the 84th percentile of the control group.</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For paired data, use the standard deviation of the differences, if it reported, or estimate the standard deviation of the differences using a reasonable guess as to the correlation.</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When you are comparing proportions rather than means, you have three ways of summarizing your data. You can use the odds ratio, the relative risk, or the risk difference in proportions.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In 1992, the British Medical Journal published a controversial meta-analysis. This study (Carlsen 1992) reviewed 61 papers published from 1938 and 1991 and showed that there was a significant decrease in sperm count and in seminal volume over this period of time.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You already have seen the various summary measures used for comparing two proportions, but let me review them anyway.</a:t>
            </a:r>
          </a:p>
          <a:p>
            <a:pPr marL="0" lvl="0" indent="0">
              <a:buNone/>
            </a:pPr>
            <a:endParaRPr/>
          </a:p>
          <a:p>
            <a:pPr marL="0" lvl="0" indent="0">
              <a:buNone/>
            </a:pPr>
            <a:r>
              <a:rPr/>
              <a:t>This is table from the Titanic, listing passengers only (not crew members) by gender and by whether they lived or died. Kate Winslet is in the lower left corner of women who survived and Leonardo DiCaprio, sadly, is in the upper right corner of men who died.</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ratio of deaths to survivors is about 5 to 1 among men and exactly 1 to 2 among women. So the odds ratio is approximately 10.</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You could also look at the probability of death. It is 83% among men and 33% among women. That ratio, approximately 2.5 is the relative risk.</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Rather than dividing one ratio by another, you could subtract one from the other. You get a value of 0.5, which is the risk difference or the absolute risk.</a:t>
            </a:r>
          </a:p>
          <a:p>
            <a:pPr marL="0" lvl="0" indent="0">
              <a:buNone/>
            </a:pPr>
            <a:endParaRPr/>
          </a:p>
          <a:p>
            <a:pPr marL="0" lvl="0" indent="0">
              <a:buNone/>
            </a:pPr>
            <a:r>
              <a:rPr/>
              <a:t>Which measure to choose? There are practical reasons to prefer the relative risk or the risk difference to the odds ratio, but the odds ratio has an important advantage. It is not artificially constrained by any bound.</a:t>
            </a:r>
          </a:p>
          <a:p>
            <a:pPr marL="0" lvl="0" indent="0">
              <a:buNone/>
            </a:pPr>
            <a:endParaRPr/>
          </a:p>
          <a:p>
            <a:pPr marL="0" lvl="0" indent="0">
              <a:buNone/>
            </a:pPr>
            <a:r>
              <a:rPr/>
              <a:t>The other measures will have an upper bound depending on what the control group is. It is hard to get a relative risk of 2.0 or a risk difference of 0.5 when the proportion in your control group is 0.8.</a:t>
            </a:r>
          </a:p>
          <a:p>
            <a:pPr marL="0" lvl="0" indent="0">
              <a:buNone/>
            </a:pPr>
            <a:endParaRPr/>
          </a:p>
          <a:p>
            <a:pPr marL="0" lvl="0" indent="0">
              <a:buNone/>
            </a:pPr>
            <a:r>
              <a:rPr/>
              <a:t>The artifical constraints of the relative risk and risk difference will sometimes create unwanted heterogeneity in your meta-analysis.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This table shows the calculated values for the SMD (standardized mean difference), designated by “yi” and the calculated variance for the SMD, designated by “vi.”</a:t>
            </a:r>
          </a:p>
          <a:p>
            <a:pPr marL="0" lvl="0" indent="0">
              <a:buNone/>
            </a:pPr>
            <a:endParaRPr/>
          </a:p>
          <a:p>
            <a:pPr marL="0" lvl="0" indent="0">
              <a:buNone/>
            </a:pPr>
            <a:r>
              <a:rPr/>
              <a:t>Again, these results are only the first six.</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This table shows the calculated values for the log odds ratio (yi) and the estimated variance of the log odds ratio (vi). This table only shows the first six studies.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Once you have your standardized mean differences, you can compute an overall estimate, but you need to account for the fact that some estimates are more precise than others.</a:t>
            </a:r>
          </a:p>
          <a:p>
            <a:pPr marL="0" lvl="0" indent="0">
              <a:buNone/>
            </a:pPr>
            <a:endParaRPr/>
          </a:p>
          <a:p>
            <a:pPr marL="0" lvl="0" indent="0">
              <a:buNone/>
            </a:pPr>
            <a:r>
              <a:rPr/>
              <a:t>The variance of the standardized mean difference is approximated by a simple function of the sample sizes in the treatment and control for the standardized mean difference and by a simple function of the four cell counts for the log odds ratio. You should calculate a weight equal to the inverse of the variance to insure that the studies with the largest sample sizes (and thus the greatest precision) get weighted more heavily.</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At this point, both methods re-converge.</a:t>
            </a:r>
          </a:p>
          <a:p>
            <a:pPr marL="0" lvl="0" indent="0">
              <a:buNone/>
            </a:pPr>
            <a:endParaRPr/>
          </a:p>
          <a:p>
            <a:pPr marL="0" lvl="0" indent="0">
              <a:buNone/>
            </a:pPr>
            <a:r>
              <a:rPr/>
              <a:t>The overall estimate, theta-hat is a weighted average of the individual study estimates. If you take the square of the overall estimate and divide by the estimated variance of the overall estimate, you get a statistic for testing the hypothesis that the overall mean difference is zero.</a:t>
            </a:r>
          </a:p>
          <a:p>
            <a:pPr marL="0" lvl="0" indent="0">
              <a:buNone/>
            </a:pPr>
            <a:endParaRPr/>
          </a:p>
          <a:p>
            <a:pPr marL="0" lvl="0" indent="0">
              <a:buNone/>
            </a:pPr>
            <a:r>
              <a:rPr/>
              <a:t>Compare this test statistic to a chi-squared distribution with 1 degree of freedom.</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Heterogeneity will manifest itself with a greater degree of variation from one study to another than the amount you’d expect due to the sample sizes in each study.</a:t>
            </a:r>
          </a:p>
          <a:p>
            <a:pPr marL="0" lvl="0" indent="0">
              <a:buNone/>
            </a:pPr>
            <a:endParaRPr/>
          </a:p>
          <a:p>
            <a:pPr marL="0" lvl="0" indent="0">
              <a:buNone/>
            </a:pPr>
            <a:r>
              <a:rPr/>
              <a:t>If the value of Q is close to its degrees of freedom (k-1), then you have evidence that the studies are homogenous. If the value of Q is much larger than the degrees of freedom, then you have evidence of heterogeneity.</a:t>
            </a:r>
          </a:p>
          <a:p>
            <a:pPr marL="0" lvl="0" indent="0">
              <a:buNone/>
            </a:pPr>
            <a:endParaRPr/>
          </a:p>
          <a:p>
            <a:pPr marL="0" lvl="0" indent="0">
              <a:buNone/>
            </a:pPr>
            <a:r>
              <a:rPr/>
              <a:t>I-squared is a measure of the degree of heterogeneity that ranges between 0 and 100.</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random effects model assumes that each study has an extra source of random variation, caused by the numerous small differences that occur from one study to another. The weights in a random effects meta-analysis are closer to one another, much closer to one another when the variance componet (tau-hat squared) is large.</a:t>
            </a:r>
          </a:p>
          <a:p>
            <a:pPr marL="0" lvl="0" indent="0">
              <a:buNone/>
            </a:pPr>
            <a:endParaRPr/>
          </a:p>
          <a:p>
            <a:pPr marL="0" lvl="0" indent="0">
              <a:buNone/>
            </a:pPr>
            <a:r>
              <a:rPr/>
              <a:t>I like the random effects model. I like it a lot. But there are lots of people who don’t like the random effects model. The concern is that there is a normality assumption for the random effects model that is rarely met in practice. True enough, but I’d rather make an assumption about the normality of the random effects than to assume that the random effects are all zero, which is what the fixed effects model does.</a:t>
            </a:r>
          </a:p>
          <a:p>
            <a:pPr marL="0" lvl="0" indent="0">
              <a:buNone/>
            </a:pPr>
            <a:endParaRPr/>
          </a:p>
          <a:p>
            <a:pPr marL="0" lvl="0" indent="0">
              <a:buNone/>
            </a:pPr>
            <a:r>
              <a:rPr/>
              <a:t>I view the random effects model as akin to allowing for a random center effect in a multi-center clinical trial.</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For example, a linear regression model on the pooled data provided an estimated average count of 113 million per ml in 1940 and 66 million per ml in 1990.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I normally don’t show unedited computer output to the people I work with, but you all can handle this.</a:t>
            </a:r>
          </a:p>
          <a:p>
            <a:pPr marL="0" lvl="0" indent="0">
              <a:buNone/>
            </a:pPr>
            <a:endParaRPr/>
          </a:p>
          <a:p>
            <a:pPr marL="0" lvl="0" indent="0">
              <a:buNone/>
            </a:pPr>
            <a:r>
              <a:rPr/>
              <a:t>Notice that the overall estimate for LOS is -0.537, about a half a standard deviation away from zero. The p-value is large (0.082) and the confidence interval (-1.14 to 0.07) includes the value of zero. You would conclude that the overall effect of specialized care on LOS is not statistically significant.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 are the results for the BCG vaccine. The overall log odds ratio is -0.745. Take the anti-log to get an odds ratio of 0.47. The p-value is small (less than 0.0001) and the confidence interval (-1.11 to -0.38) does not contain the value of zero. There is a statistically significant effect of the vaccine.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There is substantial evidence of heterogeneity. Cochran’s Q is 123.7 which is a whole lot bigger than its degrees of freedom. The value of I-squared is 124% which is very close to 100%. So we have strong evidence of heterogeneity.</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There is substantial evidence of heterogeneity in this study as well. Cochran’s Q is 163.2 which is a whole lot bigger than its degrees of freedom. The value of I-squared is 92% which is very close to 100%. So we have strong evidence of heterogeneity.</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There were two possible covariates in the vaccine study, ablat (distance from the equator) and year of the study. These both appear to be statistically significant. Studies further from the equator tend to have more negative effects (remember that a negative value favors the vaccine). The year of the study appears to have a positive effect. Earlier studies are more likely to show an effect than later studies.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Notice that a substantial amount of heterogeneity remains, even after accounting for the two covariates.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There are two sets of guidelines for critical appraisal of meta-analytic studies. The more recent guidance is PRISMA.</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PRISMA recommends a flow chart that shows what happened during the search process. The top half descirbes the identification and preliminary screening steps.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bottom half shows the eligibility criteria and the number of papers that finally get included in the analysis.</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PRISMA also includes a checklist. The first few items cover the title, abstract, and introduction.</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Several researchers (Olsen 1995; Fisch 1996) noted heterogeneity in this meta-analysis, a mixing of apples and oranges. Studies before 1970 were dominated by studies in the United States and particularly studies in New York. Studies after 1970 included many other locations including Third World countries.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PRISMA has quite a few elements relating to methods.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checklist also covers the completeness of the results section of the paper you are trying to appraise.</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We talked about design, analysis, and critical appraisal. Wow! That’s a lot to cover in one hour.</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There was also substantial variation from study to study in the source of patients. Sperm donor clinics typically ask donors to prove they are fertile (e.g., having fathered at least two children). A fertility work-up, on the other hand, is done in settings where fertility is questionable, and would not require such a condition. An in vitro clinic might have men with normal fertility, if the issue of infertility were restricted to the female side. But often a poor sperm count is a contributing factor to female infertility.</a:t>
            </a:r>
          </a:p>
          <a:p>
            <a:pPr marL="0" lvl="0" indent="0">
              <a:buNone/>
            </a:pPr>
            <a:endParaRPr/>
          </a:p>
          <a:p>
            <a:pPr marL="0" lvl="0" indent="0">
              <a:buNone/>
            </a:pPr>
            <a:r>
              <a:rPr/>
              <a:t>Another thing that varied from study to study were absitinence requirements. Some studies asked the men to abstain from sex for two days prior to providing a sample and some didn’t. Abstinent men would tend to have higher sperm counts than non-abstinent men.</a:t>
            </a:r>
          </a:p>
          <a:p>
            <a:pPr marL="0" lvl="0" indent="0">
              <a:buNone/>
            </a:pPr>
            <a:endParaRPr/>
          </a:p>
          <a:p>
            <a:pPr marL="0" lvl="0" indent="0">
              <a:buNone/>
            </a:pPr>
            <a:r>
              <a:rPr/>
              <a:t>If patients who used tobacco or marijuana were excluded from some studies, but not from others, this could also affect sperm counts.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This meta-analysis and the subsequent criticisms illustrate, at the same time, the greatest weakness and the greatest strength of meta-analysis.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One of the seven habits of Steven Covey is “Begin with the end in mind.” If you read the criticisms of meta-analysis, they tend to fall into four broad categories. You should design your study and analyze it keeping these criticisms in mind. You want to minimize the number of objections to your work.</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There are many ways that one clinical trial can differ from another. One might study a severely ill group of patients and another might study a mildly ill group. The intervention studied could vary in the frequency and duration of the intervention. The controls could be given a placebo or the best available alternative. The outcome used to measure the intervention could be something as severe and final as death or it could be a surrogate marker (e.g., CD4 cell counts in an AIDS trial).</a:t>
            </a:r>
          </a:p>
          <a:p>
            <a:pPr marL="0" lvl="0" indent="0">
              <a:buNone/>
            </a:pPr>
            <a:endParaRPr/>
          </a:p>
          <a:p>
            <a:pPr marL="0" lvl="0" indent="0">
              <a:buNone/>
            </a:pPr>
            <a:r>
              <a:rPr/>
              <a:t>A little bit of heterogeneity is actually quite good. If a new therapy is shown to be effective across a range of patient populations using a variety of different outcomes, you have a robust result. Mixing apples and oranges is okay, it gives you fruit salad. But you’re not supposed to mix apples and onions.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3/5/2019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metafor-project.org/doku.php/tips:assembling_data_o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metafor-project.org/doku.php/tips:assembling_data_sm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github.com/pmean/introduction-meta-analysis"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rPr/>
              <a:t>Introduction to meta-analysis</a:t>
            </a:r>
          </a:p>
        </p:txBody>
      </p:sp>
      <p:sp>
        <p:nvSpPr>
          <p:cNvPr id="3" name="Subtitle 2"/>
          <p:cNvSpPr>
            <a:spLocks noGrp="1"/>
          </p:cNvSpPr>
          <p:nvPr>
            <p:ph type="subTitle" idx="1"/>
          </p:nvPr>
        </p:nvSpPr>
        <p:spPr>
          <a:xfrm>
            <a:off x="1371600" y="3886200"/>
            <a:ext cx="6400800" cy="1752600"/>
          </a:xfrm>
        </p:spPr>
        <p:txBody>
          <a:bodyPr/>
          <a:lstStyle/>
          <a:p>
            <a:pPr marL="0" lvl="0" indent="0">
              <a:buNone/>
            </a:pPr>
            <a:r>
              <a:t/>
            </a:r>
            <a:br/>
            <a:r>
              <a:t/>
            </a:r>
            <a:br/>
            <a:r>
              <a:rPr/>
              <a:t>Steve Simon</a:t>
            </a:r>
          </a:p>
        </p:txBody>
      </p:sp>
      <p:sp>
        <p:nvSpPr>
          <p:cNvPr id="4" name="Date Placeholder 3"/>
          <p:cNvSpPr>
            <a:spLocks noGrp="1"/>
          </p:cNvSpPr>
          <p:nvPr>
            <p:ph type="dt" sz="half" idx="10"/>
          </p:nvPr>
        </p:nvSpPr>
        <p:spPr/>
        <p:txBody>
          <a:bodyPr/>
          <a:lstStyle/>
          <a:p>
            <a:pPr marL="0" lvl="0" indent="0">
              <a:buNone/>
            </a:pPr>
            <a:r>
              <a:rPr/>
              <a:t>11/11/2018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Did you mix apples and oranges?</a:t>
            </a:r>
          </a:p>
        </p:txBody>
      </p:sp>
      <p:sp>
        <p:nvSpPr>
          <p:cNvPr id="3" name="Content Placeholder 2"/>
          <p:cNvSpPr>
            <a:spLocks noGrp="1"/>
          </p:cNvSpPr>
          <p:nvPr>
            <p:ph idx="1"/>
          </p:nvPr>
        </p:nvSpPr>
        <p:spPr/>
        <p:txBody>
          <a:bodyPr/>
          <a:lstStyle/>
          <a:p>
            <a:pPr marL="0" lvl="0" indent="0">
              <a:buNone/>
            </a:pPr>
            <a:r>
              <a:rPr/>
              <a:t>Meta-analysis: a multi-center clinical trial where each center uses a different protocol.</a:t>
            </a:r>
          </a:p>
          <a:p>
            <a:pPr marL="0" lvl="0" indent="0">
              <a:buNone/>
            </a:pPr>
            <a:r>
              <a:rPr/>
              <a:t>How do clinical trials differ?</a:t>
            </a:r>
          </a:p>
          <a:p>
            <a:pPr lvl="1"/>
            <a:r>
              <a:rPr/>
              <a:t>How the patient population was selected.</a:t>
            </a:r>
          </a:p>
          <a:p>
            <a:pPr lvl="1"/>
            <a:r>
              <a:rPr/>
              <a:t>How the intervention was administered.</a:t>
            </a:r>
          </a:p>
          <a:p>
            <a:pPr lvl="1"/>
            <a:r>
              <a:rPr/>
              <a:t>How the controls were selected/treated.</a:t>
            </a:r>
          </a:p>
          <a:p>
            <a:pPr lvl="1"/>
            <a:r>
              <a:rPr/>
              <a:t>How the effectiveness of the intervention was measured.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You can examine heterogeneity using</a:t>
            </a:r>
          </a:p>
        </p:txBody>
      </p:sp>
      <p:sp>
        <p:nvSpPr>
          <p:cNvPr id="3" name="Content Placeholder 2"/>
          <p:cNvSpPr>
            <a:spLocks noGrp="1"/>
          </p:cNvSpPr>
          <p:nvPr>
            <p:ph idx="1"/>
          </p:nvPr>
        </p:nvSpPr>
        <p:spPr/>
        <p:txBody>
          <a:bodyPr/>
          <a:lstStyle/>
          <a:p>
            <a:pPr lvl="1"/>
            <a:r>
              <a:rPr/>
              <a:t>the forest plot</a:t>
            </a:r>
          </a:p>
          <a:p>
            <a:pPr lvl="1"/>
            <a:r>
              <a:rPr/>
              <a:t>L’Abbe plot</a:t>
            </a:r>
          </a:p>
          <a:p>
            <a:pPr lvl="1"/>
            <a:r>
              <a:rPr/>
              <a:t>Cochran’s Q</a:t>
            </a:r>
          </a:p>
          <a:p>
            <a:pPr lvl="1"/>
            <a:r>
              <a:rPr/>
              <a:t>I-squared</a:t>
            </a:r>
          </a:p>
          <a:p>
            <a:pPr lvl="1"/>
            <a:r>
              <a:rPr/>
              <a:t>sensitivity/subgroup analysis</a:t>
            </a:r>
          </a:p>
          <a:p>
            <a:pPr lvl="1"/>
            <a:r>
              <a:rPr/>
              <a:t>meta regression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Did you leave some apples on the tree?</a:t>
            </a:r>
          </a:p>
        </p:txBody>
      </p:sp>
      <p:sp>
        <p:nvSpPr>
          <p:cNvPr id="3" name="Content Placeholder 2"/>
          <p:cNvSpPr>
            <a:spLocks noGrp="1"/>
          </p:cNvSpPr>
          <p:nvPr>
            <p:ph idx="1"/>
          </p:nvPr>
        </p:nvSpPr>
        <p:spPr/>
        <p:txBody>
          <a:bodyPr/>
          <a:lstStyle/>
          <a:p>
            <a:pPr marL="0" lvl="0" indent="0">
              <a:buNone/>
            </a:pPr>
            <a:r>
              <a:rPr/>
              <a:t>Publication bias is difficult to assess and difficult to control for. You should</a:t>
            </a:r>
          </a:p>
          <a:p>
            <a:pPr lvl="1"/>
            <a:r>
              <a:rPr/>
              <a:t>have a comprehensive search protocol</a:t>
            </a:r>
          </a:p>
          <a:p>
            <a:pPr lvl="2"/>
            <a:r>
              <a:rPr/>
              <a:t>non-Medline indexed journals</a:t>
            </a:r>
          </a:p>
          <a:p>
            <a:pPr lvl="2"/>
            <a:r>
              <a:rPr/>
              <a:t>conference presentations</a:t>
            </a:r>
          </a:p>
          <a:p>
            <a:pPr lvl="2"/>
            <a:r>
              <a:rPr/>
              <a:t>clinical trial registries</a:t>
            </a:r>
          </a:p>
          <a:p>
            <a:pPr lvl="1"/>
            <a:r>
              <a:rPr/>
              <a:t>assess publication bias using a funnel plot.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Did the pile of apples amount to more than just a hill of beans?</a:t>
            </a:r>
          </a:p>
        </p:txBody>
      </p:sp>
      <p:sp>
        <p:nvSpPr>
          <p:cNvPr id="3" name="Content Placeholder 2"/>
          <p:cNvSpPr>
            <a:spLocks noGrp="1"/>
          </p:cNvSpPr>
          <p:nvPr>
            <p:ph idx="1"/>
          </p:nvPr>
        </p:nvSpPr>
        <p:spPr/>
        <p:txBody>
          <a:bodyPr/>
          <a:lstStyle/>
          <a:p>
            <a:pPr marL="0" lvl="0" indent="0">
              <a:buNone/>
            </a:pPr>
            <a:r>
              <a:rPr/>
              <a:t>Very few meta-analytic studies address practical significance</a:t>
            </a:r>
          </a:p>
          <a:p>
            <a:pPr lvl="1"/>
            <a:r>
              <a:rPr/>
              <a:t>Summary measures in meta-analysis are unitless.</a:t>
            </a:r>
          </a:p>
          <a:p>
            <a:pPr lvl="1"/>
            <a:r>
              <a:rPr/>
              <a:t>Translate your findings to a meaningful scale.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Were all of the apples rotten?</a:t>
            </a:r>
          </a:p>
        </p:txBody>
      </p:sp>
      <p:sp>
        <p:nvSpPr>
          <p:cNvPr id="3" name="Content Placeholder 2"/>
          <p:cNvSpPr>
            <a:spLocks noGrp="1"/>
          </p:cNvSpPr>
          <p:nvPr>
            <p:ph idx="1"/>
          </p:nvPr>
        </p:nvSpPr>
        <p:spPr/>
        <p:txBody>
          <a:bodyPr/>
          <a:lstStyle/>
          <a:p>
            <a:pPr lvl="1"/>
            <a:r>
              <a:rPr/>
              <a:t>Jadad (0-5 points total)</a:t>
            </a:r>
          </a:p>
          <a:p>
            <a:pPr lvl="2"/>
            <a:r>
              <a:rPr/>
              <a:t>randomized? (0-2 points)</a:t>
            </a:r>
          </a:p>
          <a:p>
            <a:pPr lvl="2"/>
            <a:r>
              <a:rPr/>
              <a:t>blinding (0-2 points)</a:t>
            </a:r>
          </a:p>
          <a:p>
            <a:pPr lvl="2"/>
            <a:r>
              <a:rPr/>
              <a:t>information on dropouts (0-1 points)</a:t>
            </a:r>
          </a:p>
          <a:p>
            <a:pPr lvl="1"/>
            <a:r>
              <a:rPr/>
              <a:t>PEDro (0-11 points total)</a:t>
            </a:r>
          </a:p>
          <a:p>
            <a:pPr lvl="2"/>
            <a:r>
              <a:rPr/>
              <a:t>randomization and baseline balance (0-3 points)</a:t>
            </a:r>
          </a:p>
          <a:p>
            <a:pPr lvl="2"/>
            <a:r>
              <a:rPr/>
              <a:t>blinding (0-3 points)</a:t>
            </a:r>
          </a:p>
          <a:p>
            <a:pPr lvl="2"/>
            <a:r>
              <a:rPr/>
              <a:t>dropouts, intention to treat (0-2 points)</a:t>
            </a:r>
          </a:p>
          <a:p>
            <a:pPr lvl="2"/>
            <a:r>
              <a:rPr/>
              <a:t>completeness of reporting (0-3 points)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Design of a meta-analytic study</a:t>
            </a:r>
          </a:p>
        </p:txBody>
      </p:sp>
      <p:sp>
        <p:nvSpPr>
          <p:cNvPr id="3" name="Content Placeholder 2"/>
          <p:cNvSpPr>
            <a:spLocks noGrp="1"/>
          </p:cNvSpPr>
          <p:nvPr>
            <p:ph idx="1"/>
          </p:nvPr>
        </p:nvSpPr>
        <p:spPr/>
        <p:txBody>
          <a:bodyPr/>
          <a:lstStyle/>
          <a:p>
            <a:pPr marL="0" lvl="0" indent="0">
              <a:buNone/>
            </a:pPr>
            <a:r>
              <a:rPr/>
              <a:t>Detailed protocol</a:t>
            </a:r>
          </a:p>
          <a:p>
            <a:pPr lvl="1"/>
            <a:r>
              <a:rPr/>
              <a:t>Get help from a librarian</a:t>
            </a:r>
          </a:p>
          <a:p>
            <a:pPr lvl="1"/>
            <a:r>
              <a:rPr/>
              <a:t>Search strategy</a:t>
            </a:r>
          </a:p>
          <a:p>
            <a:pPr lvl="1"/>
            <a:r>
              <a:rPr/>
              <a:t>Inclusion/exclusion criteria</a:t>
            </a:r>
          </a:p>
          <a:p>
            <a:pPr lvl="1"/>
            <a:r>
              <a:rPr/>
              <a:t>Process for extracting numerical 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Data analysis</a:t>
            </a:r>
          </a:p>
        </p:txBody>
      </p:sp>
      <p:sp>
        <p:nvSpPr>
          <p:cNvPr id="3" name="Content Placeholder 2"/>
          <p:cNvSpPr>
            <a:spLocks noGrp="1"/>
          </p:cNvSpPr>
          <p:nvPr>
            <p:ph idx="1"/>
          </p:nvPr>
        </p:nvSpPr>
        <p:spPr/>
        <p:txBody>
          <a:bodyPr/>
          <a:lstStyle/>
          <a:p>
            <a:pPr lvl="1"/>
            <a:r>
              <a:rPr/>
              <a:t>Pick a summary measure</a:t>
            </a:r>
          </a:p>
          <a:p>
            <a:pPr lvl="1"/>
            <a:r>
              <a:rPr/>
              <a:t>Forest plot,</a:t>
            </a:r>
          </a:p>
          <a:p>
            <a:pPr lvl="1"/>
            <a:r>
              <a:rPr/>
              <a:t>Cochran’s Q and I-squared,</a:t>
            </a:r>
          </a:p>
          <a:p>
            <a:pPr lvl="1"/>
            <a:r>
              <a:rPr/>
              <a:t>Funnel plot</a:t>
            </a:r>
          </a:p>
          <a:p>
            <a:pPr lvl="1"/>
            <a:r>
              <a:rPr/>
              <a:t>L’Abbe plot.</a:t>
            </a:r>
          </a:p>
          <a:p>
            <a:pPr lvl="1"/>
            <a:r>
              <a:rPr/>
              <a:t>Fixed versus random effects</a:t>
            </a:r>
          </a:p>
          <a:p>
            <a:pPr lvl="1"/>
            <a:r>
              <a:rPr/>
              <a:t>Meta regression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Software</a:t>
            </a:r>
          </a:p>
        </p:txBody>
      </p:sp>
      <p:sp>
        <p:nvSpPr>
          <p:cNvPr id="3" name="Content Placeholder 2"/>
          <p:cNvSpPr>
            <a:spLocks noGrp="1"/>
          </p:cNvSpPr>
          <p:nvPr>
            <p:ph idx="1"/>
          </p:nvPr>
        </p:nvSpPr>
        <p:spPr/>
        <p:txBody>
          <a:bodyPr/>
          <a:lstStyle/>
          <a:p>
            <a:pPr lvl="1"/>
            <a:r>
              <a:rPr/>
              <a:t>R: see the CRAN Task View: Meta-Analysis</a:t>
            </a:r>
          </a:p>
          <a:p>
            <a:pPr lvl="1"/>
            <a:r>
              <a:rPr/>
              <a:t>SAS: metaanal macro, various SAS conference presentations</a:t>
            </a:r>
          </a:p>
          <a:p>
            <a:pPr lvl="1"/>
            <a:r>
              <a:rPr/>
              <a:t>Stata: see Meta-Analysis in Stata: An Updated Collection from the Stata Journal, Second Edition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BCG description</a:t>
            </a:r>
          </a:p>
        </p:txBody>
      </p:sp>
      <p:sp>
        <p:nvSpPr>
          <p:cNvPr id="3" name="Content Placeholder 2"/>
          <p:cNvSpPr>
            <a:spLocks noGrp="1"/>
          </p:cNvSpPr>
          <p:nvPr>
            <p:ph idx="1"/>
          </p:nvPr>
        </p:nvSpPr>
        <p:spPr/>
        <p:txBody>
          <a:bodyPr/>
          <a:lstStyle/>
          <a:p>
            <a:pPr marL="0" lvl="0" indent="0">
              <a:buNone/>
            </a:pPr>
            <a:r>
              <a:rPr/>
              <a:t>“Results from 13 studies examining the effectiveness of the Bacillus Calmette-Guerin (BCG) vaccine against tuberculosis.”</a:t>
            </a:r>
          </a:p>
          <a:p>
            <a:pPr marL="0" lvl="0" indent="0">
              <a:buNone/>
            </a:pPr>
            <a:r>
              <a:rPr/>
              <a:t>Available at the metafor project page in </a:t>
            </a:r>
            <a:r>
              <a:rPr>
                <a:hlinkClick r:id="rId3"/>
              </a:rPr>
              <a:t>html format</a:t>
            </a:r>
            <a:r>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BCG data, first three columns</a:t>
            </a:r>
          </a:p>
        </p:txBody>
      </p:sp>
      <p:sp>
        <p:nvSpPr>
          <p:cNvPr id="3" name="Content Placeholder 2"/>
          <p:cNvSpPr>
            <a:spLocks noGrp="1"/>
          </p:cNvSpPr>
          <p:nvPr>
            <p:ph idx="1"/>
          </p:nvPr>
        </p:nvSpPr>
        <p:spPr/>
        <p:txBody>
          <a:bodyPr/>
          <a:lstStyle/>
          <a:p>
            <a:pPr marL="1270000" lvl="0" indent="0">
              <a:buNone/>
            </a:pPr>
            <a:r>
              <a:rPr sz="1800">
                <a:latin typeface="Courier"/>
              </a:rPr>
              <a:t>##   trial               author year
## 1     1              Aronson 1948
## 2     2     Ferguson &amp; Simes 1949
## 3     3      Rosenthal et al 1960
## 4     4    Hart &amp; Sutherland 1977
## 5     5 Frimodt-Moller et al 1973
## 6     6      Stein &amp; Aronson 1953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Abstract</a:t>
            </a:r>
          </a:p>
        </p:txBody>
      </p:sp>
      <p:sp>
        <p:nvSpPr>
          <p:cNvPr id="3" name="Content Placeholder 2"/>
          <p:cNvSpPr>
            <a:spLocks noGrp="1"/>
          </p:cNvSpPr>
          <p:nvPr>
            <p:ph idx="1"/>
          </p:nvPr>
        </p:nvSpPr>
        <p:spPr/>
        <p:txBody>
          <a:bodyPr/>
          <a:lstStyle/>
          <a:p>
            <a:pPr marL="0" lvl="0" indent="0">
              <a:buNone/>
            </a:pPr>
            <a:r>
              <a:rPr/>
              <a:t>Meta-analysis is the quantitative pooling of data from multiple studies. The three threats to the validity of a meta-analytic finding are heterogeneity, publication bias, and poor individual study quality. This talk will introduce you to the major design issues that you must address in your research protocol to insure that your meta-analysis will have credibility.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BCG data, last six columns</a:t>
            </a:r>
          </a:p>
        </p:txBody>
      </p:sp>
      <p:sp>
        <p:nvSpPr>
          <p:cNvPr id="3" name="Content Placeholder 2"/>
          <p:cNvSpPr>
            <a:spLocks noGrp="1"/>
          </p:cNvSpPr>
          <p:nvPr>
            <p:ph idx="1"/>
          </p:nvPr>
        </p:nvSpPr>
        <p:spPr/>
        <p:txBody>
          <a:bodyPr/>
          <a:lstStyle/>
          <a:p>
            <a:pPr marL="1270000" lvl="0" indent="0">
              <a:buNone/>
            </a:pPr>
            <a:r>
              <a:rPr sz="1800">
                <a:latin typeface="Courier"/>
              </a:rPr>
              <a:t>##   tpos  tneg cpos  cneg ablat     alloc
## 1    4   119   11   128    44    random
## 2    6   300   29   274    55    random
## 3    3   228   11   209    42    random
## 4   62 13536  248 12619    52    random
## 5   33  5036   47  5761    13 alternate
## 6  180  1361  372  1079    44 alternate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LOS description</a:t>
            </a:r>
          </a:p>
        </p:txBody>
      </p:sp>
      <p:sp>
        <p:nvSpPr>
          <p:cNvPr id="3" name="Content Placeholder 2"/>
          <p:cNvSpPr>
            <a:spLocks noGrp="1"/>
          </p:cNvSpPr>
          <p:nvPr>
            <p:ph idx="1"/>
          </p:nvPr>
        </p:nvSpPr>
        <p:spPr/>
        <p:txBody>
          <a:bodyPr/>
          <a:lstStyle/>
          <a:p>
            <a:pPr marL="0" lvl="0" indent="0">
              <a:buNone/>
            </a:pPr>
            <a:r>
              <a:rPr/>
              <a:t>“Results from 9 studies on the length of the hospital stay of stroke patients under specialized care and under conventional/routine (non-specialist) care.”</a:t>
            </a:r>
          </a:p>
          <a:p>
            <a:pPr marL="0" lvl="0" indent="0">
              <a:buNone/>
            </a:pPr>
            <a:r>
              <a:rPr/>
              <a:t>Available at the metafor project page in </a:t>
            </a:r>
            <a:r>
              <a:rPr>
                <a:hlinkClick r:id="rId3"/>
              </a:rPr>
              <a:t>html format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LOS data, first two columns</a:t>
            </a:r>
          </a:p>
        </p:txBody>
      </p:sp>
      <p:sp>
        <p:nvSpPr>
          <p:cNvPr id="3" name="Content Placeholder 2"/>
          <p:cNvSpPr>
            <a:spLocks noGrp="1"/>
          </p:cNvSpPr>
          <p:nvPr>
            <p:ph idx="1"/>
          </p:nvPr>
        </p:nvSpPr>
        <p:spPr/>
        <p:txBody>
          <a:bodyPr/>
          <a:lstStyle/>
          <a:p>
            <a:pPr marL="1270000" lvl="0" indent="0">
              <a:buNone/>
            </a:pPr>
            <a:r>
              <a:rPr sz="1800">
                <a:latin typeface="Courier"/>
              </a:rPr>
              <a:t>##   study             source
## 1     1          Edinburgh
## 2     2     Orpington-Mild
## 3     3 Orpington-Moderate
## 4     4   Orpington-Severe
## 5     5      Montreal-Home
## 6     6  Montreal-Transfer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LOS data, last six columns</a:t>
            </a:r>
          </a:p>
        </p:txBody>
      </p:sp>
      <p:sp>
        <p:nvSpPr>
          <p:cNvPr id="3" name="Content Placeholder 2"/>
          <p:cNvSpPr>
            <a:spLocks noGrp="1"/>
          </p:cNvSpPr>
          <p:nvPr>
            <p:ph idx="1"/>
          </p:nvPr>
        </p:nvSpPr>
        <p:spPr/>
        <p:txBody>
          <a:bodyPr/>
          <a:lstStyle/>
          <a:p>
            <a:pPr marL="1270000" lvl="0" indent="0">
              <a:buNone/>
            </a:pPr>
            <a:r>
              <a:rPr sz="1800">
                <a:latin typeface="Courier"/>
              </a:rPr>
              <a:t>##   n1i m1i sd1i n2i m2i sd2i
## 1 155  55   47 156  75   64
## 2  31  27    7  32  29    4
## 3  75  64   17  71 119   29
## 4  18  66   20  18 137   48
## 5   8  14    8  13  18   11
## 6  57  19    7  52  18    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The standardized mean difference (SMD)</a:t>
            </a:r>
          </a:p>
        </p:txBody>
      </p:sp>
      <p:sp>
        <p:nvSpPr>
          <p:cNvPr id="3" name="Content Placeholder 2"/>
          <p:cNvSpPr>
            <a:spLocks noGrp="1"/>
          </p:cNvSpPr>
          <p:nvPr>
            <p:ph idx="1"/>
          </p:nvPr>
        </p:nvSpPr>
        <p:spPr/>
        <p:txBody>
          <a:bodyPr/>
          <a:lstStyle/>
          <a:p>
            <a:pPr marL="0" lvl="0" indent="0">
              <a:buNone/>
            </a:pPr>
            <a:r>
              <a:rPr/>
              <a:t>For a continuous outcome, the standardized mean difference is computed as</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sSub>
                    <m:sSubPr>
                      <m:ctrlPr>
                        <a:rPr>
                          <a:latin typeface="Cambria Math" panose="02040503050406030204" pitchFamily="18" charset="0"/>
                        </a:rPr>
                      </m:ctrlPr>
                    </m:sSubPr>
                    <m:e>
                      <m:acc>
                        <m:accPr>
                          <m:chr m:val="̂"/>
                          <m:ctrlPr>
                            <a:rPr>
                              <a:latin typeface="Cambria Math" panose="02040503050406030204" pitchFamily="18" charset="0"/>
                            </a:rPr>
                          </m:ctrlPr>
                        </m:accPr>
                        <m:e>
                          <m:r>
                            <a:rPr>
                              <a:latin typeface="Cambria Math" panose="02040503050406030204" pitchFamily="18" charset="0"/>
                            </a:rPr>
                            <m:t>𝜃</m:t>
                          </m:r>
                        </m:e>
                      </m:acc>
                    </m:e>
                    <m:sub>
                      <m:r>
                        <a:rPr>
                          <a:latin typeface="Cambria Math" panose="02040503050406030204" pitchFamily="18" charset="0"/>
                        </a:rPr>
                        <m:t>𝑖</m:t>
                      </m:r>
                    </m:sub>
                  </m:sSub>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bar>
                            <m:barPr>
                              <m:pos m:val="top"/>
                              <m:ctrlPr>
                                <a:rPr i="1">
                                  <a:latin typeface="Cambria Math" panose="02040503050406030204" pitchFamily="18" charset="0"/>
                                </a:rPr>
                              </m:ctrlPr>
                            </m:barPr>
                            <m:e>
                              <m:r>
                                <a:rPr>
                                  <a:latin typeface="Cambria Math" panose="02040503050406030204" pitchFamily="18" charset="0"/>
                                </a:rPr>
                                <m:t>𝑋</m:t>
                              </m:r>
                            </m:e>
                          </m:bar>
                        </m:e>
                        <m:sub>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bar>
                            <m:barPr>
                              <m:pos m:val="top"/>
                              <m:ctrlPr>
                                <a:rPr i="1">
                                  <a:latin typeface="Cambria Math" panose="02040503050406030204" pitchFamily="18" charset="0"/>
                                </a:rPr>
                              </m:ctrlPr>
                            </m:barPr>
                            <m:e>
                              <m:r>
                                <a:rPr>
                                  <a:latin typeface="Cambria Math" panose="02040503050406030204" pitchFamily="18" charset="0"/>
                                </a:rPr>
                                <m:t>𝑋</m:t>
                              </m:r>
                            </m:e>
                          </m:bar>
                        </m:e>
                        <m:sub>
                          <m:r>
                            <a:rPr>
                              <a:latin typeface="Cambria Math" panose="02040503050406030204" pitchFamily="18" charset="0"/>
                            </a:rPr>
                            <m:t>𝐶</m:t>
                          </m:r>
                        </m:sub>
                      </m:sSub>
                    </m:num>
                    <m:den>
                      <m:r>
                        <a:rPr>
                          <a:latin typeface="Cambria Math" panose="02040503050406030204" pitchFamily="18" charset="0"/>
                        </a:rPr>
                        <m:t>𝐸𝑠𝑡𝑖𝑚𝑎𝑡𝑒𝑑</m:t>
                      </m:r>
                      <m:r>
                        <a:rPr>
                          <a:latin typeface="Cambria Math" panose="02040503050406030204" pitchFamily="18" charset="0"/>
                        </a:rPr>
                        <m:t> </m:t>
                      </m:r>
                      <m:r>
                        <a:rPr>
                          <a:latin typeface="Cambria Math" panose="02040503050406030204" pitchFamily="18" charset="0"/>
                        </a:rPr>
                        <m:t>𝑆𝑡𝑎𝑛𝑑𝑎𝑟𝑑</m:t>
                      </m:r>
                      <m:r>
                        <a:rPr>
                          <a:latin typeface="Cambria Math" panose="02040503050406030204" pitchFamily="18" charset="0"/>
                        </a:rPr>
                        <m:t> </m:t>
                      </m:r>
                      <m:r>
                        <a:rPr>
                          <a:latin typeface="Cambria Math" panose="02040503050406030204" pitchFamily="18" charset="0"/>
                        </a:rPr>
                        <m:t>𝐷𝑒𝑣𝑖𝑎𝑡𝑖𝑜𝑛</m:t>
                      </m:r>
                    </m:den>
                  </m:f>
                </m:oMath>
              </m:oMathPara>
            </a14:m>
            <a:endParaRPr/>
          </a:p>
          <a:p>
            <a:pPr marL="0" lvl="0" indent="0">
              <a:buNone/>
            </a:pPr>
            <a:r>
              <a:rPr/>
              <a:t>or</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sSub>
                    <m:sSubPr>
                      <m:ctrlPr>
                        <a:rPr>
                          <a:latin typeface="Cambria Math" panose="02040503050406030204" pitchFamily="18" charset="0"/>
                        </a:rPr>
                      </m:ctrlPr>
                    </m:sSubPr>
                    <m:e>
                      <m:acc>
                        <m:accPr>
                          <m:chr m:val="̂"/>
                          <m:ctrlPr>
                            <a:rPr>
                              <a:latin typeface="Cambria Math" panose="02040503050406030204" pitchFamily="18" charset="0"/>
                            </a:rPr>
                          </m:ctrlPr>
                        </m:accPr>
                        <m:e>
                          <m:r>
                            <a:rPr>
                              <a:latin typeface="Cambria Math" panose="02040503050406030204" pitchFamily="18" charset="0"/>
                            </a:rPr>
                            <m:t>𝜃</m:t>
                          </m:r>
                        </m:e>
                      </m:acc>
                    </m:e>
                    <m:sub>
                      <m:r>
                        <a:rPr>
                          <a:latin typeface="Cambria Math" panose="02040503050406030204" pitchFamily="18" charset="0"/>
                        </a:rPr>
                        <m:t>𝑖</m:t>
                      </m:r>
                    </m:sub>
                  </m:sSub>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bar>
                            <m:barPr>
                              <m:pos m:val="top"/>
                              <m:ctrlPr>
                                <a:rPr i="1">
                                  <a:latin typeface="Cambria Math" panose="02040503050406030204" pitchFamily="18" charset="0"/>
                                </a:rPr>
                              </m:ctrlPr>
                            </m:barPr>
                            <m:e>
                              <m:r>
                                <a:rPr>
                                  <a:latin typeface="Cambria Math" panose="02040503050406030204" pitchFamily="18" charset="0"/>
                                </a:rPr>
                                <m:t>𝑋</m:t>
                              </m:r>
                            </m:e>
                          </m:bar>
                        </m:e>
                        <m:sub>
                          <m:r>
                            <a:rPr>
                              <a:latin typeface="Cambria Math" panose="02040503050406030204" pitchFamily="18" charset="0"/>
                            </a:rPr>
                            <m:t>𝐶</m:t>
                          </m:r>
                        </m:sub>
                      </m:sSub>
                      <m:r>
                        <a:rPr>
                          <a:latin typeface="Cambria Math" panose="02040503050406030204" pitchFamily="18" charset="0"/>
                        </a:rPr>
                        <m:t>−</m:t>
                      </m:r>
                      <m:sSub>
                        <m:sSubPr>
                          <m:ctrlPr>
                            <a:rPr i="1">
                              <a:latin typeface="Cambria Math" panose="02040503050406030204" pitchFamily="18" charset="0"/>
                            </a:rPr>
                          </m:ctrlPr>
                        </m:sSubPr>
                        <m:e>
                          <m:bar>
                            <m:barPr>
                              <m:pos m:val="top"/>
                              <m:ctrlPr>
                                <a:rPr i="1">
                                  <a:latin typeface="Cambria Math" panose="02040503050406030204" pitchFamily="18" charset="0"/>
                                </a:rPr>
                              </m:ctrlPr>
                            </m:barPr>
                            <m:e>
                              <m:r>
                                <a:rPr>
                                  <a:latin typeface="Cambria Math" panose="02040503050406030204" pitchFamily="18" charset="0"/>
                                </a:rPr>
                                <m:t>𝑋</m:t>
                              </m:r>
                            </m:e>
                          </m:bar>
                        </m:e>
                        <m:sub>
                          <m:r>
                            <a:rPr>
                              <a:latin typeface="Cambria Math" panose="02040503050406030204" pitchFamily="18" charset="0"/>
                            </a:rPr>
                            <m:t>𝑇</m:t>
                          </m:r>
                        </m:sub>
                      </m:sSub>
                    </m:num>
                    <m:den>
                      <m:r>
                        <a:rPr>
                          <a:latin typeface="Cambria Math" panose="02040503050406030204" pitchFamily="18" charset="0"/>
                        </a:rPr>
                        <m:t>𝐸𝑠𝑡𝑖𝑚𝑎𝑡𝑒𝑑</m:t>
                      </m:r>
                      <m:r>
                        <a:rPr>
                          <a:latin typeface="Cambria Math" panose="02040503050406030204" pitchFamily="18" charset="0"/>
                        </a:rPr>
                        <m:t> </m:t>
                      </m:r>
                      <m:r>
                        <a:rPr>
                          <a:latin typeface="Cambria Math" panose="02040503050406030204" pitchFamily="18" charset="0"/>
                        </a:rPr>
                        <m:t>𝑆𝑡𝑎𝑛𝑑𝑎𝑟𝑑</m:t>
                      </m:r>
                      <m:r>
                        <a:rPr>
                          <a:latin typeface="Cambria Math" panose="02040503050406030204" pitchFamily="18" charset="0"/>
                        </a:rPr>
                        <m:t> </m:t>
                      </m:r>
                      <m:r>
                        <a:rPr>
                          <a:latin typeface="Cambria Math" panose="02040503050406030204" pitchFamily="18" charset="0"/>
                        </a:rPr>
                        <m:t>𝐷𝑒𝑣𝑖𝑎𝑡𝑖𝑜𝑛</m:t>
                      </m:r>
                    </m:den>
                  </m:f>
                </m:oMath>
              </m:oMathPara>
            </a14: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Estimating the standard deviation</a:t>
            </a:r>
          </a:p>
        </p:txBody>
      </p:sp>
      <p:sp>
        <p:nvSpPr>
          <p:cNvPr id="3" name="Content Placeholder 2"/>
          <p:cNvSpPr>
            <a:spLocks noGrp="1"/>
          </p:cNvSpPr>
          <p:nvPr>
            <p:ph idx="1"/>
          </p:nvPr>
        </p:nvSpPr>
        <p:spPr/>
        <p:txBody>
          <a:bodyPr/>
          <a:lstStyle/>
          <a:p>
            <a:pPr marL="0" lvl="0" indent="0">
              <a:buNone/>
            </a:pPr>
            <a:r>
              <a:rPr/>
              <a:t>Different estimated standard deviations</a:t>
            </a:r>
          </a:p>
          <a:p>
            <a:pPr lvl="1"/>
            <a:r>
              <a:rPr/>
              <a:t>Cohen’s d (pooled standard deviation)</a:t>
            </a:r>
          </a:p>
          <a:p>
            <a:pPr lvl="1"/>
            <a:r>
              <a:rPr/>
              <a:t>Hedge’s g (bias correction)</a:t>
            </a:r>
          </a:p>
          <a:p>
            <a:pPr lvl="1"/>
            <a:r>
              <a:rPr/>
              <a:t>Adjustments for heteroscedascity or pairing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Cohen’s d</a:t>
            </a:r>
          </a:p>
        </p:txBody>
      </p:sp>
      <p:sp>
        <p:nvSpPr>
          <p:cNvPr id="3" name="Content Placeholder 2"/>
          <p:cNvSpPr>
            <a:spLocks noGrp="1"/>
          </p:cNvSpPr>
          <p:nvPr>
            <p:ph idx="1"/>
          </p:nvPr>
        </p:nvSpPr>
        <p:spPr/>
        <p:txBody>
          <a:bodyPr/>
          <a:lstStyle/>
          <a:p>
            <a:pPr marL="0" lvl="0" indent="0">
              <a:buNone/>
            </a:pPr>
            <a:r>
              <a:rPr/>
              <a:t>Uses a pooled standard deviation.</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𝑝</m:t>
                      </m:r>
                    </m:sub>
                  </m:sSub>
                  <m:r>
                    <a:rPr>
                      <a:latin typeface="Cambria Math" panose="02040503050406030204" pitchFamily="18" charset="0"/>
                    </a:rPr>
                    <m:t>=</m:t>
                  </m:r>
                  <m:rad>
                    <m:radPr>
                      <m:ctrlPr>
                        <a:rPr i="1">
                          <a:latin typeface="Cambria Math" panose="02040503050406030204" pitchFamily="18" charset="0"/>
                        </a:rPr>
                      </m:ctrlPr>
                    </m:radPr>
                    <m:deg/>
                    <m:e>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𝑇</m:t>
                              </m:r>
                            </m:sub>
                          </m:sSub>
                          <m:sSubSup>
                            <m:sSubSupPr>
                              <m:ctrlPr>
                                <a:rPr i="1">
                                  <a:latin typeface="Cambria Math" panose="02040503050406030204" pitchFamily="18" charset="0"/>
                                </a:rPr>
                              </m:ctrlPr>
                            </m:sSubSupPr>
                            <m:e>
                              <m:r>
                                <a:rPr>
                                  <a:latin typeface="Cambria Math" panose="02040503050406030204" pitchFamily="18" charset="0"/>
                                </a:rPr>
                                <m:t>𝑆</m:t>
                              </m:r>
                            </m:e>
                            <m:sub>
                              <m:r>
                                <a:rPr>
                                  <a:latin typeface="Cambria Math" panose="02040503050406030204" pitchFamily="18" charset="0"/>
                                </a:rPr>
                                <m:t>𝑇</m:t>
                              </m:r>
                            </m:sub>
                            <m:sup>
                              <m:r>
                                <a:rPr>
                                  <a:latin typeface="Cambria Math" panose="02040503050406030204" pitchFamily="18" charset="0"/>
                                </a:rPr>
                                <m:t>2</m:t>
                              </m:r>
                            </m:sup>
                          </m:sSub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𝐶</m:t>
                              </m:r>
                            </m:sub>
                          </m:sSub>
                          <m:sSubSup>
                            <m:sSubSupPr>
                              <m:ctrlPr>
                                <a:rPr i="1">
                                  <a:latin typeface="Cambria Math" panose="02040503050406030204" pitchFamily="18" charset="0"/>
                                </a:rPr>
                              </m:ctrlPr>
                            </m:sSubSupPr>
                            <m:e>
                              <m:r>
                                <a:rPr>
                                  <a:latin typeface="Cambria Math" panose="02040503050406030204" pitchFamily="18" charset="0"/>
                                </a:rPr>
                                <m:t>𝑆</m:t>
                              </m:r>
                            </m:e>
                            <m:sub>
                              <m:r>
                                <a:rPr>
                                  <a:latin typeface="Cambria Math" panose="02040503050406030204" pitchFamily="18" charset="0"/>
                                </a:rPr>
                                <m:t>𝐶</m:t>
                              </m:r>
                            </m:sub>
                            <m:sup>
                              <m:r>
                                <a:rPr>
                                  <a:latin typeface="Cambria Math" panose="02040503050406030204" pitchFamily="18" charset="0"/>
                                </a:rPr>
                                <m:t>2</m:t>
                              </m:r>
                            </m:sup>
                          </m:sSubSup>
                        </m:num>
                        <m:den>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𝐶</m:t>
                              </m:r>
                            </m:sub>
                          </m:sSub>
                        </m:den>
                      </m:f>
                    </m:e>
                  </m:rad>
                  <m:r>
                    <a:rPr>
                      <a:latin typeface="Cambria Math" panose="02040503050406030204" pitchFamily="18" charset="0"/>
                    </a:rPr>
                    <m:t> </m:t>
                  </m:r>
                </m:oMath>
              </m:oMathPara>
            </a14: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Hedge’s g</a:t>
            </a:r>
          </a:p>
        </p:txBody>
      </p:sp>
      <p:sp>
        <p:nvSpPr>
          <p:cNvPr id="3" name="Content Placeholder 2"/>
          <p:cNvSpPr>
            <a:spLocks noGrp="1"/>
          </p:cNvSpPr>
          <p:nvPr>
            <p:ph idx="1"/>
          </p:nvPr>
        </p:nvSpPr>
        <p:spPr/>
        <p:txBody>
          <a:bodyPr/>
          <a:lstStyle/>
          <a:p>
            <a:pPr marL="0" lvl="0" indent="0">
              <a:buNone/>
            </a:pPr>
            <a:r>
              <a:rPr/>
              <a:t>Pooled standard deviation adjusted by a bias correction factor</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𝐽</m:t>
                  </m:r>
                  <m:r>
                    <a:rPr>
                      <a:latin typeface="Cambria Math" panose="02040503050406030204" pitchFamily="18" charset="0"/>
                    </a:rPr>
                    <m:t>≈1−</m:t>
                  </m:r>
                  <m:f>
                    <m:fPr>
                      <m:ctrlPr>
                        <a:rPr i="1">
                          <a:latin typeface="Cambria Math" panose="02040503050406030204" pitchFamily="18" charset="0"/>
                        </a:rPr>
                      </m:ctrlPr>
                    </m:fPr>
                    <m:num>
                      <m:r>
                        <a:rPr>
                          <a:latin typeface="Cambria Math" panose="02040503050406030204" pitchFamily="18" charset="0"/>
                        </a:rPr>
                        <m:t>3</m:t>
                      </m:r>
                    </m:num>
                    <m:den>
                      <m:r>
                        <a:rPr>
                          <a:latin typeface="Cambria Math" panose="02040503050406030204" pitchFamily="18" charset="0"/>
                        </a:rPr>
                        <m:t>4</m:t>
                      </m:r>
                      <m:r>
                        <a:rPr>
                          <a:latin typeface="Cambria Math" panose="02040503050406030204" pitchFamily="18" charset="0"/>
                        </a:rPr>
                        <m:t>𝑑𝑓</m:t>
                      </m:r>
                      <m:r>
                        <a:rPr>
                          <a:latin typeface="Cambria Math" panose="02040503050406030204" pitchFamily="18" charset="0"/>
                        </a:rPr>
                        <m:t>−1</m:t>
                      </m:r>
                    </m:den>
                  </m:f>
                </m:oMath>
              </m:oMathPara>
            </a14: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Adjusting for heteroscedascity</a:t>
            </a:r>
          </a:p>
        </p:txBody>
      </p:sp>
      <p:sp>
        <p:nvSpPr>
          <p:cNvPr id="3" name="Content Placeholder 2"/>
          <p:cNvSpPr>
            <a:spLocks noGrp="1"/>
          </p:cNvSpPr>
          <p:nvPr>
            <p:ph idx="1"/>
          </p:nvPr>
        </p:nvSpPr>
        <p:spPr/>
        <p:txBody>
          <a:bodyPr/>
          <a:lstStyle/>
          <a:p>
            <a:pPr marL="0" lvl="0" indent="0">
              <a:buNone/>
            </a:pPr>
            <a:r>
              <a:rPr/>
              <a:t>Two choices for heteroscedascity within a study</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ad>
                    <m:radPr>
                      <m:ctrlPr>
                        <a:rPr>
                          <a:latin typeface="Cambria Math" panose="02040503050406030204" pitchFamily="18" charset="0"/>
                        </a:rPr>
                      </m:ctrlPr>
                    </m:radPr>
                    <m:deg/>
                    <m:e>
                      <m:f>
                        <m:fPr>
                          <m:ctrlPr>
                            <a:rPr>
                              <a:latin typeface="Cambria Math" panose="02040503050406030204" pitchFamily="18" charset="0"/>
                            </a:rPr>
                          </m:ctrlPr>
                        </m:fPr>
                        <m:num>
                          <m:sSubSup>
                            <m:sSubSupPr>
                              <m:ctrlPr>
                                <a:rPr>
                                  <a:latin typeface="Cambria Math" panose="02040503050406030204" pitchFamily="18" charset="0"/>
                                </a:rPr>
                              </m:ctrlPr>
                            </m:sSubSupPr>
                            <m:e>
                              <m:r>
                                <a:rPr>
                                  <a:latin typeface="Cambria Math" panose="02040503050406030204" pitchFamily="18" charset="0"/>
                                </a:rPr>
                                <m:t>𝑆</m:t>
                              </m:r>
                            </m:e>
                            <m:sub>
                              <m:r>
                                <a:rPr>
                                  <a:latin typeface="Cambria Math" panose="02040503050406030204" pitchFamily="18" charset="0"/>
                                </a:rPr>
                                <m:t>𝑇</m:t>
                              </m:r>
                            </m:sub>
                            <m:sup>
                              <m:r>
                                <a:rPr>
                                  <a:latin typeface="Cambria Math" panose="02040503050406030204" pitchFamily="18" charset="0"/>
                                </a:rPr>
                                <m:t>2</m:t>
                              </m:r>
                            </m:sup>
                          </m:sSubSup>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𝑆</m:t>
                              </m:r>
                            </m:e>
                            <m:sub>
                              <m:r>
                                <a:rPr>
                                  <a:latin typeface="Cambria Math" panose="02040503050406030204" pitchFamily="18" charset="0"/>
                                </a:rPr>
                                <m:t>𝐶</m:t>
                              </m:r>
                            </m:sub>
                            <m:sup>
                              <m:r>
                                <a:rPr>
                                  <a:latin typeface="Cambria Math" panose="02040503050406030204" pitchFamily="18" charset="0"/>
                                </a:rPr>
                                <m:t>2</m:t>
                              </m:r>
                            </m:sup>
                          </m:sSubSup>
                        </m:num>
                        <m:den>
                          <m:r>
                            <a:rPr>
                              <a:latin typeface="Cambria Math" panose="02040503050406030204" pitchFamily="18" charset="0"/>
                            </a:rPr>
                            <m:t>2</m:t>
                          </m:r>
                        </m:den>
                      </m:f>
                    </m:e>
                  </m:rad>
                  <m:r>
                    <a:rPr>
                      <a:latin typeface="Cambria Math" panose="02040503050406030204" pitchFamily="18" charset="0"/>
                    </a:rPr>
                    <m:t> </m:t>
                  </m:r>
                </m:oMath>
              </m:oMathPara>
            </a14:m>
            <a:endParaRPr/>
          </a:p>
          <a:p>
            <a:pPr marL="0" lvl="0" indent="0">
              <a:buNone/>
            </a:pPr>
            <a:r>
              <a:rPr/>
              <a:t>or</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𝐶</m:t>
                      </m:r>
                    </m:sub>
                  </m:sSub>
                </m:oMath>
              </m:oMathPara>
            </a14: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Adjusting for pairing</a:t>
            </a:r>
          </a:p>
        </p:txBody>
      </p:sp>
      <p:sp>
        <p:nvSpPr>
          <p:cNvPr id="3" name="Content Placeholder 2"/>
          <p:cNvSpPr>
            <a:spLocks noGrp="1"/>
          </p:cNvSpPr>
          <p:nvPr>
            <p:ph idx="1"/>
          </p:nvPr>
        </p:nvSpPr>
        <p:spPr/>
        <p:txBody>
          <a:bodyPr/>
          <a:lstStyle/>
          <a:p>
            <a:pPr marL="0" lvl="0" indent="0">
              <a:buNone/>
            </a:pPr>
            <a:r>
              <a:rPr/>
              <a:t>For pairing use</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𝐷</m:t>
                      </m:r>
                    </m:sub>
                  </m:sSub>
                </m:oMath>
              </m:oMathPara>
            </a14:m>
            <a:endParaRPr/>
          </a:p>
          <a:p>
            <a:pPr marL="0" lvl="0" indent="0">
              <a:buNone/>
            </a:pPr>
            <a:r>
              <a:rPr/>
              <a:t>if it is available, or</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ad>
                    <m:radPr>
                      <m:ctrlPr>
                        <a:rPr>
                          <a:latin typeface="Cambria Math" panose="02040503050406030204" pitchFamily="18" charset="0"/>
                        </a:rPr>
                      </m:ctrlPr>
                    </m:radPr>
                    <m:deg/>
                    <m:e>
                      <m:sSubSup>
                        <m:sSubSupPr>
                          <m:ctrlPr>
                            <a:rPr>
                              <a:latin typeface="Cambria Math" panose="02040503050406030204" pitchFamily="18" charset="0"/>
                            </a:rPr>
                          </m:ctrlPr>
                        </m:sSubSupPr>
                        <m:e>
                          <m:r>
                            <a:rPr>
                              <a:latin typeface="Cambria Math" panose="02040503050406030204" pitchFamily="18" charset="0"/>
                            </a:rPr>
                            <m:t>𝑆</m:t>
                          </m:r>
                        </m:e>
                        <m:sub>
                          <m:r>
                            <a:rPr>
                              <a:latin typeface="Cambria Math" panose="02040503050406030204" pitchFamily="18" charset="0"/>
                            </a:rPr>
                            <m:t>𝑇</m:t>
                          </m:r>
                        </m:sub>
                        <m:sup>
                          <m:r>
                            <a:rPr>
                              <a:latin typeface="Cambria Math" panose="02040503050406030204" pitchFamily="18" charset="0"/>
                            </a:rPr>
                            <m:t>2</m:t>
                          </m:r>
                        </m:sup>
                      </m:sSubSup>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𝑆</m:t>
                          </m:r>
                        </m:e>
                        <m:sub>
                          <m:r>
                            <a:rPr>
                              <a:latin typeface="Cambria Math" panose="02040503050406030204" pitchFamily="18" charset="0"/>
                            </a:rPr>
                            <m:t>𝐶</m:t>
                          </m:r>
                        </m:sub>
                        <m:sup>
                          <m:r>
                            <a:rPr>
                              <a:latin typeface="Cambria Math" panose="02040503050406030204" pitchFamily="18" charset="0"/>
                            </a:rPr>
                            <m:t>2</m:t>
                          </m:r>
                        </m:sup>
                      </m:sSubSup>
                      <m:r>
                        <a:rPr>
                          <a:latin typeface="Cambria Math" panose="02040503050406030204" pitchFamily="18" charset="0"/>
                        </a:rPr>
                        <m:t>−2</m:t>
                      </m:r>
                      <m:acc>
                        <m:accPr>
                          <m:chr m:val="̂"/>
                          <m:ctrlPr>
                            <a:rPr i="1">
                              <a:latin typeface="Cambria Math" panose="02040503050406030204" pitchFamily="18" charset="0"/>
                            </a:rPr>
                          </m:ctrlPr>
                        </m:accPr>
                        <m:e>
                          <m:r>
                            <a:rPr>
                              <a:latin typeface="Cambria Math" panose="02040503050406030204" pitchFamily="18" charset="0"/>
                            </a:rPr>
                            <m:t>𝜌</m:t>
                          </m:r>
                        </m:e>
                      </m:acc>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𝑇</m:t>
                          </m:r>
                        </m:sub>
                      </m:sSub>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𝐶</m:t>
                          </m:r>
                        </m:sub>
                      </m:sSub>
                    </m:e>
                  </m:rad>
                  <m:r>
                    <a:rPr>
                      <a:latin typeface="Cambria Math" panose="02040503050406030204" pitchFamily="18" charset="0"/>
                    </a:rPr>
                    <m:t> </m:t>
                  </m:r>
                </m:oMath>
              </m:oMathPara>
            </a14:m>
            <a:endParaRPr/>
          </a:p>
          <a:p>
            <a:pPr marL="0" lvl="0" indent="0">
              <a:buNone/>
            </a:pPr>
            <a:r>
              <a:rPr/>
              <a:t>if it is not.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Abstract (continued)</a:t>
            </a:r>
          </a:p>
        </p:txBody>
      </p:sp>
      <p:sp>
        <p:nvSpPr>
          <p:cNvPr id="3" name="Content Placeholder 2"/>
          <p:cNvSpPr>
            <a:spLocks noGrp="1"/>
          </p:cNvSpPr>
          <p:nvPr>
            <p:ph idx="1"/>
          </p:nvPr>
        </p:nvSpPr>
        <p:spPr/>
        <p:txBody>
          <a:bodyPr/>
          <a:lstStyle/>
          <a:p>
            <a:pPr marL="0" lvl="0" indent="0">
              <a:buNone/>
            </a:pPr>
            <a:r>
              <a:rPr/>
              <a:t>You will also learn some of the fundamental graphical and analytic tools used in meta-analysis: the forest plot, Cochran’s Q and I-squared, the funnel plot, and the L’Abbe plot. You will compare the results from a fixed effects and a random effects model and understand the choices available for summary statistics. Finally, you will see how to publish your results using the PRISMA guidelines.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Analyzing proportions</a:t>
            </a:r>
          </a:p>
        </p:txBody>
      </p:sp>
      <p:sp>
        <p:nvSpPr>
          <p:cNvPr id="3" name="Content Placeholder 2"/>
          <p:cNvSpPr>
            <a:spLocks noGrp="1"/>
          </p:cNvSpPr>
          <p:nvPr>
            <p:ph idx="1"/>
          </p:nvPr>
        </p:nvSpPr>
        <p:spPr/>
        <p:txBody>
          <a:bodyPr/>
          <a:lstStyle/>
          <a:p>
            <a:pPr lvl="1"/>
            <a:r>
              <a:rPr/>
              <a:t>Commonly used summary measures</a:t>
            </a:r>
          </a:p>
          <a:p>
            <a:pPr lvl="2"/>
            <a:r>
              <a:rPr/>
              <a:t>Odds ratio</a:t>
            </a:r>
          </a:p>
          <a:p>
            <a:pPr lvl="2"/>
            <a:r>
              <a:rPr/>
              <a:t>Relative risk</a:t>
            </a:r>
          </a:p>
          <a:p>
            <a:pPr lvl="2"/>
            <a:r>
              <a:rPr/>
              <a:t>Risk difference</a:t>
            </a:r>
          </a:p>
          <a:p>
            <a:pPr lvl="1"/>
            <a:r>
              <a:rPr/>
              <a:t>Odds ratios and relative risk are always analyzed and displayed on a log scale.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Titanic data</a:t>
            </a:r>
          </a:p>
        </p:txBody>
      </p:sp>
      <p:pic>
        <p:nvPicPr>
          <p:cNvPr id="3" name="Picture 1" descr="..\images\titanic_table.bmp"/>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Mortality versus gender table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Odds ratio</a:t>
            </a:r>
          </a:p>
        </p:txBody>
      </p:sp>
      <p:pic>
        <p:nvPicPr>
          <p:cNvPr id="3" name="Picture 1" descr="../images/titanic_or.bmp"/>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Odds ratio calculation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Relative risk</a:t>
            </a:r>
          </a:p>
        </p:txBody>
      </p:sp>
      <p:pic>
        <p:nvPicPr>
          <p:cNvPr id="3" name="Picture 1" descr="../images/titanic_rr.bmp"/>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Relative risk calculation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Risk difference</a:t>
            </a:r>
          </a:p>
        </p:txBody>
      </p:sp>
      <p:pic>
        <p:nvPicPr>
          <p:cNvPr id="3" name="Picture 1" descr="../images/titanic_rd.bmp"/>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Risk difference calculation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Standardized mean differences for los data</a:t>
            </a:r>
          </a:p>
        </p:txBody>
      </p:sp>
      <p:sp>
        <p:nvSpPr>
          <p:cNvPr id="3" name="Content Placeholder 2"/>
          <p:cNvSpPr>
            <a:spLocks noGrp="1"/>
          </p:cNvSpPr>
          <p:nvPr>
            <p:ph idx="1"/>
          </p:nvPr>
        </p:nvSpPr>
        <p:spPr/>
        <p:txBody>
          <a:bodyPr/>
          <a:lstStyle/>
          <a:p>
            <a:pPr marL="1270000" lvl="0" indent="0">
              <a:buNone/>
            </a:pPr>
            <a:r>
              <a:rPr sz="1800">
                <a:latin typeface="Courier"/>
              </a:rPr>
              <a:t>##   n1i m1i sd1i n2i m2i sd2i      yi     vi
## 1 155  55   47 156  75   64 -0.3552 0.0131
## 2  31  27    7  32  29    4 -0.3479 0.0645
## 3  75  64   17  71 119   29 -2.3176 0.0458
## 4  18  66   20  18 137   48 -1.8880 0.1606
## 5   8  14    8  13  18   11 -0.3840 0.2054
## 6  57  19    7  52  18    4  0.1721 0.0369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Odds ratios for the BCG data</a:t>
            </a:r>
          </a:p>
        </p:txBody>
      </p:sp>
      <p:sp>
        <p:nvSpPr>
          <p:cNvPr id="3" name="Content Placeholder 2"/>
          <p:cNvSpPr>
            <a:spLocks noGrp="1"/>
          </p:cNvSpPr>
          <p:nvPr>
            <p:ph idx="1"/>
          </p:nvPr>
        </p:nvSpPr>
        <p:spPr/>
        <p:txBody>
          <a:bodyPr/>
          <a:lstStyle/>
          <a:p>
            <a:pPr marL="1270000" lvl="0" indent="0">
              <a:buNone/>
            </a:pPr>
            <a:r>
              <a:rPr sz="1800">
                <a:latin typeface="Courier"/>
              </a:rPr>
              <a:t>##   tpos  tneg cpos  cneg      yi     vi
## 1    4   119   11   128 -0.9387 0.3571
## 2    6   300   29   274 -1.6662 0.2081
## 3    3   228   11   209 -1.3863 0.4334
## 4   62 13536  248 12619 -1.4564 0.0203
## 5   33  5036   47  5761 -0.2191 0.0520
## 6  180  1361  372  1079 -0.9581 0.0099</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Fixed effects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lvl="1"/>
                <a:r>
                  <a:rPr/>
                  <a:t>For the SMD</a:t>
                </a:r>
              </a:p>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𝑉</m:t>
                      </m:r>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𝜃</m:t>
                              </m:r>
                            </m:e>
                          </m:acc>
                        </m:e>
                        <m:sub>
                          <m:r>
                            <a:rPr>
                              <a:latin typeface="Cambria Math" panose="02040503050406030204" pitchFamily="18" charset="0"/>
                            </a:rPr>
                            <m:t>𝑖</m:t>
                          </m:r>
                        </m:sub>
                      </m:sSub>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𝑇</m:t>
                              </m:r>
                            </m:sub>
                          </m:sSub>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𝐶</m:t>
                              </m:r>
                            </m:sub>
                          </m:sSub>
                        </m:den>
                      </m:f>
                    </m:oMath>
                  </m:oMathPara>
                </a14:m>
                <a:endParaRPr/>
              </a:p>
              <a:p>
                <a:pPr lvl="1"/>
                <a:r>
                  <a:rPr/>
                  <a:t>For log odds ratio</a:t>
                </a:r>
              </a:p>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11</m:t>
                              </m:r>
                            </m:sub>
                          </m:sSub>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12</m:t>
                              </m:r>
                            </m:sub>
                          </m:sSub>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21</m:t>
                              </m:r>
                            </m:sub>
                          </m:sSub>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22</m:t>
                              </m:r>
                            </m:sub>
                          </m:sSub>
                        </m:den>
                      </m:f>
                    </m:oMath>
                  </m:oMathPara>
                </a14:m>
                <a:endParaRPr/>
              </a:p>
              <a:p>
                <a:pPr lvl="1"/>
                <a:r>
                  <a:rPr/>
                  <a:t>For both, weight is inverse of the variance</a:t>
                </a:r>
              </a:p>
              <a:p>
                <a:pPr marL="0" lvl="0" indent="0">
                  <a:buNone/>
                </a:pPr>
                <a14:m>
                  <m:oMathPara xmlns:m="http://schemas.openxmlformats.org/officeDocument/2006/math">
                    <m:oMathParaPr>
                      <m:jc m:val="centerGroup"/>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𝑤</m:t>
                          </m:r>
                        </m:e>
                        <m:sub>
                          <m:r>
                            <a:rPr>
                              <a:latin typeface="Cambria Math" panose="02040503050406030204" pitchFamily="18" charset="0"/>
                            </a:rPr>
                            <m:t>𝑖</m:t>
                          </m:r>
                        </m:sub>
                      </m:sSub>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𝑉</m:t>
                          </m:r>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𝜃</m:t>
                                  </m:r>
                                </m:e>
                              </m:acc>
                            </m:e>
                            <m:sub>
                              <m:r>
                                <a:rPr>
                                  <a:latin typeface="Cambria Math" panose="02040503050406030204" pitchFamily="18" charset="0"/>
                                </a:rPr>
                                <m:t>𝑖</m:t>
                              </m:r>
                            </m:sub>
                          </m:sSub>
                          <m:r>
                            <a:rPr>
                              <a:latin typeface="Cambria Math" panose="02040503050406030204" pitchFamily="18" charset="0"/>
                            </a:rPr>
                            <m:t>)</m:t>
                          </m:r>
                        </m:den>
                      </m:f>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2291"/>
                </a:stretch>
              </a:blipFill>
            </p:spPr>
            <p:txBody>
              <a:bodyPr/>
              <a:lstStyle/>
              <a:p>
                <a:r>
                  <a:rPr 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Fixed effects model (cont’d)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lvl="1"/>
                <a:r>
                  <a:rPr/>
                  <a:t>Overall estimate</a:t>
                </a:r>
              </a:p>
              <a:p>
                <a:pPr marL="0" lvl="0" indent="0">
                  <a:buNone/>
                </a:pPr>
                <a14:m>
                  <m:oMathPara xmlns:m="http://schemas.openxmlformats.org/officeDocument/2006/math">
                    <m:oMathParaPr>
                      <m:jc m:val="centerGroup"/>
                    </m:oMathParaPr>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𝜃</m:t>
                          </m:r>
                        </m:e>
                      </m:acc>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𝛴</m:t>
                          </m:r>
                          <m:sSub>
                            <m:sSubPr>
                              <m:ctrlPr>
                                <a:rPr i="1">
                                  <a:latin typeface="Cambria Math" panose="02040503050406030204" pitchFamily="18" charset="0"/>
                                </a:rPr>
                              </m:ctrlPr>
                            </m:sSubPr>
                            <m:e>
                              <m:r>
                                <a:rPr>
                                  <a:latin typeface="Cambria Math" panose="02040503050406030204" pitchFamily="18" charset="0"/>
                                </a:rPr>
                                <m:t>𝑤</m:t>
                              </m:r>
                            </m:e>
                            <m:sub>
                              <m:r>
                                <a:rPr>
                                  <a:latin typeface="Cambria Math" panose="02040503050406030204" pitchFamily="18" charset="0"/>
                                </a:rPr>
                                <m:t>𝑖</m:t>
                              </m:r>
                            </m:sub>
                          </m:sSub>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𝜃</m:t>
                                  </m:r>
                                </m:e>
                              </m:acc>
                            </m:e>
                            <m:sub>
                              <m:r>
                                <a:rPr>
                                  <a:latin typeface="Cambria Math" panose="02040503050406030204" pitchFamily="18" charset="0"/>
                                </a:rPr>
                                <m:t>𝑖</m:t>
                              </m:r>
                            </m:sub>
                          </m:sSub>
                        </m:num>
                        <m:den>
                          <m:r>
                            <a:rPr>
                              <a:latin typeface="Cambria Math" panose="02040503050406030204" pitchFamily="18" charset="0"/>
                            </a:rPr>
                            <m:t>𝛴</m:t>
                          </m:r>
                          <m:sSub>
                            <m:sSubPr>
                              <m:ctrlPr>
                                <a:rPr i="1">
                                  <a:latin typeface="Cambria Math" panose="02040503050406030204" pitchFamily="18" charset="0"/>
                                </a:rPr>
                              </m:ctrlPr>
                            </m:sSubPr>
                            <m:e>
                              <m:r>
                                <a:rPr>
                                  <a:latin typeface="Cambria Math" panose="02040503050406030204" pitchFamily="18" charset="0"/>
                                </a:rPr>
                                <m:t>𝑤</m:t>
                              </m:r>
                            </m:e>
                            <m:sub>
                              <m:r>
                                <a:rPr>
                                  <a:latin typeface="Cambria Math" panose="02040503050406030204" pitchFamily="18" charset="0"/>
                                </a:rPr>
                                <m:t>𝑖</m:t>
                              </m:r>
                            </m:sub>
                          </m:sSub>
                        </m:den>
                      </m:f>
                    </m:oMath>
                  </m:oMathPara>
                </a14:m>
                <a:endParaRPr/>
              </a:p>
              <a:p>
                <a:pPr lvl="1"/>
                <a:r>
                  <a:rPr/>
                  <a:t>Variance of the overall estimate</a:t>
                </a:r>
              </a:p>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𝑉</m:t>
                      </m:r>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𝜃</m:t>
                          </m:r>
                        </m:e>
                      </m:acc>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𝛴</m:t>
                          </m:r>
                          <m:sSub>
                            <m:sSubPr>
                              <m:ctrlPr>
                                <a:rPr i="1">
                                  <a:latin typeface="Cambria Math" panose="02040503050406030204" pitchFamily="18" charset="0"/>
                                </a:rPr>
                              </m:ctrlPr>
                            </m:sSubPr>
                            <m:e>
                              <m:r>
                                <a:rPr>
                                  <a:latin typeface="Cambria Math" panose="02040503050406030204" pitchFamily="18" charset="0"/>
                                </a:rPr>
                                <m:t>𝑤</m:t>
                              </m:r>
                            </m:e>
                            <m:sub>
                              <m:r>
                                <a:rPr>
                                  <a:latin typeface="Cambria Math" panose="02040503050406030204" pitchFamily="18" charset="0"/>
                                </a:rPr>
                                <m:t>𝑖</m:t>
                              </m:r>
                            </m:sub>
                          </m:sSub>
                        </m:den>
                      </m:f>
                    </m:oMath>
                  </m:oMathPara>
                </a14:m>
                <a:endParaRPr/>
              </a:p>
              <a:p>
                <a:pPr lvl="1"/>
                <a:r>
                  <a:rPr/>
                  <a:t>Test statistic</a:t>
                </a:r>
              </a:p>
              <a:p>
                <a:pPr marL="0" lvl="0" indent="0">
                  <a:buNone/>
                </a:pPr>
                <a14:m>
                  <m:oMathPara xmlns:m="http://schemas.openxmlformats.org/officeDocument/2006/math">
                    <m:oMathParaPr>
                      <m:jc m:val="centerGroup"/>
                    </m:oMathParaPr>
                    <m:oMath xmlns:m="http://schemas.openxmlformats.org/officeDocument/2006/math">
                      <m:f>
                        <m:fPr>
                          <m:ctrlPr>
                            <a:rPr>
                              <a:latin typeface="Cambria Math" panose="02040503050406030204" pitchFamily="18" charset="0"/>
                            </a:rPr>
                          </m:ctrlPr>
                        </m:fPr>
                        <m:num>
                          <m:sSup>
                            <m:sSupPr>
                              <m:ctrlPr>
                                <a:rPr>
                                  <a:latin typeface="Cambria Math" panose="02040503050406030204" pitchFamily="18" charset="0"/>
                                </a:rPr>
                              </m:ctrlPr>
                            </m:sSupPr>
                            <m:e>
                              <m:acc>
                                <m:accPr>
                                  <m:chr m:val="̂"/>
                                  <m:ctrlPr>
                                    <a:rPr>
                                      <a:latin typeface="Cambria Math" panose="02040503050406030204" pitchFamily="18" charset="0"/>
                                    </a:rPr>
                                  </m:ctrlPr>
                                </m:accPr>
                                <m:e>
                                  <m:r>
                                    <a:rPr>
                                      <a:latin typeface="Cambria Math" panose="02040503050406030204" pitchFamily="18" charset="0"/>
                                    </a:rPr>
                                    <m:t>𝜃</m:t>
                                  </m:r>
                                </m:e>
                              </m:acc>
                            </m:e>
                            <m:sup>
                              <m:r>
                                <a:rPr>
                                  <a:latin typeface="Cambria Math" panose="02040503050406030204" pitchFamily="18" charset="0"/>
                                </a:rPr>
                                <m:t>2</m:t>
                              </m:r>
                            </m:sup>
                          </m:sSup>
                        </m:num>
                        <m:den>
                          <m:r>
                            <a:rPr>
                              <a:latin typeface="Cambria Math" panose="02040503050406030204" pitchFamily="18" charset="0"/>
                            </a:rPr>
                            <m:t>𝑉</m:t>
                          </m:r>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𝜃</m:t>
                              </m:r>
                            </m:e>
                          </m:acc>
                          <m:r>
                            <a:rPr>
                              <a:latin typeface="Cambria Math" panose="02040503050406030204" pitchFamily="18" charset="0"/>
                            </a:rPr>
                            <m:t>)</m:t>
                          </m:r>
                        </m:den>
                      </m:f>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r>
                        <a:rPr>
                          <a:latin typeface="Cambria Math" panose="02040503050406030204" pitchFamily="18" charset="0"/>
                        </a:rPr>
                        <m:t>(1)</m:t>
                      </m:r>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213"/>
                </a:stretch>
              </a:blipFill>
            </p:spPr>
            <p:txBody>
              <a:bodyPr/>
              <a:lstStyle/>
              <a:p>
                <a:r>
                  <a:rPr 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Cochrane’s Q</a:t>
            </a:r>
          </a:p>
        </p:txBody>
      </p:sp>
      <p:sp>
        <p:nvSpPr>
          <p:cNvPr id="3" name="Content Placeholder 2"/>
          <p:cNvSpPr>
            <a:spLocks noGrp="1"/>
          </p:cNvSpPr>
          <p:nvPr>
            <p:ph idx="1"/>
          </p:nvPr>
        </p:nvSpPr>
        <p:spPr/>
        <p:txBody>
          <a:bodyPr/>
          <a:lstStyle/>
          <a:p>
            <a:pPr lvl="1"/>
            <a:r>
              <a:rPr/>
              <a:t>Test of homogeneity</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𝑄</m:t>
                  </m:r>
                  <m:r>
                    <a:rPr>
                      <a:latin typeface="Cambria Math" panose="02040503050406030204" pitchFamily="18" charset="0"/>
                    </a:rPr>
                    <m:t>=</m:t>
                  </m:r>
                  <m:r>
                    <a:rPr>
                      <a:latin typeface="Cambria Math" panose="02040503050406030204" pitchFamily="18" charset="0"/>
                    </a:rPr>
                    <m:t>𝛴</m:t>
                  </m:r>
                  <m:sSub>
                    <m:sSubPr>
                      <m:ctrlPr>
                        <a:rPr i="1">
                          <a:latin typeface="Cambria Math" panose="02040503050406030204" pitchFamily="18" charset="0"/>
                        </a:rPr>
                      </m:ctrlPr>
                    </m:sSubPr>
                    <m:e>
                      <m:r>
                        <a:rPr>
                          <a:latin typeface="Cambria Math" panose="02040503050406030204" pitchFamily="18" charset="0"/>
                        </a:rPr>
                        <m:t>𝑤</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𝜃</m:t>
                          </m:r>
                        </m:e>
                      </m:acc>
                    </m:e>
                    <m:sub>
                      <m:r>
                        <a:rPr>
                          <a:latin typeface="Cambria Math" panose="02040503050406030204" pitchFamily="18" charset="0"/>
                        </a:rPr>
                        <m:t>𝑖</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𝜃</m:t>
                      </m:r>
                    </m:e>
                  </m:acc>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2</m:t>
                      </m:r>
                    </m:sup>
                  </m:sSup>
                </m:oMath>
              </m:oMathPara>
            </a14:m>
            <a:endParaRPr/>
          </a:p>
          <a:p>
            <a:pPr lvl="1"/>
            <a:r>
              <a:rPr/>
              <a:t>Distribution</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𝑄</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−1)</m:t>
                  </m:r>
                </m:oMath>
              </m:oMathPara>
            </a14:m>
            <a:endParaRPr/>
          </a:p>
          <a:p>
            <a:pPr lvl="1"/>
            <a:r>
              <a:rPr/>
              <a:t>Alterantive: I-squared</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𝐼</m:t>
                      </m:r>
                    </m:e>
                    <m:sup>
                      <m:r>
                        <a:rPr>
                          <a:latin typeface="Cambria Math" panose="02040503050406030204" pitchFamily="18" charset="0"/>
                        </a:rPr>
                        <m:t>2</m:t>
                      </m:r>
                    </m:sup>
                  </m:sSup>
                  <m:r>
                    <a:rPr>
                      <a:latin typeface="Cambria Math" panose="02040503050406030204" pitchFamily="18" charset="0"/>
                    </a:rPr>
                    <m:t>=100</m:t>
                  </m:r>
                  <m:f>
                    <m:fPr>
                      <m:ctrlPr>
                        <a:rPr i="1">
                          <a:latin typeface="Cambria Math" panose="02040503050406030204" pitchFamily="18" charset="0"/>
                        </a:rPr>
                      </m:ctrlPr>
                    </m:fPr>
                    <m:num>
                      <m:r>
                        <a:rPr>
                          <a:latin typeface="Cambria Math" panose="02040503050406030204" pitchFamily="18" charset="0"/>
                        </a:rPr>
                        <m:t>𝑄</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−1)</m:t>
                      </m:r>
                    </m:num>
                    <m:den>
                      <m:r>
                        <a:rPr>
                          <a:latin typeface="Cambria Math" panose="02040503050406030204" pitchFamily="18" charset="0"/>
                        </a:rPr>
                        <m:t>𝑄</m:t>
                      </m:r>
                    </m:den>
                  </m:f>
                </m:oMath>
              </m:oMathPara>
            </a14: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 motivating example</a:t>
            </a:r>
          </a:p>
        </p:txBody>
      </p:sp>
      <p:pic>
        <p:nvPicPr>
          <p:cNvPr id="3" name="Picture 1" descr="../images/semen_article.png"/>
          <p:cNvPicPr>
            <a:picLocks noGrp="1" noChangeAspect="1"/>
          </p:cNvPicPr>
          <p:nvPr/>
        </p:nvPicPr>
        <p:blipFill>
          <a:blip r:embed="rId3"/>
          <a:stretch>
            <a:fillRect/>
          </a:stretch>
        </p:blipFill>
        <p:spPr bwMode="auto">
          <a:xfrm>
            <a:off x="1816100" y="1600200"/>
            <a:ext cx="55118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Pubmed abstract of a controversial meta-analysis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Random effects model</a:t>
            </a:r>
          </a:p>
        </p:txBody>
      </p:sp>
      <p:sp>
        <p:nvSpPr>
          <p:cNvPr id="3" name="Content Placeholder 2"/>
          <p:cNvSpPr>
            <a:spLocks noGrp="1"/>
          </p:cNvSpPr>
          <p:nvPr>
            <p:ph idx="1"/>
          </p:nvPr>
        </p:nvSpPr>
        <p:spPr/>
        <p:txBody>
          <a:bodyPr/>
          <a:lstStyle/>
          <a:p>
            <a:pPr lvl="1"/>
            <a:r>
              <a:rPr/>
              <a:t>Rough approximation</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sSup>
                    <m:sSupPr>
                      <m:ctrlPr>
                        <a:rPr>
                          <a:latin typeface="Cambria Math" panose="02040503050406030204" pitchFamily="18" charset="0"/>
                        </a:rPr>
                      </m:ctrlPr>
                    </m:sSupPr>
                    <m:e>
                      <m:acc>
                        <m:accPr>
                          <m:chr m:val="̂"/>
                          <m:ctrlPr>
                            <a:rPr>
                              <a:latin typeface="Cambria Math" panose="02040503050406030204" pitchFamily="18" charset="0"/>
                            </a:rPr>
                          </m:ctrlPr>
                        </m:accPr>
                        <m:e>
                          <m:r>
                            <a:rPr>
                              <a:latin typeface="Cambria Math" panose="02040503050406030204" pitchFamily="18" charset="0"/>
                            </a:rPr>
                            <m:t>𝜏</m:t>
                          </m:r>
                        </m:e>
                      </m:acc>
                    </m:e>
                    <m:sup>
                      <m:r>
                        <a:rPr>
                          <a:latin typeface="Cambria Math" panose="02040503050406030204" pitchFamily="18" charset="0"/>
                        </a:rPr>
                        <m:t>2</m:t>
                      </m:r>
                    </m:sup>
                  </m:sSup>
                  <m:r>
                    <a:rPr>
                      <a:latin typeface="Cambria Math" panose="02040503050406030204" pitchFamily="18" charset="0"/>
                    </a:rPr>
                    <m:t>=</m:t>
                  </m:r>
                  <m:r>
                    <a:rPr>
                      <a:latin typeface="Cambria Math" panose="02040503050406030204" pitchFamily="18" charset="0"/>
                    </a:rPr>
                    <m:t>𝑚𝑎𝑥</m:t>
                  </m:r>
                  <m:r>
                    <a:rPr>
                      <a:latin typeface="Cambria Math" panose="02040503050406030204" pitchFamily="18" charset="0"/>
                    </a:rPr>
                    <m:t>(0,</m:t>
                  </m:r>
                  <m:r>
                    <a:rPr>
                      <a:latin typeface="Cambria Math" panose="02040503050406030204" pitchFamily="18" charset="0"/>
                    </a:rPr>
                    <m:t>𝑄</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−1))</m:t>
                  </m:r>
                </m:oMath>
              </m:oMathPara>
            </a14:m>
            <a:endParaRPr/>
          </a:p>
          <a:p>
            <a:pPr lvl="1"/>
            <a:r>
              <a:rPr/>
              <a:t>Reweight the studies</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a:latin typeface="Cambria Math" panose="02040503050406030204" pitchFamily="18" charset="0"/>
                        </a:rPr>
                      </m:ctrlPr>
                    </m:sSubSupPr>
                    <m:e>
                      <m:r>
                        <a:rPr>
                          <a:latin typeface="Cambria Math" panose="02040503050406030204" pitchFamily="18" charset="0"/>
                        </a:rPr>
                        <m:t>𝑊</m:t>
                      </m:r>
                    </m:e>
                    <m:sub>
                      <m:r>
                        <a:rPr>
                          <a:latin typeface="Cambria Math" panose="02040503050406030204" pitchFamily="18" charset="0"/>
                        </a:rPr>
                        <m:t>𝑖</m:t>
                      </m:r>
                    </m:sub>
                    <m:sup>
                      <m:r>
                        <a:rPr>
                          <a:latin typeface="Cambria Math" panose="02040503050406030204" pitchFamily="18" charset="0"/>
                        </a:rPr>
                        <m:t>∗</m:t>
                      </m:r>
                    </m:sup>
                  </m:sSubSup>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𝑉</m:t>
                      </m:r>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𝜃</m:t>
                              </m:r>
                            </m:e>
                          </m:acc>
                        </m:e>
                        <m:sub>
                          <m:r>
                            <a:rPr>
                              <a:latin typeface="Cambria Math" panose="02040503050406030204" pitchFamily="18" charset="0"/>
                            </a:rPr>
                            <m:t>𝑖</m:t>
                          </m:r>
                        </m:sub>
                      </m:sSub>
                      <m:r>
                        <a:rPr>
                          <a:latin typeface="Cambria Math" panose="02040503050406030204" pitchFamily="18" charset="0"/>
                        </a:rPr>
                        <m:t>)+</m:t>
                      </m:r>
                      <m:sSup>
                        <m:sSupPr>
                          <m:ctrlPr>
                            <a:rPr i="1">
                              <a:latin typeface="Cambria Math" panose="02040503050406030204" pitchFamily="18" charset="0"/>
                            </a:rPr>
                          </m:ctrlPr>
                        </m:sSupPr>
                        <m:e>
                          <m:acc>
                            <m:accPr>
                              <m:chr m:val="̂"/>
                              <m:ctrlPr>
                                <a:rPr i="1">
                                  <a:latin typeface="Cambria Math" panose="02040503050406030204" pitchFamily="18" charset="0"/>
                                </a:rPr>
                              </m:ctrlPr>
                            </m:accPr>
                            <m:e>
                              <m:r>
                                <a:rPr>
                                  <a:latin typeface="Cambria Math" panose="02040503050406030204" pitchFamily="18" charset="0"/>
                                </a:rPr>
                                <m:t>𝜏</m:t>
                              </m:r>
                            </m:e>
                          </m:acc>
                        </m:e>
                        <m:sup>
                          <m:r>
                            <a:rPr>
                              <a:latin typeface="Cambria Math" panose="02040503050406030204" pitchFamily="18" charset="0"/>
                            </a:rPr>
                            <m:t>2</m:t>
                          </m:r>
                        </m:sup>
                      </m:sSup>
                    </m:den>
                  </m:f>
                </m:oMath>
              </m:oMathPara>
            </a14:m>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Random effects model for LOS data</a:t>
            </a:r>
          </a:p>
        </p:txBody>
      </p:sp>
      <p:sp>
        <p:nvSpPr>
          <p:cNvPr id="3" name="Content Placeholder 2"/>
          <p:cNvSpPr>
            <a:spLocks noGrp="1"/>
          </p:cNvSpPr>
          <p:nvPr>
            <p:ph idx="1"/>
          </p:nvPr>
        </p:nvSpPr>
        <p:spPr/>
        <p:txBody>
          <a:bodyPr/>
          <a:lstStyle/>
          <a:p>
            <a:pPr marL="1270000" lvl="0" indent="0">
              <a:buNone/>
            </a:pPr>
            <a:r>
              <a:rPr sz="1800">
                <a:latin typeface="Courier"/>
              </a:rPr>
              <a:t>Model Results:
estimate      se     zval    pval    ci.lb   ci.ub   
 -0.5371  0.3087  -1.7401  0.0818  -1.1421  0.0679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Random effects model for BCG data</a:t>
            </a:r>
          </a:p>
        </p:txBody>
      </p:sp>
      <p:sp>
        <p:nvSpPr>
          <p:cNvPr id="3" name="Content Placeholder 2"/>
          <p:cNvSpPr>
            <a:spLocks noGrp="1"/>
          </p:cNvSpPr>
          <p:nvPr>
            <p:ph idx="1"/>
          </p:nvPr>
        </p:nvSpPr>
        <p:spPr/>
        <p:txBody>
          <a:bodyPr/>
          <a:lstStyle/>
          <a:p>
            <a:pPr marL="1270000" lvl="0" indent="0">
              <a:buNone/>
            </a:pPr>
            <a:r>
              <a:rPr sz="1800">
                <a:latin typeface="Courier"/>
              </a:rPr>
              <a:t>Model Results:
estimate      se     zval    pval    ci.lb    ci.ub     
 -0.7452  0.1860  -4.0057  &lt;.0001  -1.1098  -0.3806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Test of homogeneity for the LOS data</a:t>
            </a:r>
          </a:p>
        </p:txBody>
      </p:sp>
      <p:sp>
        <p:nvSpPr>
          <p:cNvPr id="3" name="Content Placeholder 2"/>
          <p:cNvSpPr>
            <a:spLocks noGrp="1"/>
          </p:cNvSpPr>
          <p:nvPr>
            <p:ph idx="1"/>
          </p:nvPr>
        </p:nvSpPr>
        <p:spPr/>
        <p:txBody>
          <a:bodyPr/>
          <a:lstStyle/>
          <a:p>
            <a:pPr marL="1270000" lvl="0" indent="0">
              <a:buNone/>
            </a:pPr>
            <a:r>
              <a:rPr sz="1800">
                <a:latin typeface="Courier"/>
              </a:rPr>
              <a:t>tau^2 (estimated amount of total heterogeneity): 0.7908 (SE = 0.4281)
tau (square root of estimated tau^2 value):      0.8893
I^2 (total heterogeneity / total variability):   95.49%
H^2 (total variability / sampling variability):  22.20
Test for Heterogeneity: 
Q(df = 8) = 123.7293, p-val &lt; .0001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Test of homogeneity for the BCG data</a:t>
            </a:r>
          </a:p>
        </p:txBody>
      </p:sp>
      <p:sp>
        <p:nvSpPr>
          <p:cNvPr id="3" name="Content Placeholder 2"/>
          <p:cNvSpPr>
            <a:spLocks noGrp="1"/>
          </p:cNvSpPr>
          <p:nvPr>
            <p:ph idx="1"/>
          </p:nvPr>
        </p:nvSpPr>
        <p:spPr/>
        <p:txBody>
          <a:bodyPr/>
          <a:lstStyle/>
          <a:p>
            <a:pPr marL="1270000" lvl="0" indent="0">
              <a:buNone/>
            </a:pPr>
            <a:r>
              <a:rPr sz="1800">
                <a:latin typeface="Courier"/>
              </a:rPr>
              <a:t>tau^2 (estimated amount of total heterogeneity): 0.3378 (SE = 0.1784)
tau (square root of estimated tau^2 value):      0.5812
I^2 (total heterogeneity / total variability):   92.07%
H^2 (total variability / sampling variability):  12.61
Test for Heterogeneity: 
Q(df = 12) = 163.1649, p-val &lt; .0001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Forest plot for the LOS data</a:t>
            </a:r>
          </a:p>
        </p:txBody>
      </p:sp>
      <p:pic>
        <p:nvPicPr>
          <p:cNvPr id="3" name="Picture 1" descr="intro_files/figure-pptx/forest_los-1.png"/>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Forest plot for the BCG data</a:t>
            </a:r>
          </a:p>
        </p:txBody>
      </p:sp>
      <p:pic>
        <p:nvPicPr>
          <p:cNvPr id="3" name="Picture 1" descr="intro_files/figure-pptx/forest_bcg-1.png"/>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Funnel plot for the LOS data</a:t>
            </a:r>
          </a:p>
        </p:txBody>
      </p:sp>
      <p:pic>
        <p:nvPicPr>
          <p:cNvPr id="3" name="Picture 1" descr="intro_files/figure-pptx/funnel_los-1.png"/>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Funnel plot for the BCG data</a:t>
            </a:r>
          </a:p>
        </p:txBody>
      </p:sp>
      <p:pic>
        <p:nvPicPr>
          <p:cNvPr id="3" name="Picture 1" descr="intro_files/figure-pptx/funnel_bcg-1.png"/>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L’Abbe plot</a:t>
            </a:r>
          </a:p>
        </p:txBody>
      </p:sp>
      <p:pic>
        <p:nvPicPr>
          <p:cNvPr id="3" name="Picture 1" descr="intro_files/figure-pptx/labbe-plot-1.png"/>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 motivating example</a:t>
            </a:r>
          </a:p>
        </p:txBody>
      </p:sp>
      <p:pic>
        <p:nvPicPr>
          <p:cNvPr id="3" name="Picture 1" descr="../images/semen_graph.png"/>
          <p:cNvPicPr>
            <a:picLocks noGrp="1" noChangeAspect="1"/>
          </p:cNvPicPr>
          <p:nvPr/>
        </p:nvPicPr>
        <p:blipFill>
          <a:blip r:embed="rId3"/>
          <a:stretch>
            <a:fillRect/>
          </a:stretch>
        </p:blipFill>
        <p:spPr bwMode="auto">
          <a:xfrm>
            <a:off x="2806700" y="1600200"/>
            <a:ext cx="35306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graph showing decline in sperm counts over time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L’Abbe plot on log odds scale</a:t>
            </a:r>
          </a:p>
        </p:txBody>
      </p:sp>
      <p:pic>
        <p:nvPicPr>
          <p:cNvPr id="3" name="Picture 1" descr="intro_files/figure-pptx/labbe-plot-log-1.png"/>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Meta regression</a:t>
            </a:r>
          </a:p>
        </p:txBody>
      </p:sp>
      <p:sp>
        <p:nvSpPr>
          <p:cNvPr id="3" name="Content Placeholder 2"/>
          <p:cNvSpPr>
            <a:spLocks noGrp="1"/>
          </p:cNvSpPr>
          <p:nvPr>
            <p:ph idx="1"/>
          </p:nvPr>
        </p:nvSpPr>
        <p:spPr/>
        <p:txBody>
          <a:bodyPr/>
          <a:lstStyle/>
          <a:p>
            <a:pPr marL="1270000" lvl="0" indent="0">
              <a:buNone/>
            </a:pPr>
            <a:r>
              <a:rPr sz="1800">
                <a:latin typeface="Courier"/>
              </a:rPr>
              <a:t>Test of Moderators (coefficient(s) 2:3): 
QM(df = 2) = 16.2533, p-val = 0.0003
Model Results:
         estimate       se     zval    pval     ci.lb    ci.ub    
intrcpt  -10.5347  27.3739  -0.3848  0.7004  -64.1865  43.1172    
ablat     -0.0288   0.0095  -3.0311  0.0024   -0.0475  -0.0102  **
year       0.0055   0.0138   0.3949  0.6929   -0.0216   0.0325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Change in heterogeneity for meta regression model</a:t>
            </a:r>
          </a:p>
        </p:txBody>
      </p:sp>
      <p:sp>
        <p:nvSpPr>
          <p:cNvPr id="3" name="Content Placeholder 2"/>
          <p:cNvSpPr>
            <a:spLocks noGrp="1"/>
          </p:cNvSpPr>
          <p:nvPr>
            <p:ph idx="1"/>
          </p:nvPr>
        </p:nvSpPr>
        <p:spPr/>
        <p:txBody>
          <a:bodyPr/>
          <a:lstStyle/>
          <a:p>
            <a:pPr marL="1270000" lvl="0" indent="0">
              <a:buNone/>
            </a:pPr>
            <a:r>
              <a:rPr sz="1800">
                <a:latin typeface="Courier"/>
              </a:rPr>
              <a:t>tau^2 (estimated amount of residual heterogeneity):     0.0913 (SE = 0.0745)
tau (square root of estimated tau^2 value):             0.3022
I^2 (residual heterogeneity / unaccounted variability): 67.29%
H^2 (unaccounted variability / sampling variability):   3.06
R^2 (amount of heterogeneity accounted for):            72.96%
Test for Residual Heterogeneity: 
QE(df = 10) = 25.0121, p-val = 0.0053</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Publication guidelines</a:t>
            </a:r>
          </a:p>
        </p:txBody>
      </p:sp>
      <p:sp>
        <p:nvSpPr>
          <p:cNvPr id="3" name="Content Placeholder 2"/>
          <p:cNvSpPr>
            <a:spLocks noGrp="1"/>
          </p:cNvSpPr>
          <p:nvPr>
            <p:ph idx="1"/>
          </p:nvPr>
        </p:nvSpPr>
        <p:spPr/>
        <p:txBody>
          <a:bodyPr/>
          <a:lstStyle/>
          <a:p>
            <a:pPr lvl="1"/>
            <a:r>
              <a:rPr/>
              <a:t>PRISMA (2009)</a:t>
            </a:r>
          </a:p>
          <a:p>
            <a:pPr lvl="2"/>
            <a:r>
              <a:rPr/>
              <a:t>Preferred Reporting Items for Systematic Reviews and Meta-Analyses</a:t>
            </a:r>
          </a:p>
          <a:p>
            <a:pPr lvl="1"/>
            <a:r>
              <a:rPr/>
              <a:t>QUOROM (1996)</a:t>
            </a:r>
          </a:p>
          <a:p>
            <a:pPr lvl="2"/>
            <a:r>
              <a:rPr/>
              <a:t>QUality Of Reporting Of Meta-analysis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PRISMA flow diagram</a:t>
            </a:r>
          </a:p>
        </p:txBody>
      </p:sp>
      <p:pic>
        <p:nvPicPr>
          <p:cNvPr id="3" name="Picture 1" descr="../images/prisma_flow_top.png"/>
          <p:cNvPicPr>
            <a:picLocks noGrp="1" noChangeAspect="1"/>
          </p:cNvPicPr>
          <p:nvPr/>
        </p:nvPicPr>
        <p:blipFill>
          <a:blip r:embed="rId3"/>
          <a:stretch>
            <a:fillRect/>
          </a:stretch>
        </p:blipFill>
        <p:spPr bwMode="auto">
          <a:xfrm>
            <a:off x="1295400" y="1600200"/>
            <a:ext cx="65532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Top half of PRISMA flow diagram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PRISMA flow diagram</a:t>
            </a:r>
          </a:p>
        </p:txBody>
      </p:sp>
      <p:pic>
        <p:nvPicPr>
          <p:cNvPr id="3" name="Picture 1" descr="../images/prisma_flow_bottom.png"/>
          <p:cNvPicPr>
            <a:picLocks noGrp="1" noChangeAspect="1"/>
          </p:cNvPicPr>
          <p:nvPr/>
        </p:nvPicPr>
        <p:blipFill>
          <a:blip r:embed="rId3"/>
          <a:stretch>
            <a:fillRect/>
          </a:stretch>
        </p:blipFill>
        <p:spPr bwMode="auto">
          <a:xfrm>
            <a:off x="1701800" y="1600200"/>
            <a:ext cx="5740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Bottom half of PRISMA flow diagram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PRISMA checklist, part 1</a:t>
            </a:r>
          </a:p>
        </p:txBody>
      </p:sp>
      <p:pic>
        <p:nvPicPr>
          <p:cNvPr id="3" name="Picture 1" descr="../images/prisma_checklist_1.png"/>
          <p:cNvPicPr>
            <a:picLocks noGrp="1" noChangeAspect="1"/>
          </p:cNvPicPr>
          <p:nvPr/>
        </p:nvPicPr>
        <p:blipFill>
          <a:blip r:embed="rId3"/>
          <a:stretch>
            <a:fillRect/>
          </a:stretch>
        </p:blipFill>
        <p:spPr bwMode="auto">
          <a:xfrm>
            <a:off x="457200" y="2006600"/>
            <a:ext cx="8229600" cy="32131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Checklist for PRISMA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PRISMA checklist, part 2</a:t>
            </a:r>
          </a:p>
        </p:txBody>
      </p:sp>
      <p:pic>
        <p:nvPicPr>
          <p:cNvPr id="3" name="Picture 1" descr="../images/prisma_checklist_2.png"/>
          <p:cNvPicPr>
            <a:picLocks noGrp="1" noChangeAspect="1"/>
          </p:cNvPicPr>
          <p:nvPr/>
        </p:nvPicPr>
        <p:blipFill>
          <a:blip r:embed="rId3"/>
          <a:stretch>
            <a:fillRect/>
          </a:stretch>
        </p:blipFill>
        <p:spPr bwMode="auto">
          <a:xfrm>
            <a:off x="457200" y="2298700"/>
            <a:ext cx="8229600" cy="26289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Checklist for PRISMA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PRISMA checklist, part 3</a:t>
            </a:r>
          </a:p>
        </p:txBody>
      </p:sp>
      <p:pic>
        <p:nvPicPr>
          <p:cNvPr id="3" name="Picture 1" descr="../images/prisma_checklist_3.png"/>
          <p:cNvPicPr>
            <a:picLocks noGrp="1" noChangeAspect="1"/>
          </p:cNvPicPr>
          <p:nvPr/>
        </p:nvPicPr>
        <p:blipFill>
          <a:blip r:embed="rId3"/>
          <a:stretch>
            <a:fillRect/>
          </a:stretch>
        </p:blipFill>
        <p:spPr bwMode="auto">
          <a:xfrm>
            <a:off x="457200" y="2222500"/>
            <a:ext cx="8229600" cy="27686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Checklist for PRISMA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PRISMA checklist, part 4</a:t>
            </a:r>
          </a:p>
        </p:txBody>
      </p:sp>
      <p:pic>
        <p:nvPicPr>
          <p:cNvPr id="3" name="Picture 1" descr="../images/prisma_checklist_4.png"/>
          <p:cNvPicPr>
            <a:picLocks noGrp="1" noChangeAspect="1"/>
          </p:cNvPicPr>
          <p:nvPr/>
        </p:nvPicPr>
        <p:blipFill>
          <a:blip r:embed="rId2"/>
          <a:stretch>
            <a:fillRect/>
          </a:stretch>
        </p:blipFill>
        <p:spPr bwMode="auto">
          <a:xfrm>
            <a:off x="457200" y="2146300"/>
            <a:ext cx="8229600" cy="29210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Checklist for PRISMA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Alternative analysis</a:t>
            </a:r>
          </a:p>
        </p:txBody>
      </p:sp>
      <p:pic>
        <p:nvPicPr>
          <p:cNvPr id="3" name="Picture 1" descr="../images/semen_graph_alternative.png"/>
          <p:cNvPicPr>
            <a:picLocks noGrp="1" noChangeAspect="1"/>
          </p:cNvPicPr>
          <p:nvPr/>
        </p:nvPicPr>
        <p:blipFill>
          <a:blip r:embed="rId3"/>
          <a:stretch>
            <a:fillRect/>
          </a:stretch>
        </p:blipFill>
        <p:spPr bwMode="auto">
          <a:xfrm>
            <a:off x="2120900" y="1600200"/>
            <a:ext cx="49022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rPr/>
              <a:t>Alternative display of semen studies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Conclusion</a:t>
            </a:r>
          </a:p>
        </p:txBody>
      </p:sp>
      <p:sp>
        <p:nvSpPr>
          <p:cNvPr id="3" name="Content Placeholder 2"/>
          <p:cNvSpPr>
            <a:spLocks noGrp="1"/>
          </p:cNvSpPr>
          <p:nvPr>
            <p:ph idx="1"/>
          </p:nvPr>
        </p:nvSpPr>
        <p:spPr/>
        <p:txBody>
          <a:bodyPr>
            <a:normAutofit fontScale="92500" lnSpcReduction="10000"/>
          </a:bodyPr>
          <a:lstStyle/>
          <a:p>
            <a:pPr lvl="1"/>
            <a:r>
              <a:rPr/>
              <a:t>Design of meta-analysis</a:t>
            </a:r>
          </a:p>
          <a:p>
            <a:pPr lvl="2"/>
            <a:r>
              <a:rPr/>
              <a:t>Include a librarian</a:t>
            </a:r>
          </a:p>
          <a:p>
            <a:pPr lvl="2"/>
            <a:r>
              <a:rPr/>
              <a:t>Aggressive search strategy</a:t>
            </a:r>
          </a:p>
          <a:p>
            <a:pPr lvl="1"/>
            <a:r>
              <a:rPr/>
              <a:t>Statistical summary</a:t>
            </a:r>
          </a:p>
          <a:p>
            <a:pPr lvl="2"/>
            <a:r>
              <a:rPr/>
              <a:t>Random versus fixed effects versus meta regression</a:t>
            </a:r>
          </a:p>
          <a:p>
            <a:pPr lvl="2"/>
            <a:r>
              <a:rPr/>
              <a:t>Forest, funnel, L’Abbe plots</a:t>
            </a:r>
          </a:p>
          <a:p>
            <a:pPr lvl="2"/>
            <a:r>
              <a:rPr/>
              <a:t>Cochrane’s Q and I-squared</a:t>
            </a:r>
          </a:p>
          <a:p>
            <a:pPr lvl="1"/>
            <a:r>
              <a:rPr/>
              <a:t>Reporting</a:t>
            </a:r>
          </a:p>
          <a:p>
            <a:pPr lvl="2"/>
            <a:r>
              <a:rPr/>
              <a:t>PRISMA flow diagram and checklist</a:t>
            </a:r>
          </a:p>
          <a:p>
            <a:pPr lvl="1"/>
            <a:r>
              <a:rPr>
                <a:hlinkClick r:id="rId3"/>
              </a:rPr>
              <a:t>https://github.com/pmean/introduction-meta-analysis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Additional sources of variation</a:t>
            </a:r>
          </a:p>
        </p:txBody>
      </p:sp>
      <p:sp>
        <p:nvSpPr>
          <p:cNvPr id="3" name="Content Placeholder 2"/>
          <p:cNvSpPr>
            <a:spLocks noGrp="1"/>
          </p:cNvSpPr>
          <p:nvPr>
            <p:ph idx="1"/>
          </p:nvPr>
        </p:nvSpPr>
        <p:spPr/>
        <p:txBody>
          <a:bodyPr/>
          <a:lstStyle/>
          <a:p>
            <a:pPr lvl="1"/>
            <a:r>
              <a:rPr/>
              <a:t>The source of patients</a:t>
            </a:r>
          </a:p>
          <a:p>
            <a:pPr lvl="2"/>
            <a:r>
              <a:rPr/>
              <a:t>Sperm donor clinics,</a:t>
            </a:r>
          </a:p>
          <a:p>
            <a:pPr lvl="2"/>
            <a:r>
              <a:rPr/>
              <a:t>Fertility work-ups</a:t>
            </a:r>
          </a:p>
          <a:p>
            <a:pPr lvl="2"/>
            <a:r>
              <a:rPr/>
              <a:t>In vitro fertilization clinics</a:t>
            </a:r>
          </a:p>
          <a:p>
            <a:pPr lvl="1"/>
            <a:r>
              <a:rPr/>
              <a:t>Request for minimum abstinence time.</a:t>
            </a:r>
          </a:p>
          <a:p>
            <a:pPr lvl="1"/>
            <a:r>
              <a:rPr/>
              <a:t>Tobacco and marijauna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Illustration of strengths and weaknesses of meta-analysis</a:t>
            </a:r>
          </a:p>
        </p:txBody>
      </p:sp>
      <p:sp>
        <p:nvSpPr>
          <p:cNvPr id="3" name="Content Placeholder 2"/>
          <p:cNvSpPr>
            <a:spLocks noGrp="1"/>
          </p:cNvSpPr>
          <p:nvPr>
            <p:ph idx="1"/>
          </p:nvPr>
        </p:nvSpPr>
        <p:spPr/>
        <p:txBody>
          <a:bodyPr/>
          <a:lstStyle/>
          <a:p>
            <a:pPr lvl="1"/>
            <a:r>
              <a:rPr/>
              <a:t>Weakness</a:t>
            </a:r>
          </a:p>
          <a:p>
            <a:pPr lvl="2"/>
            <a:r>
              <a:rPr/>
              <a:t>Mixing North American apples with third world oranges.</a:t>
            </a:r>
          </a:p>
          <a:p>
            <a:pPr lvl="1"/>
            <a:r>
              <a:rPr/>
              <a:t>Strengths</a:t>
            </a:r>
          </a:p>
          <a:p>
            <a:pPr lvl="2"/>
            <a:r>
              <a:rPr/>
              <a:t>Objective process.</a:t>
            </a:r>
          </a:p>
          <a:p>
            <a:pPr lvl="2"/>
            <a:r>
              <a:rPr/>
              <a:t>Ability to re-analyze.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Apples and oranges</a:t>
            </a:r>
          </a:p>
        </p:txBody>
      </p:sp>
      <p:sp>
        <p:nvSpPr>
          <p:cNvPr id="3" name="Content Placeholder 2"/>
          <p:cNvSpPr>
            <a:spLocks noGrp="1"/>
          </p:cNvSpPr>
          <p:nvPr>
            <p:ph idx="1"/>
          </p:nvPr>
        </p:nvSpPr>
        <p:spPr/>
        <p:txBody>
          <a:bodyPr/>
          <a:lstStyle/>
          <a:p>
            <a:pPr marL="0" lvl="0" indent="0">
              <a:buNone/>
            </a:pPr>
            <a:r>
              <a:rPr/>
              <a:t>Here are the main threats to the validity of a meta-analysis:</a:t>
            </a:r>
          </a:p>
          <a:p>
            <a:pPr lvl="1"/>
            <a:r>
              <a:rPr/>
              <a:t>Did you mix apples and oranges? (heterogeneity)</a:t>
            </a:r>
          </a:p>
          <a:p>
            <a:pPr lvl="1"/>
            <a:r>
              <a:rPr/>
              <a:t>Did you leave some apples on the tree? (publication bias)</a:t>
            </a:r>
          </a:p>
          <a:p>
            <a:pPr lvl="1"/>
            <a:r>
              <a:rPr/>
              <a:t>Did the pile of apples amount to more than just a hill of beans? (no practical significance)</a:t>
            </a:r>
          </a:p>
          <a:p>
            <a:pPr lvl="1"/>
            <a:r>
              <a:rPr/>
              <a:t>Were all of the apples rotten? (poor study quality)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4463</Words>
  <Application>Microsoft Office PowerPoint</Application>
  <PresentationFormat>On-screen Show (4:3)</PresentationFormat>
  <Paragraphs>394</Paragraphs>
  <Slides>60</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Cambria Math</vt:lpstr>
      <vt:lpstr>Courier</vt:lpstr>
      <vt:lpstr>Office Theme</vt:lpstr>
      <vt:lpstr>Introduction to meta-analysis</vt:lpstr>
      <vt:lpstr>Abstract</vt:lpstr>
      <vt:lpstr>Abstract (continued)</vt:lpstr>
      <vt:lpstr>A motivating example</vt:lpstr>
      <vt:lpstr>A motivating example</vt:lpstr>
      <vt:lpstr>Alternative analysis</vt:lpstr>
      <vt:lpstr>Additional sources of variation</vt:lpstr>
      <vt:lpstr>Illustration of strengths and weaknesses of meta-analysis</vt:lpstr>
      <vt:lpstr>Apples and oranges</vt:lpstr>
      <vt:lpstr>Did you mix apples and oranges?</vt:lpstr>
      <vt:lpstr>You can examine heterogeneity using</vt:lpstr>
      <vt:lpstr>Did you leave some apples on the tree?</vt:lpstr>
      <vt:lpstr>Did the pile of apples amount to more than just a hill of beans?</vt:lpstr>
      <vt:lpstr>Were all of the apples rotten?</vt:lpstr>
      <vt:lpstr>Design of a meta-analytic study</vt:lpstr>
      <vt:lpstr>Data analysis</vt:lpstr>
      <vt:lpstr>Software</vt:lpstr>
      <vt:lpstr>BCG description</vt:lpstr>
      <vt:lpstr>BCG data, first three columns</vt:lpstr>
      <vt:lpstr>BCG data, last six columns</vt:lpstr>
      <vt:lpstr>LOS description</vt:lpstr>
      <vt:lpstr>LOS data, first two columns</vt:lpstr>
      <vt:lpstr>LOS data, last six columns</vt:lpstr>
      <vt:lpstr>The standardized mean difference (SMD)</vt:lpstr>
      <vt:lpstr>Estimating the standard deviation</vt:lpstr>
      <vt:lpstr>Cohen’s d</vt:lpstr>
      <vt:lpstr>Hedge’s g</vt:lpstr>
      <vt:lpstr>Adjusting for heteroscedascity</vt:lpstr>
      <vt:lpstr>Adjusting for pairing</vt:lpstr>
      <vt:lpstr>Analyzing proportions</vt:lpstr>
      <vt:lpstr>Titanic data</vt:lpstr>
      <vt:lpstr>Odds ratio</vt:lpstr>
      <vt:lpstr>Relative risk</vt:lpstr>
      <vt:lpstr>Risk difference</vt:lpstr>
      <vt:lpstr>Standardized mean differences for los data</vt:lpstr>
      <vt:lpstr>Odds ratios for the BCG data</vt:lpstr>
      <vt:lpstr>Fixed effects model</vt:lpstr>
      <vt:lpstr>Fixed effects model (cont’d)</vt:lpstr>
      <vt:lpstr>Cochrane’s Q</vt:lpstr>
      <vt:lpstr>Random effects model</vt:lpstr>
      <vt:lpstr>Random effects model for LOS data</vt:lpstr>
      <vt:lpstr>Random effects model for BCG data</vt:lpstr>
      <vt:lpstr>Test of homogeneity for the LOS data</vt:lpstr>
      <vt:lpstr>Test of homogeneity for the BCG data</vt:lpstr>
      <vt:lpstr>Forest plot for the LOS data</vt:lpstr>
      <vt:lpstr>Forest plot for the BCG data</vt:lpstr>
      <vt:lpstr>Funnel plot for the LOS data</vt:lpstr>
      <vt:lpstr>Funnel plot for the BCG data</vt:lpstr>
      <vt:lpstr>L’Abbe plot</vt:lpstr>
      <vt:lpstr>L’Abbe plot on log odds scale</vt:lpstr>
      <vt:lpstr>Meta regression</vt:lpstr>
      <vt:lpstr>Change in heterogeneity for meta regression model</vt:lpstr>
      <vt:lpstr>Publication guidelines</vt:lpstr>
      <vt:lpstr>PRISMA flow diagram</vt:lpstr>
      <vt:lpstr>PRISMA flow diagram</vt:lpstr>
      <vt:lpstr>PRISMA checklist, part 1</vt:lpstr>
      <vt:lpstr>PRISMA checklist, part 2</vt:lpstr>
      <vt:lpstr>PRISMA checklist, part 3</vt:lpstr>
      <vt:lpstr>PRISMA checklist, part 4</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meta-analysis</dc:title>
  <dc:creator>Steve Simon</dc:creator>
  <cp:keywords/>
  <cp:lastModifiedBy>Simon, Stephen D.</cp:lastModifiedBy>
  <cp:revision>1</cp:revision>
  <cp:lastPrinted>2019-03-05T21:35:17Z</cp:lastPrinted>
  <dcterms:created xsi:type="dcterms:W3CDTF">2019-03-05T21:33:43Z</dcterms:created>
  <dcterms:modified xsi:type="dcterms:W3CDTF">2019-03-05T21:38:01Z</dcterms:modified>
</cp:coreProperties>
</file>