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notesMaster" Target="notesMasters/notesMaster1.xml" /><Relationship Id="rId53" Type="http://schemas.openxmlformats.org/officeDocument/2006/relationships/tableStyles" Target="tableStyles.xml" /><Relationship Id="rId52" Type="http://schemas.openxmlformats.org/officeDocument/2006/relationships/theme" Target="theme/theme1.xml" /><Relationship Id="rId1" Type="http://schemas.openxmlformats.org/officeDocument/2006/relationships/slideMaster" Target="slideMasters/slideMaster1.xml" /><Relationship Id="rId51" Type="http://schemas.openxmlformats.org/officeDocument/2006/relationships/viewProps" Target="viewProps.xml" /><Relationship Id="rId5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Meta-analysis</a:t>
            </a:r>
            <a:r>
              <a:rPr/>
              <a:t> </a:t>
            </a:r>
            <a:r>
              <a:rPr/>
              <a:t>cannot</a:t>
            </a:r>
            <a:r>
              <a:rPr/>
              <a:t> </a:t>
            </a:r>
            <a:r>
              <a:rPr/>
              <a:t>remove</a:t>
            </a:r>
            <a:r>
              <a:rPr/>
              <a:t> </a:t>
            </a:r>
            <a:r>
              <a:rPr/>
              <a:t>the</a:t>
            </a:r>
            <a:r>
              <a:rPr/>
              <a:t> </a:t>
            </a:r>
            <a:r>
              <a:rPr/>
              <a:t>biases</a:t>
            </a:r>
            <a:r>
              <a:rPr/>
              <a:t> </a:t>
            </a:r>
            <a:r>
              <a:rPr/>
              <a:t>and</a:t>
            </a:r>
            <a:r>
              <a:rPr/>
              <a:t> </a:t>
            </a:r>
            <a:r>
              <a:rPr/>
              <a:t>imprecision</a:t>
            </a:r>
            <a:r>
              <a:rPr/>
              <a:t> </a:t>
            </a:r>
            <a:r>
              <a:rPr/>
              <a:t>associated</a:t>
            </a:r>
            <a:r>
              <a:rPr/>
              <a:t> </a:t>
            </a:r>
            <a:r>
              <a:rPr/>
              <a:t>with</a:t>
            </a:r>
            <a:r>
              <a:rPr/>
              <a:t> </a:t>
            </a:r>
            <a:r>
              <a:rPr/>
              <a:t>poor</a:t>
            </a:r>
            <a:r>
              <a:rPr/>
              <a:t> </a:t>
            </a:r>
            <a:r>
              <a:rPr/>
              <a:t>research</a:t>
            </a:r>
            <a:r>
              <a:rPr/>
              <a:t> </a:t>
            </a:r>
            <a:r>
              <a:rPr/>
              <a:t>methodologies.</a:t>
            </a:r>
            <a:r>
              <a:rPr/>
              <a:t> </a:t>
            </a:r>
            <a:r>
              <a:rPr/>
              <a:t>If</a:t>
            </a:r>
            <a:r>
              <a:rPr/>
              <a:t> </a:t>
            </a:r>
            <a:r>
              <a:rPr/>
              <a:t>all</a:t>
            </a:r>
            <a:r>
              <a:rPr/>
              <a:t> </a:t>
            </a:r>
            <a:r>
              <a:rPr/>
              <a:t>of</a:t>
            </a:r>
            <a:r>
              <a:rPr/>
              <a:t> </a:t>
            </a:r>
            <a:r>
              <a:rPr/>
              <a:t>the</a:t>
            </a:r>
            <a:r>
              <a:rPr/>
              <a:t> </a:t>
            </a:r>
            <a:r>
              <a:rPr/>
              <a:t>studies</a:t>
            </a:r>
            <a:r>
              <a:rPr/>
              <a:t> </a:t>
            </a:r>
            <a:r>
              <a:rPr/>
              <a:t>have</a:t>
            </a:r>
            <a:r>
              <a:rPr/>
              <a:t> </a:t>
            </a:r>
            <a:r>
              <a:rPr/>
              <a:t>“</a:t>
            </a:r>
            <a:r>
              <a:rPr/>
              <a:t>issues</a:t>
            </a:r>
            <a:r>
              <a:rPr/>
              <a:t>”</a:t>
            </a:r>
            <a:r>
              <a:rPr/>
              <a:t> </a:t>
            </a:r>
            <a:r>
              <a:rPr/>
              <a:t>then</a:t>
            </a:r>
            <a:r>
              <a:rPr/>
              <a:t> </a:t>
            </a:r>
            <a:r>
              <a:rPr/>
              <a:t>a</a:t>
            </a:r>
            <a:r>
              <a:rPr/>
              <a:t> </a:t>
            </a:r>
            <a:r>
              <a:rPr/>
              <a:t>meta-analysis</a:t>
            </a:r>
            <a:r>
              <a:rPr/>
              <a:t> </a:t>
            </a:r>
            <a:r>
              <a:rPr/>
              <a:t>will</a:t>
            </a:r>
            <a:r>
              <a:rPr/>
              <a:t> </a:t>
            </a:r>
            <a:r>
              <a:rPr/>
              <a:t>amplify</a:t>
            </a:r>
            <a:r>
              <a:rPr/>
              <a:t> </a:t>
            </a:r>
            <a:r>
              <a:rPr/>
              <a:t>those</a:t>
            </a:r>
            <a:r>
              <a:rPr/>
              <a:t> </a:t>
            </a:r>
            <a:r>
              <a:rPr/>
              <a:t>issues.</a:t>
            </a:r>
          </a:p>
          <a:p>
            <a:pPr lvl="0" marL="0" indent="0">
              <a:buNone/>
            </a:pPr>
          </a:p>
          <a:p>
            <a:pPr lvl="0" marL="0" indent="0">
              <a:buNone/>
            </a:pPr>
            <a:r>
              <a:rPr/>
              <a:t>You</a:t>
            </a:r>
            <a:r>
              <a:rPr/>
              <a:t> </a:t>
            </a:r>
            <a:r>
              <a:rPr/>
              <a:t>can</a:t>
            </a:r>
            <a:r>
              <a:rPr/>
              <a:t> </a:t>
            </a:r>
            <a:r>
              <a:rPr/>
              <a:t>assess</a:t>
            </a:r>
            <a:r>
              <a:rPr/>
              <a:t> </a:t>
            </a:r>
            <a:r>
              <a:rPr/>
              <a:t>quality</a:t>
            </a:r>
            <a:r>
              <a:rPr/>
              <a:t> </a:t>
            </a:r>
            <a:r>
              <a:rPr/>
              <a:t>issues</a:t>
            </a:r>
            <a:r>
              <a:rPr/>
              <a:t> </a:t>
            </a:r>
            <a:r>
              <a:rPr/>
              <a:t>by</a:t>
            </a:r>
            <a:r>
              <a:rPr/>
              <a:t> </a:t>
            </a:r>
            <a:r>
              <a:rPr/>
              <a:t>limiting</a:t>
            </a:r>
            <a:r>
              <a:rPr/>
              <a:t> </a:t>
            </a:r>
            <a:r>
              <a:rPr/>
              <a:t>studies</a:t>
            </a:r>
            <a:r>
              <a:rPr/>
              <a:t> </a:t>
            </a:r>
            <a:r>
              <a:rPr/>
              <a:t>based</a:t>
            </a:r>
            <a:r>
              <a:rPr/>
              <a:t> </a:t>
            </a:r>
            <a:r>
              <a:rPr/>
              <a:t>on</a:t>
            </a:r>
            <a:r>
              <a:rPr/>
              <a:t> </a:t>
            </a:r>
            <a:r>
              <a:rPr/>
              <a:t>scoring</a:t>
            </a:r>
            <a:r>
              <a:rPr/>
              <a:t> </a:t>
            </a:r>
            <a:r>
              <a:rPr/>
              <a:t>systems</a:t>
            </a:r>
            <a:r>
              <a:rPr/>
              <a:t> </a:t>
            </a:r>
            <a:r>
              <a:rPr/>
              <a:t>like</a:t>
            </a:r>
            <a:r>
              <a:rPr/>
              <a:t> </a:t>
            </a:r>
            <a:r>
              <a:rPr/>
              <a:t>Jadad</a:t>
            </a:r>
            <a:r>
              <a:rPr/>
              <a:t> </a:t>
            </a:r>
            <a:r>
              <a:rPr/>
              <a:t>or</a:t>
            </a:r>
            <a:r>
              <a:rPr/>
              <a:t> </a:t>
            </a:r>
            <a:r>
              <a:rPr/>
              <a:t>PEDro</a:t>
            </a:r>
            <a:r>
              <a:rPr/>
              <a:t> </a:t>
            </a:r>
            <a:r>
              <a:rPr/>
              <a:t>or</a:t>
            </a:r>
            <a:r>
              <a:rPr/>
              <a:t> </a:t>
            </a:r>
            <a:r>
              <a:rPr/>
              <a:t>by</a:t>
            </a:r>
            <a:r>
              <a:rPr/>
              <a:t> </a:t>
            </a:r>
            <a:r>
              <a:rPr/>
              <a:t>weighting</a:t>
            </a:r>
            <a:r>
              <a:rPr/>
              <a:t> </a:t>
            </a:r>
            <a:r>
              <a:rPr/>
              <a:t>studies</a:t>
            </a:r>
            <a:r>
              <a:rPr/>
              <a:t> </a:t>
            </a:r>
            <a:r>
              <a:rPr/>
              <a:t>based</a:t>
            </a:r>
            <a:r>
              <a:rPr/>
              <a:t> </a:t>
            </a:r>
            <a:r>
              <a:rPr/>
              <a:t>on</a:t>
            </a:r>
            <a:r>
              <a:rPr/>
              <a:t> </a:t>
            </a:r>
            <a:r>
              <a:rPr/>
              <a:t>these</a:t>
            </a:r>
            <a:r>
              <a:rPr/>
              <a:t> </a:t>
            </a:r>
            <a:r>
              <a:rPr/>
              <a:t>scores.</a:t>
            </a:r>
            <a:r>
              <a:rPr/>
              <a:t> </a:t>
            </a:r>
            <a:r>
              <a:rPr/>
              <a:t>We’ll</a:t>
            </a:r>
            <a:r>
              <a:rPr/>
              <a:t> </a:t>
            </a:r>
            <a:r>
              <a:rPr/>
              <a:t>talk</a:t>
            </a:r>
            <a:r>
              <a:rPr/>
              <a:t> </a:t>
            </a:r>
            <a:r>
              <a:rPr/>
              <a:t>about</a:t>
            </a:r>
            <a:r>
              <a:rPr/>
              <a:t> </a:t>
            </a:r>
            <a:r>
              <a:rPr/>
              <a:t>this</a:t>
            </a:r>
            <a:r>
              <a:rPr/>
              <a:t> </a:t>
            </a:r>
            <a:r>
              <a:rPr/>
              <a:t>a</a:t>
            </a:r>
            <a:r>
              <a:rPr/>
              <a:t> </a:t>
            </a:r>
            <a:r>
              <a:rPr/>
              <a:t>bit</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a:t>
            </a:r>
            <a:r>
              <a:rPr/>
              <a:t> </a:t>
            </a:r>
            <a:r>
              <a:rPr/>
              <a:t>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a:t>
            </a:r>
            <a:r>
              <a:rPr/>
              <a:t> </a:t>
            </a:r>
            <a:r>
              <a:rPr/>
              <a:t>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a:p>
            <a:pPr lvl="0" marL="0" indent="0">
              <a:buNone/>
            </a:pPr>
          </a:p>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fit</a:t>
            </a:r>
            <a:r>
              <a:rPr/>
              <a:t> </a:t>
            </a:r>
            <a:r>
              <a:rPr/>
              <a:t>a</a:t>
            </a:r>
            <a:r>
              <a:rPr/>
              <a:t> </a:t>
            </a:r>
            <a:r>
              <a:rPr/>
              <a:t>random</a:t>
            </a:r>
            <a:r>
              <a:rPr/>
              <a:t> </a:t>
            </a:r>
            <a:r>
              <a:rPr/>
              <a:t>effects</a:t>
            </a:r>
            <a:r>
              <a:rPr/>
              <a:t> </a:t>
            </a:r>
            <a:r>
              <a:rPr/>
              <a:t>model</a:t>
            </a:r>
            <a:r>
              <a:rPr/>
              <a:t> </a:t>
            </a:r>
            <a:r>
              <a:rPr/>
              <a:t>using</a:t>
            </a:r>
            <a:r>
              <a:rPr/>
              <a:t> </a:t>
            </a:r>
            <a:r>
              <a:rPr/>
              <a:t>standard</a:t>
            </a:r>
            <a:r>
              <a:rPr/>
              <a:t> </a:t>
            </a:r>
            <a:r>
              <a:rPr/>
              <a:t>software</a:t>
            </a:r>
            <a:r>
              <a:rPr/>
              <a:t> </a:t>
            </a:r>
            <a:r>
              <a:rPr/>
              <a:t>like</a:t>
            </a:r>
            <a:r>
              <a:rPr/>
              <a:t> </a:t>
            </a:r>
            <a:r>
              <a:rPr/>
              <a:t>PROC</a:t>
            </a:r>
            <a:r>
              <a:rPr/>
              <a:t> </a:t>
            </a:r>
            <a:r>
              <a:rPr/>
              <a:t>MIXED</a:t>
            </a:r>
            <a:r>
              <a:rPr/>
              <a:t> </a:t>
            </a:r>
            <a:r>
              <a:rPr/>
              <a:t>in</a:t>
            </a:r>
            <a:r>
              <a:rPr/>
              <a:t> </a:t>
            </a:r>
            <a:r>
              <a:rPr/>
              <a:t>SAS.</a:t>
            </a:r>
            <a:r>
              <a:rPr/>
              <a:t> </a:t>
            </a: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4.bmp"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5.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6.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7.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acc>
                          <m:accPr>
                            <m:chr m:val="̂"/>
                          </m:accPr>
                          <m:e>
                            <m:r>
                              <m:t>ρ</m:t>
                            </m:r>
                          </m:e>
                        </m:acc>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Odds ratio</a:t>
            </a:r>
          </a:p>
          <a:p>
            <a:pPr lvl="1"/>
            <a:r>
              <a:rPr/>
              <a:t>Relative risk</a:t>
            </a:r>
          </a:p>
          <a:p>
            <a:pPr lvl="1"/>
            <a:r>
              <a:rPr/>
              <a:t>Risk difference</a:t>
            </a:r>
          </a:p>
          <a:p>
            <a:pPr lvl="0" marL="0" indent="0">
              <a:buNone/>
            </a:pPr>
            <a:r>
              <a:rPr/>
              <a:t>Odds ratios and relative risk are always analyzed and displayed on a log scale.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V</m:t>
                    </m:r>
                    <m:r>
                      <m:t>(</m:t>
                    </m:r>
                    <m:sSub>
                      <m:e>
                        <m:acc>
                          <m:accPr>
                            <m:chr m:val="̂"/>
                          </m:accPr>
                          <m:e>
                            <m:r>
                              <m:t>θ</m:t>
                            </m:r>
                          </m:e>
                        </m:acc>
                      </m:e>
                      <m:sub>
                        <m:r>
                          <m:t>i</m:t>
                        </m:r>
                      </m:sub>
                    </m:sSub>
                    <m:r>
                      <m:t>)</m:t>
                    </m:r>
                    <m:r>
                      <m:t>≈</m:t>
                    </m:r>
                    <m:f>
                      <m:fPr>
                        <m:type m:val="bar"/>
                      </m:fPr>
                      <m:num>
                        <m:r>
                          <m:t>1</m:t>
                        </m:r>
                      </m:num>
                      <m:den>
                        <m:sSub>
                          <m:e>
                            <m:r>
                              <m:t>n</m:t>
                            </m:r>
                          </m:e>
                          <m:sub>
                            <m:r>
                              <m:t>T</m:t>
                            </m:r>
                          </m:sub>
                        </m:sSub>
                      </m:den>
                    </m:f>
                    <m:r>
                      <m:t>+</m:t>
                    </m:r>
                    <m:f>
                      <m:fPr>
                        <m:type m:val="bar"/>
                      </m:fPr>
                      <m:num>
                        <m:r>
                          <m:t>1</m:t>
                        </m:r>
                      </m:num>
                      <m:den>
                        <m:sSub>
                          <m:e>
                            <m:r>
                              <m:t>n</m:t>
                            </m:r>
                          </m:e>
                          <m:sub>
                            <m:r>
                              <m:t>C</m:t>
                            </m:r>
                          </m:sub>
                        </m:sSub>
                      </m:den>
                    </m:f>
                    <m:r>
                      <m:t>;</m:t>
                    </m:r>
                    <m:r>
                      <m:t> </m:t>
                    </m:r>
                    <m:r>
                      <m:t> </m:t>
                    </m:r>
                    <m:r>
                      <m:t> </m:t>
                    </m:r>
                    <m:sSub>
                      <m:e>
                        <m:r>
                          <m:t>w</m:t>
                        </m:r>
                      </m:e>
                      <m:sub>
                        <m:r>
                          <m:t>i</m:t>
                        </m:r>
                      </m:sub>
                    </m:sSub>
                    <m:r>
                      <m:t>=</m:t>
                    </m:r>
                    <m:f>
                      <m:fPr>
                        <m:type m:val="bar"/>
                      </m:fPr>
                      <m:num>
                        <m:r>
                          <m:t>1</m:t>
                        </m:r>
                      </m:num>
                      <m:den>
                        <m:r>
                          <m:t>V</m:t>
                        </m:r>
                        <m:r>
                          <m:t>(</m:t>
                        </m:r>
                        <m:sSub>
                          <m:e>
                            <m:acc>
                              <m:accPr>
                                <m:chr m:val="̂"/>
                              </m:accPr>
                              <m:e>
                                <m:r>
                                  <m:t>θ</m:t>
                                </m:r>
                              </m:e>
                            </m:acc>
                          </m:e>
                          <m:sub>
                            <m:r>
                              <m:t>i</m:t>
                            </m:r>
                          </m:sub>
                        </m:sSub>
                        <m:r>
                          <m:t>)</m:t>
                        </m:r>
                      </m:den>
                    </m:f>
                  </m:oMath>
                </a14:m>
              </a:p>
              <a:p>
                <a:pPr lvl="0" marL="0" indent="0">
                  <a:buNone/>
                </a:pPr>
                <a14:m>
                  <m:oMath xmlns:m="http://schemas.openxmlformats.org/officeDocument/2006/math">
                    <m:acc>
                      <m:accPr>
                        <m:chr m:val="̂"/>
                      </m:accPr>
                      <m:e>
                        <m:r>
                          <m:t>θ</m:t>
                        </m:r>
                      </m:e>
                    </m:acc>
                    <m:r>
                      <m:t>=</m:t>
                    </m:r>
                    <m:f>
                      <m:fPr>
                        <m:type m:val="bar"/>
                      </m:fPr>
                      <m:num>
                        <m:r>
                          <m:t>Σ</m:t>
                        </m:r>
                        <m:sSub>
                          <m:e>
                            <m:r>
                              <m:t>w</m:t>
                            </m:r>
                          </m:e>
                          <m:sub>
                            <m:r>
                              <m:t>i</m:t>
                            </m:r>
                          </m:sub>
                        </m:sSub>
                        <m:sSub>
                          <m:e>
                            <m:acc>
                              <m:accPr>
                                <m:chr m:val="̂"/>
                              </m:accPr>
                              <m:e>
                                <m:r>
                                  <m:t>θ</m:t>
                                </m:r>
                              </m:e>
                            </m:acc>
                          </m:e>
                          <m:sub>
                            <m:r>
                              <m:t>i</m:t>
                            </m:r>
                          </m:sub>
                        </m:sSub>
                      </m:num>
                      <m:den>
                        <m:r>
                          <m:t>Σ</m:t>
                        </m:r>
                        <m:sSub>
                          <m:e>
                            <m:r>
                              <m:t>w</m:t>
                            </m:r>
                          </m:e>
                          <m:sub>
                            <m:r>
                              <m:t>i</m:t>
                            </m:r>
                          </m:sub>
                        </m:sSub>
                      </m:den>
                    </m:f>
                    <m:r>
                      <m:t>;</m:t>
                    </m:r>
                    <m:r>
                      <m:t> </m:t>
                    </m:r>
                    <m:r>
                      <m:t> </m:t>
                    </m:r>
                    <m:r>
                      <m:t> </m:t>
                    </m:r>
                    <m:r>
                      <m:t>V</m:t>
                    </m:r>
                    <m:r>
                      <m:t>(</m:t>
                    </m:r>
                    <m:acc>
                      <m:accPr>
                        <m:chr m:val="̂"/>
                      </m:accPr>
                      <m:e>
                        <m:r>
                          <m:t>θ</m:t>
                        </m:r>
                      </m:e>
                    </m:acc>
                    <m:r>
                      <m:t>)</m:t>
                    </m:r>
                    <m:r>
                      <m:t>=</m:t>
                    </m:r>
                    <m:f>
                      <m:fPr>
                        <m:type m:val="bar"/>
                      </m:fPr>
                      <m:num>
                        <m:r>
                          <m:t>1</m:t>
                        </m:r>
                      </m:num>
                      <m:den>
                        <m:r>
                          <m:t>Σ</m:t>
                        </m:r>
                        <m:sSub>
                          <m:e>
                            <m:r>
                              <m:t>w</m:t>
                            </m:r>
                          </m:e>
                          <m:sub>
                            <m:r>
                              <m:t>i</m:t>
                            </m:r>
                          </m:sub>
                        </m:sSub>
                      </m:den>
                    </m:f>
                  </m:oMath>
                </a14:m>
              </a:p>
              <a:p>
                <a:pPr lvl="0" marL="0" indent="0">
                  <a:buNone/>
                </a:pPr>
                <a14:m>
                  <m:oMath xmlns:m="http://schemas.openxmlformats.org/officeDocument/2006/math">
                    <m:f>
                      <m:fPr>
                        <m:type m:val="bar"/>
                      </m:fPr>
                      <m:num>
                        <m:sSup>
                          <m:e>
                            <m:acc>
                              <m:accPr>
                                <m:chr m:val="̂"/>
                              </m:accPr>
                              <m:e>
                                <m:r>
                                  <m:t>θ</m:t>
                                </m:r>
                              </m:e>
                            </m:acc>
                          </m:e>
                          <m:sup>
                            <m:r>
                              <m:t>2</m:t>
                            </m:r>
                          </m:sup>
                        </m:sSup>
                      </m:num>
                      <m:den>
                        <m:r>
                          <m:t>V</m:t>
                        </m:r>
                        <m:r>
                          <m:t>(</m:t>
                        </m:r>
                        <m:acc>
                          <m:accPr>
                            <m:chr m:val="̂"/>
                          </m:accPr>
                          <m:e>
                            <m:r>
                              <m:t>θ</m:t>
                            </m:r>
                          </m:e>
                        </m:acc>
                        <m:r>
                          <m:t>)</m:t>
                        </m:r>
                      </m:den>
                    </m:f>
                    <m:r>
                      <m:t>∼</m:t>
                    </m:r>
                    <m:sSup>
                      <m:e>
                        <m:r>
                          <m:t>χ</m:t>
                        </m:r>
                      </m:e>
                      <m:sup>
                        <m:r>
                          <m:t>2</m:t>
                        </m:r>
                      </m:sup>
                    </m:sSup>
                    <m:r>
                      <m:t>(</m:t>
                    </m:r>
                    <m:r>
                      <m:t>1</m:t>
                    </m:r>
                    <m:r>
                      <m:t>)</m:t>
                    </m:r>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of homogeneity</a:t>
                </a:r>
              </a:p>
              <a:p>
                <a:pPr lvl="0" marL="0" indent="0">
                  <a:buNone/>
                </a:pPr>
                <a14:m>
                  <m:oMath xmlns:m="http://schemas.openxmlformats.org/officeDocument/2006/math">
                    <m:r>
                      <m:t>Q</m:t>
                    </m:r>
                    <m:r>
                      <m:t>=</m:t>
                    </m:r>
                    <m:r>
                      <m:t>Σ</m:t>
                    </m:r>
                    <m:sSub>
                      <m:e>
                        <m:r>
                          <m:t>w</m:t>
                        </m:r>
                      </m:e>
                      <m:sub>
                        <m:r>
                          <m:t>i</m:t>
                        </m:r>
                      </m:sub>
                    </m:sSub>
                    <m:r>
                      <m:t>(</m:t>
                    </m:r>
                    <m:sSub>
                      <m:e>
                        <m:acc>
                          <m:accPr>
                            <m:chr m:val="̂"/>
                          </m:accPr>
                          <m:e>
                            <m:r>
                              <m:t>θ</m:t>
                            </m:r>
                          </m:e>
                        </m:acc>
                      </m:e>
                      <m:sub>
                        <m:r>
                          <m:t>i</m:t>
                        </m:r>
                      </m:sub>
                    </m:sSub>
                    <m:r>
                      <m:t>−</m:t>
                    </m:r>
                    <m:acc>
                      <m:accPr>
                        <m:chr m:val="̂"/>
                      </m:accPr>
                      <m:e>
                        <m:r>
                          <m:t>θ</m:t>
                        </m:r>
                      </m:e>
                    </m:acc>
                    <m:sSup>
                      <m:e>
                        <m:r>
                          <m:t>)</m:t>
                        </m:r>
                      </m:e>
                      <m:sup>
                        <m:r>
                          <m:t>2</m:t>
                        </m:r>
                      </m:sup>
                    </m:sSup>
                  </m:oMath>
                </a14:m>
              </a:p>
              <a:p>
                <a:pPr lvl="0" marL="0" indent="0">
                  <a:buNone/>
                </a:pPr>
                <a14:m>
                  <m:oMath xmlns:m="http://schemas.openxmlformats.org/officeDocument/2006/math">
                    <m:r>
                      <m:t>Q</m:t>
                    </m:r>
                    <m:r>
                      <m:t>∼</m:t>
                    </m:r>
                    <m:sSup>
                      <m:e>
                        <m:r>
                          <m:t>χ</m:t>
                        </m:r>
                      </m:e>
                      <m:sup>
                        <m:r>
                          <m:t>2</m:t>
                        </m:r>
                      </m:sup>
                    </m:sSup>
                    <m:r>
                      <m:t>(</m:t>
                    </m:r>
                    <m:r>
                      <m:t>k</m:t>
                    </m:r>
                    <m:r>
                      <m:t>−</m:t>
                    </m:r>
                    <m:r>
                      <m:t>1</m:t>
                    </m:r>
                    <m:r>
                      <m:t>)</m:t>
                    </m:r>
                  </m:oMath>
                </a14:m>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 approximation</a:t>
                </a:r>
              </a:p>
              <a:p>
                <a:pPr lvl="0" marL="0" indent="0">
                  <a:buNone/>
                </a:pPr>
                <a14:m>
                  <m:oMath xmlns:m="http://schemas.openxmlformats.org/officeDocument/2006/math">
                    <m:sSup>
                      <m:e>
                        <m:acc>
                          <m:accPr>
                            <m:chr m:val="̂"/>
                          </m:accPr>
                          <m:e>
                            <m:r>
                              <m:t>τ</m:t>
                            </m:r>
                          </m:e>
                        </m:acc>
                      </m:e>
                      <m:sup>
                        <m:r>
                          <m:t>2</m:t>
                        </m:r>
                      </m:sup>
                    </m:sSup>
                    <m:r>
                      <m:t>=</m:t>
                    </m:r>
                    <m:r>
                      <m:t>m</m:t>
                    </m:r>
                    <m:r>
                      <m:t>a</m:t>
                    </m:r>
                    <m:r>
                      <m:t>x</m:t>
                    </m:r>
                    <m:r>
                      <m:t>(</m:t>
                    </m:r>
                    <m:r>
                      <m:t>0</m:t>
                    </m:r>
                    <m:r>
                      <m:t>,</m:t>
                    </m:r>
                    <m:r>
                      <m:t>Q</m:t>
                    </m:r>
                    <m:r>
                      <m:t>−</m:t>
                    </m:r>
                    <m:r>
                      <m:t>(</m:t>
                    </m:r>
                    <m:r>
                      <m:t>k</m:t>
                    </m:r>
                    <m:r>
                      <m:t>−</m:t>
                    </m:r>
                    <m:r>
                      <m:t>1</m:t>
                    </m:r>
                    <m:r>
                      <m:t>)</m:t>
                    </m:r>
                    <m:r>
                      <m:t>)</m:t>
                    </m:r>
                  </m:oMath>
                </a14:m>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acc>
                              <m:accPr>
                                <m:chr m:val="̂"/>
                              </m:accPr>
                              <m:e>
                                <m:r>
                                  <m:t>θ</m:t>
                                </m:r>
                              </m:e>
                            </m:acc>
                          </m:e>
                          <m:sub>
                            <m:r>
                              <m:t>i</m:t>
                            </m:r>
                          </m:sub>
                        </m:sSub>
                        <m:r>
                          <m:t>)</m:t>
                        </m:r>
                        <m:r>
                          <m:t>+</m:t>
                        </m:r>
                        <m:sSup>
                          <m:e>
                            <m:acc>
                              <m:accPr>
                                <m:chr m:val="̂"/>
                              </m:accPr>
                              <m:e>
                                <m:r>
                                  <m:t>τ</m:t>
                                </m:r>
                              </m:e>
                            </m:acc>
                          </m:e>
                          <m:sup>
                            <m:r>
                              <m:t>2</m:t>
                            </m:r>
                          </m:sup>
                        </m:sSup>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for</a:t>
            </a:r>
            <a:r>
              <a:rPr/>
              <a:t> </a:t>
            </a:r>
            <a:r>
              <a:rPr/>
              <a:t>LOS</a:t>
            </a:r>
            <a:r>
              <a:rPr/>
              <a:t> </a:t>
            </a:r>
            <a:r>
              <a:rPr/>
              <a:t>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NA
NA
NA
NA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NA
## NA
## NA
## NA
## NA
## NA
## NA</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p>
        </p:txBody>
      </p:sp>
      <p:pic>
        <p:nvPicPr>
          <p:cNvPr descr="intro_files/figure-pptx/fores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a:t>
            </a:r>
          </a:p>
          <a:p>
            <a:pPr lvl="2"/>
            <a:r>
              <a:rPr/>
              <a:t>Preferred Reporting Items for Systematic Reviews and Meta-Analyses</a:t>
            </a:r>
          </a:p>
          <a:p>
            <a:pPr lvl="1"/>
            <a:r>
              <a:rPr/>
              <a:t>QUOROM</a:t>
            </a:r>
          </a:p>
          <a:p>
            <a:pPr lvl="2"/>
            <a:r>
              <a:rPr/>
              <a:t>QUality Of Reporting Of Meta-analysis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2018-11-13T15:43:44Z</dcterms:created>
  <dcterms:modified xsi:type="dcterms:W3CDTF">2018-11-13T15:43:44Z</dcterms:modified>
</cp:coreProperties>
</file>