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notesMaster" Target="notesMasters/notesMaster1.xml" /><Relationship Id="rId45" Type="http://schemas.openxmlformats.org/officeDocument/2006/relationships/tableStyles" Target="tableStyles.xml" /><Relationship Id="rId44" Type="http://schemas.openxmlformats.org/officeDocument/2006/relationships/theme" Target="theme/theme1.xml" /><Relationship Id="rId1" Type="http://schemas.openxmlformats.org/officeDocument/2006/relationships/slideMaster" Target="slideMasters/slideMaster1.xml" /><Relationship Id="rId43" Type="http://schemas.openxmlformats.org/officeDocument/2006/relationships/viewProps" Target="viewProps.xml" /><Relationship Id="rId4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Today’s</a:t>
            </a:r>
            <a:r>
              <a:rPr/>
              <a:t> </a:t>
            </a:r>
            <a:r>
              <a:rPr/>
              <a:t>talk</a:t>
            </a:r>
            <a:r>
              <a:rPr/>
              <a:t> </a:t>
            </a:r>
            <a:r>
              <a:rPr/>
              <a:t>is</a:t>
            </a:r>
            <a:r>
              <a:rPr/>
              <a:t> </a:t>
            </a:r>
            <a:r>
              <a:rPr/>
              <a:t>a</a:t>
            </a:r>
            <a:r>
              <a:rPr/>
              <a:t> </a:t>
            </a:r>
            <a:r>
              <a:rPr/>
              <a:t>basic</a:t>
            </a:r>
            <a:r>
              <a:rPr/>
              <a:t> </a:t>
            </a:r>
            <a:r>
              <a:rPr/>
              <a:t>introduction.</a:t>
            </a:r>
            <a:r>
              <a:rPr/>
              <a:t> </a:t>
            </a:r>
            <a:r>
              <a:rPr/>
              <a:t>It</a:t>
            </a:r>
            <a:r>
              <a:rPr/>
              <a:t> </a:t>
            </a:r>
            <a:r>
              <a:rPr/>
              <a:t>will</a:t>
            </a:r>
            <a:r>
              <a:rPr/>
              <a:t> </a:t>
            </a:r>
            <a:r>
              <a:rPr/>
              <a:t>focus</a:t>
            </a:r>
            <a:r>
              <a:rPr/>
              <a:t> </a:t>
            </a:r>
            <a:r>
              <a:rPr/>
              <a:t>on</a:t>
            </a:r>
            <a:r>
              <a:rPr/>
              <a:t> </a:t>
            </a:r>
            <a:r>
              <a:rPr/>
              <a:t>design</a:t>
            </a:r>
            <a:r>
              <a:rPr/>
              <a:t> </a:t>
            </a:r>
            <a:r>
              <a:rPr/>
              <a:t>issues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assess</a:t>
            </a:r>
            <a:r>
              <a:rPr/>
              <a:t> </a:t>
            </a:r>
            <a:r>
              <a:rPr/>
              <a:t>how</a:t>
            </a:r>
            <a:r>
              <a:rPr/>
              <a:t> </a:t>
            </a:r>
            <a:r>
              <a:rPr/>
              <a:t>much</a:t>
            </a:r>
            <a:r>
              <a:rPr/>
              <a:t> </a:t>
            </a:r>
            <a:r>
              <a:rPr/>
              <a:t>heterogeneity</a:t>
            </a:r>
            <a:r>
              <a:rPr/>
              <a:t> </a:t>
            </a:r>
            <a:r>
              <a:rPr/>
              <a:t>there</a:t>
            </a:r>
            <a:r>
              <a:rPr/>
              <a:t> </a:t>
            </a:r>
            <a:r>
              <a:rPr/>
              <a:t>is</a:t>
            </a:r>
            <a:r>
              <a:rPr/>
              <a:t> </a:t>
            </a:r>
            <a:r>
              <a:rPr/>
              <a:t>among</a:t>
            </a:r>
            <a:r>
              <a:rPr/>
              <a:t> </a:t>
            </a:r>
            <a:r>
              <a:rPr/>
              <a:t>your</a:t>
            </a:r>
            <a:r>
              <a:rPr/>
              <a:t> </a:t>
            </a:r>
            <a:r>
              <a:rPr/>
              <a:t>studies</a:t>
            </a:r>
            <a:r>
              <a:rPr/>
              <a:t> </a:t>
            </a:r>
            <a:r>
              <a:rPr/>
              <a:t>using</a:t>
            </a:r>
            <a:r>
              <a:rPr/>
              <a:t> </a:t>
            </a:r>
            <a:r>
              <a:rPr/>
              <a:t>graphical</a:t>
            </a:r>
            <a:r>
              <a:rPr/>
              <a:t> </a:t>
            </a:r>
            <a:r>
              <a:rPr/>
              <a:t>approaches,</a:t>
            </a:r>
            <a:r>
              <a:rPr/>
              <a:t> </a:t>
            </a:r>
            <a:r>
              <a:rPr/>
              <a:t>such</a:t>
            </a:r>
            <a:r>
              <a:rPr/>
              <a:t> </a:t>
            </a:r>
            <a:r>
              <a:rPr/>
              <a:t>as</a:t>
            </a:r>
            <a:r>
              <a:rPr/>
              <a:t> </a:t>
            </a:r>
            <a:r>
              <a:rPr/>
              <a:t>the</a:t>
            </a:r>
            <a:r>
              <a:rPr/>
              <a:t> </a:t>
            </a:r>
            <a:r>
              <a:rPr/>
              <a:t>forest</a:t>
            </a:r>
            <a:r>
              <a:rPr/>
              <a:t> </a:t>
            </a:r>
            <a:r>
              <a:rPr/>
              <a:t>plot</a:t>
            </a:r>
            <a:r>
              <a:rPr/>
              <a:t> </a:t>
            </a:r>
            <a:r>
              <a:rPr/>
              <a:t>and</a:t>
            </a:r>
            <a:r>
              <a:rPr/>
              <a:t> </a:t>
            </a:r>
            <a:r>
              <a:rPr/>
              <a:t>the</a:t>
            </a:r>
            <a:r>
              <a:rPr/>
              <a:t> </a:t>
            </a:r>
            <a:r>
              <a:rPr/>
              <a:t>L’Abbe</a:t>
            </a:r>
            <a:r>
              <a:rPr/>
              <a:t> </a:t>
            </a:r>
            <a:r>
              <a:rPr/>
              <a:t>plot,</a:t>
            </a:r>
            <a:r>
              <a:rPr/>
              <a:t> </a:t>
            </a:r>
            <a:r>
              <a:rPr/>
              <a:t>with</a:t>
            </a:r>
            <a:r>
              <a:rPr/>
              <a:t> </a:t>
            </a:r>
            <a:r>
              <a:rPr/>
              <a:t>numerical</a:t>
            </a:r>
            <a:r>
              <a:rPr/>
              <a:t> </a:t>
            </a:r>
            <a:r>
              <a:rPr/>
              <a:t>measures</a:t>
            </a:r>
            <a:r>
              <a:rPr/>
              <a:t> </a:t>
            </a:r>
            <a:r>
              <a:rPr/>
              <a:t>like</a:t>
            </a:r>
            <a:r>
              <a:rPr/>
              <a:t> </a:t>
            </a:r>
            <a:r>
              <a:rPr/>
              <a:t>Cochran’s</a:t>
            </a:r>
            <a:r>
              <a:rPr/>
              <a:t> </a:t>
            </a:r>
            <a:r>
              <a:rPr/>
              <a:t>Q</a:t>
            </a:r>
            <a:r>
              <a:rPr/>
              <a:t> </a:t>
            </a:r>
            <a:r>
              <a:rPr/>
              <a:t>or</a:t>
            </a:r>
            <a:r>
              <a:rPr/>
              <a:t> </a:t>
            </a:r>
            <a:r>
              <a:rPr/>
              <a:t>I-squared,</a:t>
            </a:r>
            <a:r>
              <a:rPr/>
              <a:t> </a:t>
            </a:r>
            <a:r>
              <a:rPr/>
              <a:t>or</a:t>
            </a:r>
            <a:r>
              <a:rPr/>
              <a:t> </a:t>
            </a:r>
            <a:r>
              <a:rPr/>
              <a:t>through</a:t>
            </a:r>
            <a:r>
              <a:rPr/>
              <a:t> </a:t>
            </a:r>
            <a:r>
              <a:rPr/>
              <a:t>sensitivity</a:t>
            </a:r>
            <a:r>
              <a:rPr/>
              <a:t> </a:t>
            </a:r>
            <a:r>
              <a:rPr/>
              <a:t>and</a:t>
            </a:r>
            <a:r>
              <a:rPr/>
              <a:t> </a:t>
            </a:r>
            <a:r>
              <a:rPr/>
              <a:t>subgroup</a:t>
            </a:r>
            <a:r>
              <a:rPr/>
              <a:t> </a:t>
            </a:r>
            <a:r>
              <a:rPr/>
              <a:t>analyses</a:t>
            </a:r>
            <a:r>
              <a:rPr/>
              <a:t> </a:t>
            </a:r>
            <a:r>
              <a:rPr/>
              <a:t>or</a:t>
            </a:r>
            <a:r>
              <a:rPr/>
              <a:t> </a:t>
            </a:r>
            <a:r>
              <a:rPr/>
              <a:t>through</a:t>
            </a:r>
            <a:r>
              <a:rPr/>
              <a:t> </a:t>
            </a:r>
            <a:r>
              <a:rPr/>
              <a:t>meta</a:t>
            </a:r>
            <a:r>
              <a:rPr/>
              <a:t> </a:t>
            </a:r>
            <a:r>
              <a:rPr/>
              <a:t>regression.</a:t>
            </a:r>
          </a:p>
          <a:p>
            <a:pPr lvl="0" marL="0" indent="0">
              <a:buNone/>
            </a:pPr>
          </a:p>
          <a:p>
            <a:pPr lvl="0" marL="0" indent="0">
              <a:buNone/>
            </a:pPr>
            <a:r>
              <a:rPr/>
              <a:t>You’ll</a:t>
            </a:r>
            <a:r>
              <a:rPr/>
              <a:t> </a:t>
            </a:r>
            <a:r>
              <a:rPr/>
              <a:t>see</a:t>
            </a:r>
            <a:r>
              <a:rPr/>
              <a:t> </a:t>
            </a:r>
            <a:r>
              <a:rPr/>
              <a:t>how</a:t>
            </a:r>
            <a:r>
              <a:rPr/>
              <a:t> </a:t>
            </a:r>
            <a:r>
              <a:rPr/>
              <a:t>to</a:t>
            </a:r>
            <a:r>
              <a:rPr/>
              <a:t> </a:t>
            </a:r>
            <a:r>
              <a:rPr/>
              <a:t>calculate</a:t>
            </a:r>
            <a:r>
              <a:rPr/>
              <a:t> </a:t>
            </a:r>
            <a:r>
              <a:rPr/>
              <a:t>these</a:t>
            </a:r>
            <a:r>
              <a:rPr/>
              <a:t> </a:t>
            </a:r>
            <a:r>
              <a:rPr/>
              <a:t>quantities</a:t>
            </a:r>
            <a:r>
              <a:rPr/>
              <a:t> </a:t>
            </a:r>
            <a:r>
              <a:rPr/>
              <a:t>in</a:t>
            </a:r>
            <a:r>
              <a:rPr/>
              <a:t> </a:t>
            </a:r>
            <a:r>
              <a:rPr/>
              <a:t>just</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very</a:t>
            </a:r>
            <a:r>
              <a:rPr/>
              <a:t> </a:t>
            </a:r>
            <a:r>
              <a:rPr/>
              <a:t>important</a:t>
            </a:r>
            <a:r>
              <a:rPr/>
              <a:t> </a:t>
            </a:r>
            <a:r>
              <a:rPr/>
              <a:t>to</a:t>
            </a:r>
            <a:r>
              <a:rPr/>
              <a:t> </a:t>
            </a:r>
            <a:r>
              <a:rPr/>
              <a:t>try</a:t>
            </a:r>
            <a:r>
              <a:rPr/>
              <a:t> </a:t>
            </a:r>
            <a:r>
              <a:rPr/>
              <a:t>to</a:t>
            </a:r>
            <a:r>
              <a:rPr/>
              <a:t> </a:t>
            </a:r>
            <a:r>
              <a:rPr/>
              <a:t>get</a:t>
            </a:r>
            <a:r>
              <a:rPr/>
              <a:t> </a:t>
            </a:r>
            <a:r>
              <a:rPr/>
              <a:t>every</a:t>
            </a:r>
            <a:r>
              <a:rPr/>
              <a:t> </a:t>
            </a:r>
            <a:r>
              <a:rPr/>
              <a:t>study</a:t>
            </a:r>
            <a:r>
              <a:rPr/>
              <a:t> </a:t>
            </a:r>
            <a:r>
              <a:rPr/>
              <a:t>conducted</a:t>
            </a:r>
            <a:r>
              <a:rPr/>
              <a:t> </a:t>
            </a:r>
            <a:r>
              <a:rPr/>
              <a:t>in</a:t>
            </a:r>
            <a:r>
              <a:rPr/>
              <a:t> </a:t>
            </a:r>
            <a:r>
              <a:rPr/>
              <a:t>the</a:t>
            </a:r>
            <a:r>
              <a:rPr/>
              <a:t> </a:t>
            </a:r>
            <a:r>
              <a:rPr/>
              <a:t>area</a:t>
            </a:r>
            <a:r>
              <a:rPr/>
              <a:t> </a:t>
            </a:r>
            <a:r>
              <a:rPr/>
              <a:t>you’re</a:t>
            </a:r>
            <a:r>
              <a:rPr/>
              <a:t> </a:t>
            </a:r>
            <a:r>
              <a:rPr/>
              <a:t>studying.</a:t>
            </a:r>
            <a:r>
              <a:rPr/>
              <a:t> </a:t>
            </a:r>
            <a:r>
              <a:rPr/>
              <a:t>Unpublished</a:t>
            </a:r>
            <a:r>
              <a:rPr/>
              <a:t> </a:t>
            </a:r>
            <a:r>
              <a:rPr/>
              <a:t>results</a:t>
            </a:r>
            <a:r>
              <a:rPr/>
              <a:t> </a:t>
            </a:r>
            <a:r>
              <a:rPr/>
              <a:t>and</a:t>
            </a:r>
            <a:r>
              <a:rPr/>
              <a:t> </a:t>
            </a:r>
            <a:r>
              <a:rPr/>
              <a:t>more</a:t>
            </a:r>
            <a:r>
              <a:rPr/>
              <a:t> </a:t>
            </a:r>
            <a:r>
              <a:rPr/>
              <a:t>likely</a:t>
            </a:r>
            <a:r>
              <a:rPr/>
              <a:t> </a:t>
            </a:r>
            <a:r>
              <a:rPr/>
              <a:t>to</a:t>
            </a:r>
            <a:r>
              <a:rPr/>
              <a:t> </a:t>
            </a:r>
            <a:r>
              <a:rPr/>
              <a:t>have</a:t>
            </a:r>
            <a:r>
              <a:rPr/>
              <a:t> </a:t>
            </a:r>
            <a:r>
              <a:rPr/>
              <a:t>negative</a:t>
            </a:r>
            <a:r>
              <a:rPr/>
              <a:t> </a:t>
            </a:r>
            <a:r>
              <a:rPr/>
              <a:t>results.</a:t>
            </a:r>
            <a:r>
              <a:rPr/>
              <a:t> </a:t>
            </a:r>
            <a:r>
              <a:rPr/>
              <a:t>It</a:t>
            </a:r>
            <a:r>
              <a:rPr/>
              <a:t> </a:t>
            </a:r>
            <a:r>
              <a:rPr/>
              <a:t>was</a:t>
            </a:r>
            <a:r>
              <a:rPr/>
              <a:t> </a:t>
            </a:r>
            <a:r>
              <a:rPr/>
              <a:t>originally</a:t>
            </a:r>
            <a:r>
              <a:rPr/>
              <a:t> </a:t>
            </a:r>
            <a:r>
              <a:rPr/>
              <a:t>thought</a:t>
            </a:r>
            <a:r>
              <a:rPr/>
              <a:t> </a:t>
            </a:r>
            <a:r>
              <a:rPr/>
              <a:t>to</a:t>
            </a:r>
            <a:r>
              <a:rPr/>
              <a:t> </a:t>
            </a:r>
            <a:r>
              <a:rPr/>
              <a:t>be</a:t>
            </a:r>
            <a:r>
              <a:rPr/>
              <a:t> </a:t>
            </a:r>
            <a:r>
              <a:rPr/>
              <a:t>because</a:t>
            </a:r>
            <a:r>
              <a:rPr/>
              <a:t> </a:t>
            </a:r>
            <a:r>
              <a:rPr/>
              <a:t>journals</a:t>
            </a:r>
            <a:r>
              <a:rPr/>
              <a:t> </a:t>
            </a:r>
            <a:r>
              <a:rPr/>
              <a:t>would</a:t>
            </a:r>
            <a:r>
              <a:rPr/>
              <a:t> </a:t>
            </a:r>
            <a:r>
              <a:rPr/>
              <a:t>preferentially</a:t>
            </a:r>
            <a:r>
              <a:rPr/>
              <a:t> </a:t>
            </a:r>
            <a:r>
              <a:rPr/>
              <a:t>publish</a:t>
            </a:r>
            <a:r>
              <a:rPr/>
              <a:t> </a:t>
            </a:r>
            <a:r>
              <a:rPr/>
              <a:t>only</a:t>
            </a:r>
            <a:r>
              <a:rPr/>
              <a:t> </a:t>
            </a:r>
            <a:r>
              <a:rPr/>
              <a:t>positive</a:t>
            </a:r>
            <a:r>
              <a:rPr/>
              <a:t> </a:t>
            </a:r>
            <a:r>
              <a:rPr/>
              <a:t>studies,</a:t>
            </a:r>
            <a:r>
              <a:rPr/>
              <a:t> </a:t>
            </a:r>
            <a:r>
              <a:rPr/>
              <a:t>but</a:t>
            </a:r>
            <a:r>
              <a:rPr/>
              <a:t> </a:t>
            </a:r>
            <a:r>
              <a:rPr/>
              <a:t>there</a:t>
            </a:r>
            <a:r>
              <a:rPr/>
              <a:t> </a:t>
            </a:r>
            <a:r>
              <a:rPr/>
              <a:t>is</a:t>
            </a:r>
            <a:r>
              <a:rPr/>
              <a:t> </a:t>
            </a:r>
            <a:r>
              <a:rPr/>
              <a:t>some</a:t>
            </a:r>
            <a:r>
              <a:rPr/>
              <a:t> </a:t>
            </a:r>
            <a:r>
              <a:rPr/>
              <a:t>evidence</a:t>
            </a:r>
            <a:r>
              <a:rPr/>
              <a:t> </a:t>
            </a:r>
            <a:r>
              <a:rPr/>
              <a:t>that</a:t>
            </a:r>
            <a:r>
              <a:rPr/>
              <a:t> </a:t>
            </a:r>
            <a:r>
              <a:rPr/>
              <a:t>authors</a:t>
            </a:r>
            <a:r>
              <a:rPr/>
              <a:t> </a:t>
            </a:r>
            <a:r>
              <a:rPr/>
              <a:t>self-censor</a:t>
            </a:r>
            <a:r>
              <a:rPr/>
              <a:t> </a:t>
            </a:r>
            <a:r>
              <a:rPr/>
              <a:t>the</a:t>
            </a:r>
            <a:r>
              <a:rPr/>
              <a:t> </a:t>
            </a:r>
            <a:r>
              <a:rPr/>
              <a:t>negative</a:t>
            </a:r>
            <a:r>
              <a:rPr/>
              <a:t> </a:t>
            </a:r>
            <a:r>
              <a:rPr/>
              <a:t>studies,</a:t>
            </a:r>
            <a:r>
              <a:rPr/>
              <a:t> </a:t>
            </a:r>
            <a:r>
              <a:rPr/>
              <a:t>especially</a:t>
            </a:r>
            <a:r>
              <a:rPr/>
              <a:t> </a:t>
            </a:r>
            <a:r>
              <a:rPr/>
              <a:t>negative</a:t>
            </a:r>
            <a:r>
              <a:rPr/>
              <a:t> </a:t>
            </a:r>
            <a:r>
              <a:rPr/>
              <a:t>studies</a:t>
            </a:r>
            <a:r>
              <a:rPr/>
              <a:t> </a:t>
            </a:r>
            <a:r>
              <a:rPr/>
              <a:t>with</a:t>
            </a:r>
            <a:r>
              <a:rPr/>
              <a:t> </a:t>
            </a:r>
            <a:r>
              <a:rPr/>
              <a:t>small</a:t>
            </a:r>
            <a:r>
              <a:rPr/>
              <a:t> </a:t>
            </a:r>
            <a:r>
              <a:rPr/>
              <a:t>sample</a:t>
            </a:r>
            <a:r>
              <a:rPr/>
              <a:t> </a:t>
            </a:r>
            <a:r>
              <a:rPr/>
              <a:t>sizes.</a:t>
            </a:r>
          </a:p>
          <a:p>
            <a:pPr lvl="0" marL="0" indent="0">
              <a:buNone/>
            </a:pPr>
          </a:p>
          <a:p>
            <a:pPr lvl="0" marL="0" indent="0">
              <a:buNone/>
            </a:pPr>
            <a:r>
              <a:rPr/>
              <a:t>You</a:t>
            </a:r>
            <a:r>
              <a:rPr/>
              <a:t> </a:t>
            </a:r>
            <a:r>
              <a:rPr/>
              <a:t>need</a:t>
            </a:r>
            <a:r>
              <a:rPr/>
              <a:t> </a:t>
            </a:r>
            <a:r>
              <a:rPr/>
              <a:t>to</a:t>
            </a:r>
            <a:r>
              <a:rPr/>
              <a:t> </a:t>
            </a:r>
            <a:r>
              <a:rPr/>
              <a:t>try</a:t>
            </a:r>
            <a:r>
              <a:rPr/>
              <a:t> </a:t>
            </a:r>
            <a:r>
              <a:rPr/>
              <a:t>hard</a:t>
            </a:r>
            <a:r>
              <a:rPr/>
              <a:t> </a:t>
            </a:r>
            <a:r>
              <a:rPr/>
              <a:t>to</a:t>
            </a:r>
            <a:r>
              <a:rPr/>
              <a:t> </a:t>
            </a:r>
            <a:r>
              <a:rPr/>
              <a:t>find</a:t>
            </a:r>
            <a:r>
              <a:rPr/>
              <a:t> </a:t>
            </a:r>
            <a:r>
              <a:rPr/>
              <a:t>studies</a:t>
            </a:r>
            <a:r>
              <a:rPr/>
              <a:t> </a:t>
            </a:r>
            <a:r>
              <a:rPr/>
              <a:t>that</a:t>
            </a:r>
            <a:r>
              <a:rPr/>
              <a:t> </a:t>
            </a:r>
            <a:r>
              <a:rPr/>
              <a:t>are</a:t>
            </a:r>
            <a:r>
              <a:rPr/>
              <a:t> </a:t>
            </a:r>
            <a:r>
              <a:rPr/>
              <a:t>hard</a:t>
            </a:r>
            <a:r>
              <a:rPr/>
              <a:t> </a:t>
            </a:r>
            <a:r>
              <a:rPr/>
              <a:t>to</a:t>
            </a:r>
            <a:r>
              <a:rPr/>
              <a:t> </a:t>
            </a:r>
            <a:r>
              <a:rPr/>
              <a:t>find.</a:t>
            </a:r>
          </a:p>
          <a:p>
            <a:pPr lvl="0" marL="0" indent="0">
              <a:buNone/>
            </a:pPr>
          </a:p>
          <a:p>
            <a:pPr lvl="0" marL="0" indent="0">
              <a:buNone/>
            </a:pPr>
            <a:r>
              <a:rPr/>
              <a:t>The</a:t>
            </a:r>
            <a:r>
              <a:rPr/>
              <a:t> </a:t>
            </a:r>
            <a:r>
              <a:rPr/>
              <a:t>funnel</a:t>
            </a:r>
            <a:r>
              <a:rPr/>
              <a:t> </a:t>
            </a:r>
            <a:r>
              <a:rPr/>
              <a:t>plot</a:t>
            </a:r>
            <a:r>
              <a:rPr/>
              <a:t> </a:t>
            </a:r>
            <a:r>
              <a:rPr/>
              <a:t>is</a:t>
            </a:r>
            <a:r>
              <a:rPr/>
              <a:t> </a:t>
            </a:r>
            <a:r>
              <a:rPr/>
              <a:t>a</a:t>
            </a:r>
            <a:r>
              <a:rPr/>
              <a:t> </a:t>
            </a:r>
            <a:r>
              <a:rPr/>
              <a:t>graphical</a:t>
            </a:r>
            <a:r>
              <a:rPr/>
              <a:t> </a:t>
            </a:r>
            <a:r>
              <a:rPr/>
              <a:t>method</a:t>
            </a:r>
            <a:r>
              <a:rPr/>
              <a:t> </a:t>
            </a:r>
            <a:r>
              <a:rPr/>
              <a:t>commonly</a:t>
            </a:r>
            <a:r>
              <a:rPr/>
              <a:t> </a:t>
            </a:r>
            <a:r>
              <a:rPr/>
              <a:t>used</a:t>
            </a:r>
            <a:r>
              <a:rPr/>
              <a:t> </a:t>
            </a:r>
            <a:r>
              <a:rPr/>
              <a:t>to</a:t>
            </a:r>
            <a:r>
              <a:rPr/>
              <a:t> </a:t>
            </a:r>
            <a:r>
              <a:rPr/>
              <a:t>identify</a:t>
            </a:r>
            <a:r>
              <a:rPr/>
              <a:t> </a:t>
            </a:r>
            <a:r>
              <a:rPr/>
              <a:t>whether</a:t>
            </a:r>
            <a:r>
              <a:rPr/>
              <a:t> </a:t>
            </a:r>
            <a:r>
              <a:rPr/>
              <a:t>publication</a:t>
            </a:r>
            <a:r>
              <a:rPr/>
              <a:t> </a:t>
            </a:r>
            <a:r>
              <a:rPr/>
              <a:t>bias</a:t>
            </a:r>
            <a:r>
              <a:rPr/>
              <a:t> </a:t>
            </a:r>
            <a:r>
              <a:rPr/>
              <a:t>has</a:t>
            </a:r>
            <a:r>
              <a:rPr/>
              <a:t> </a:t>
            </a:r>
            <a:r>
              <a:rPr/>
              <a:t>occured.</a:t>
            </a:r>
            <a:r>
              <a:rPr/>
              <a:t> </a:t>
            </a:r>
            <a:r>
              <a:rPr/>
              <a:t>We’ll</a:t>
            </a:r>
            <a:r>
              <a:rPr/>
              <a:t> </a:t>
            </a:r>
            <a:r>
              <a:rPr/>
              <a:t>talk</a:t>
            </a:r>
            <a:r>
              <a:rPr/>
              <a:t> </a:t>
            </a:r>
            <a:r>
              <a:rPr/>
              <a:t>about</a:t>
            </a:r>
            <a:r>
              <a:rPr/>
              <a:t> </a:t>
            </a:r>
            <a:r>
              <a:rPr/>
              <a:t>it</a:t>
            </a:r>
            <a:r>
              <a:rPr/>
              <a:t> </a:t>
            </a:r>
            <a:r>
              <a:rPr/>
              <a:t>in</a:t>
            </a:r>
            <a:r>
              <a:rPr/>
              <a:t> </a:t>
            </a:r>
            <a:r>
              <a:rPr/>
              <a:t>a</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neglected</a:t>
            </a:r>
            <a:r>
              <a:rPr/>
              <a:t> </a:t>
            </a:r>
            <a:r>
              <a:rPr/>
              <a:t>issue</a:t>
            </a:r>
            <a:r>
              <a:rPr/>
              <a:t> </a:t>
            </a:r>
            <a:r>
              <a:rPr/>
              <a:t>in</a:t>
            </a:r>
            <a:r>
              <a:rPr/>
              <a:t> </a:t>
            </a:r>
            <a:r>
              <a:rPr/>
              <a:t>meta-analysis</a:t>
            </a:r>
            <a:r>
              <a:rPr/>
              <a:t> </a:t>
            </a:r>
            <a:r>
              <a:rPr/>
              <a:t>is</a:t>
            </a:r>
            <a:r>
              <a:rPr/>
              <a:t> </a:t>
            </a:r>
            <a:r>
              <a:rPr/>
              <a:t>the</a:t>
            </a:r>
            <a:r>
              <a:rPr/>
              <a:t> </a:t>
            </a:r>
            <a:r>
              <a:rPr/>
              <a:t>practical</a:t>
            </a:r>
            <a:r>
              <a:rPr/>
              <a:t> </a:t>
            </a:r>
            <a:r>
              <a:rPr/>
              <a:t>interpretation</a:t>
            </a:r>
            <a:r>
              <a:rPr/>
              <a:t> </a:t>
            </a:r>
            <a:r>
              <a:rPr/>
              <a:t>of</a:t>
            </a:r>
            <a:r>
              <a:rPr/>
              <a:t> </a:t>
            </a:r>
            <a:r>
              <a:rPr/>
              <a:t>the</a:t>
            </a:r>
            <a:r>
              <a:rPr/>
              <a:t> </a:t>
            </a:r>
            <a:r>
              <a:rPr/>
              <a:t>results.</a:t>
            </a:r>
            <a:r>
              <a:rPr/>
              <a:t> </a:t>
            </a:r>
            <a:r>
              <a:rPr/>
              <a:t>You</a:t>
            </a:r>
            <a:r>
              <a:rPr/>
              <a:t> </a:t>
            </a:r>
            <a:r>
              <a:rPr/>
              <a:t>need</a:t>
            </a:r>
            <a:r>
              <a:rPr/>
              <a:t> </a:t>
            </a:r>
            <a:r>
              <a:rPr/>
              <a:t>to</a:t>
            </a:r>
            <a:r>
              <a:rPr/>
              <a:t> </a:t>
            </a:r>
            <a:r>
              <a:rPr/>
              <a:t>assess</a:t>
            </a:r>
            <a:r>
              <a:rPr/>
              <a:t> </a:t>
            </a:r>
            <a:r>
              <a:rPr/>
              <a:t>more</a:t>
            </a:r>
            <a:r>
              <a:rPr/>
              <a:t> </a:t>
            </a:r>
            <a:r>
              <a:rPr/>
              <a:t>than</a:t>
            </a:r>
            <a:r>
              <a:rPr/>
              <a:t> </a:t>
            </a:r>
            <a:r>
              <a:rPr/>
              <a:t>just</a:t>
            </a:r>
            <a:r>
              <a:rPr/>
              <a:t> </a:t>
            </a:r>
            <a:r>
              <a:rPr/>
              <a:t>the</a:t>
            </a:r>
            <a:r>
              <a:rPr/>
              <a:t> </a:t>
            </a:r>
            <a:r>
              <a:rPr/>
              <a:t>overall</a:t>
            </a:r>
            <a:r>
              <a:rPr/>
              <a:t> </a:t>
            </a:r>
            <a:r>
              <a:rPr/>
              <a:t>statistical</a:t>
            </a:r>
            <a:r>
              <a:rPr/>
              <a:t> </a:t>
            </a:r>
            <a:r>
              <a:rPr/>
              <a:t>significance</a:t>
            </a:r>
            <a:r>
              <a:rPr/>
              <a:t> </a:t>
            </a:r>
            <a:r>
              <a:rPr/>
              <a:t>of</a:t>
            </a:r>
            <a:r>
              <a:rPr/>
              <a:t> </a:t>
            </a:r>
            <a:r>
              <a:rPr/>
              <a:t>your</a:t>
            </a:r>
            <a:r>
              <a:rPr/>
              <a:t> </a:t>
            </a:r>
            <a:r>
              <a:rPr/>
              <a:t>meta-analysis.</a:t>
            </a:r>
            <a:r>
              <a:rPr/>
              <a:t> </a:t>
            </a:r>
            <a:r>
              <a:rPr/>
              <a:t>You</a:t>
            </a:r>
            <a:r>
              <a:rPr/>
              <a:t> </a:t>
            </a:r>
            <a:r>
              <a:rPr/>
              <a:t>need</a:t>
            </a:r>
            <a:r>
              <a:rPr/>
              <a:t> </a:t>
            </a:r>
            <a:r>
              <a:rPr/>
              <a:t>to</a:t>
            </a:r>
            <a:r>
              <a:rPr/>
              <a:t> </a:t>
            </a:r>
            <a:r>
              <a:rPr/>
              <a:t>consider</a:t>
            </a:r>
            <a:r>
              <a:rPr/>
              <a:t> </a:t>
            </a:r>
            <a:r>
              <a:rPr/>
              <a:t>the</a:t>
            </a:r>
            <a:r>
              <a:rPr/>
              <a:t> </a:t>
            </a:r>
            <a:r>
              <a:rPr/>
              <a:t>scientific</a:t>
            </a:r>
            <a:r>
              <a:rPr/>
              <a:t> </a:t>
            </a:r>
            <a:r>
              <a:rPr/>
              <a:t>or</a:t>
            </a:r>
            <a:r>
              <a:rPr/>
              <a:t> </a:t>
            </a:r>
            <a:r>
              <a:rPr/>
              <a:t>practical</a:t>
            </a:r>
            <a:r>
              <a:rPr/>
              <a:t> </a:t>
            </a:r>
            <a:r>
              <a:rPr/>
              <a:t>significance</a:t>
            </a:r>
            <a:r>
              <a:rPr/>
              <a:t> </a:t>
            </a:r>
            <a:r>
              <a:rPr/>
              <a:t>as</a:t>
            </a:r>
            <a:r>
              <a:rPr/>
              <a:t> </a:t>
            </a:r>
            <a:r>
              <a:rPr/>
              <a:t>well.</a:t>
            </a:r>
          </a:p>
          <a:p>
            <a:pPr lvl="0" marL="0" indent="0">
              <a:buNone/>
            </a:pPr>
          </a:p>
          <a:p>
            <a:pPr lvl="0" marL="0" indent="0">
              <a:buNone/>
            </a:pPr>
            <a:r>
              <a:rPr/>
              <a:t>The</a:t>
            </a:r>
            <a:r>
              <a:rPr/>
              <a:t> </a:t>
            </a:r>
            <a:r>
              <a:rPr/>
              <a:t>unitless</a:t>
            </a:r>
            <a:r>
              <a:rPr/>
              <a:t> </a:t>
            </a:r>
            <a:r>
              <a:rPr/>
              <a:t>quantities</a:t>
            </a:r>
            <a:r>
              <a:rPr/>
              <a:t> </a:t>
            </a:r>
            <a:r>
              <a:rPr/>
              <a:t>often</a:t>
            </a:r>
            <a:r>
              <a:rPr/>
              <a:t> </a:t>
            </a:r>
            <a:r>
              <a:rPr/>
              <a:t>used</a:t>
            </a:r>
            <a:r>
              <a:rPr/>
              <a:t> </a:t>
            </a:r>
            <a:r>
              <a:rPr/>
              <a:t>in</a:t>
            </a:r>
            <a:r>
              <a:rPr/>
              <a:t> </a:t>
            </a:r>
            <a:r>
              <a:rPr/>
              <a:t>meta-analysis</a:t>
            </a:r>
            <a:r>
              <a:rPr/>
              <a:t> </a:t>
            </a:r>
            <a:r>
              <a:rPr/>
              <a:t>make</a:t>
            </a:r>
            <a:r>
              <a:rPr/>
              <a:t> </a:t>
            </a:r>
            <a:r>
              <a:rPr/>
              <a:t>assessment</a:t>
            </a:r>
            <a:r>
              <a:rPr/>
              <a:t> </a:t>
            </a:r>
            <a:r>
              <a:rPr/>
              <a:t>of</a:t>
            </a:r>
            <a:r>
              <a:rPr/>
              <a:t> </a:t>
            </a:r>
            <a:r>
              <a:rPr/>
              <a:t>practical</a:t>
            </a:r>
            <a:r>
              <a:rPr/>
              <a:t> </a:t>
            </a:r>
            <a:r>
              <a:rPr/>
              <a:t>significance</a:t>
            </a:r>
            <a:r>
              <a:rPr/>
              <a:t> </a:t>
            </a:r>
            <a:r>
              <a:rPr/>
              <a:t>difficult.</a:t>
            </a:r>
            <a:r>
              <a:rPr/>
              <a:t> </a:t>
            </a:r>
            <a:r>
              <a:rPr/>
              <a:t>We’ll</a:t>
            </a:r>
            <a:r>
              <a:rPr/>
              <a:t> </a:t>
            </a:r>
            <a:r>
              <a:rPr/>
              <a:t>address</a:t>
            </a:r>
            <a:r>
              <a:rPr/>
              <a:t> </a:t>
            </a:r>
            <a:r>
              <a:rPr/>
              <a:t>that</a:t>
            </a:r>
            <a:r>
              <a:rPr/>
              <a:t> </a:t>
            </a:r>
            <a:r>
              <a:rPr/>
              <a:t>issue</a:t>
            </a:r>
            <a:r>
              <a:rPr/>
              <a:t> </a:t>
            </a:r>
            <a:r>
              <a:rPr/>
              <a:t>in</a:t>
            </a:r>
            <a:r>
              <a:rPr/>
              <a:t> </a:t>
            </a:r>
            <a:r>
              <a:rPr/>
              <a:t>more</a:t>
            </a:r>
            <a:r>
              <a:rPr/>
              <a:t> </a:t>
            </a:r>
            <a:r>
              <a:rPr/>
              <a:t>detail</a:t>
            </a:r>
            <a:r>
              <a:rPr/>
              <a:t> </a:t>
            </a:r>
            <a:r>
              <a:rPr/>
              <a:t>in</a:t>
            </a:r>
            <a:r>
              <a:rPr/>
              <a:t> </a:t>
            </a:r>
            <a:r>
              <a:rPr/>
              <a:t>just</a:t>
            </a:r>
            <a:r>
              <a:rPr/>
              <a:t> </a:t>
            </a:r>
            <a:r>
              <a:rPr/>
              <a:t>a</a:t>
            </a:r>
            <a:r>
              <a:rPr/>
              <a:t> </a:t>
            </a:r>
            <a:r>
              <a:rPr/>
              <a:t>little</a:t>
            </a:r>
            <a:r>
              <a:rPr/>
              <a:t> </a:t>
            </a:r>
            <a:r>
              <a:rPr/>
              <a:t>bit.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Meta-analysis</a:t>
            </a:r>
            <a:r>
              <a:rPr/>
              <a:t> </a:t>
            </a:r>
            <a:r>
              <a:rPr/>
              <a:t>cannot</a:t>
            </a:r>
            <a:r>
              <a:rPr/>
              <a:t> </a:t>
            </a:r>
            <a:r>
              <a:rPr/>
              <a:t>remove</a:t>
            </a:r>
            <a:r>
              <a:rPr/>
              <a:t> </a:t>
            </a:r>
            <a:r>
              <a:rPr/>
              <a:t>the</a:t>
            </a:r>
            <a:r>
              <a:rPr/>
              <a:t> </a:t>
            </a:r>
            <a:r>
              <a:rPr/>
              <a:t>biases</a:t>
            </a:r>
            <a:r>
              <a:rPr/>
              <a:t> </a:t>
            </a:r>
            <a:r>
              <a:rPr/>
              <a:t>and</a:t>
            </a:r>
            <a:r>
              <a:rPr/>
              <a:t> </a:t>
            </a:r>
            <a:r>
              <a:rPr/>
              <a:t>imprecision</a:t>
            </a:r>
            <a:r>
              <a:rPr/>
              <a:t> </a:t>
            </a:r>
            <a:r>
              <a:rPr/>
              <a:t>associated</a:t>
            </a:r>
            <a:r>
              <a:rPr/>
              <a:t> </a:t>
            </a:r>
            <a:r>
              <a:rPr/>
              <a:t>with</a:t>
            </a:r>
            <a:r>
              <a:rPr/>
              <a:t> </a:t>
            </a:r>
            <a:r>
              <a:rPr/>
              <a:t>poor</a:t>
            </a:r>
            <a:r>
              <a:rPr/>
              <a:t> </a:t>
            </a:r>
            <a:r>
              <a:rPr/>
              <a:t>research</a:t>
            </a:r>
            <a:r>
              <a:rPr/>
              <a:t> </a:t>
            </a:r>
            <a:r>
              <a:rPr/>
              <a:t>methodologies.</a:t>
            </a:r>
            <a:r>
              <a:rPr/>
              <a:t> </a:t>
            </a:r>
            <a:r>
              <a:rPr/>
              <a:t>If</a:t>
            </a:r>
            <a:r>
              <a:rPr/>
              <a:t> </a:t>
            </a:r>
            <a:r>
              <a:rPr/>
              <a:t>all</a:t>
            </a:r>
            <a:r>
              <a:rPr/>
              <a:t> </a:t>
            </a:r>
            <a:r>
              <a:rPr/>
              <a:t>of</a:t>
            </a:r>
            <a:r>
              <a:rPr/>
              <a:t> </a:t>
            </a:r>
            <a:r>
              <a:rPr/>
              <a:t>the</a:t>
            </a:r>
            <a:r>
              <a:rPr/>
              <a:t> </a:t>
            </a:r>
            <a:r>
              <a:rPr/>
              <a:t>studies</a:t>
            </a:r>
            <a:r>
              <a:rPr/>
              <a:t> </a:t>
            </a:r>
            <a:r>
              <a:rPr/>
              <a:t>have</a:t>
            </a:r>
            <a:r>
              <a:rPr/>
              <a:t> </a:t>
            </a:r>
            <a:r>
              <a:rPr/>
              <a:t>“</a:t>
            </a:r>
            <a:r>
              <a:rPr/>
              <a:t>issues</a:t>
            </a:r>
            <a:r>
              <a:rPr/>
              <a:t>”</a:t>
            </a:r>
            <a:r>
              <a:rPr/>
              <a:t> </a:t>
            </a:r>
            <a:r>
              <a:rPr/>
              <a:t>then</a:t>
            </a:r>
            <a:r>
              <a:rPr/>
              <a:t> </a:t>
            </a:r>
            <a:r>
              <a:rPr/>
              <a:t>a</a:t>
            </a:r>
            <a:r>
              <a:rPr/>
              <a:t> </a:t>
            </a:r>
            <a:r>
              <a:rPr/>
              <a:t>meta-analysis</a:t>
            </a:r>
            <a:r>
              <a:rPr/>
              <a:t> </a:t>
            </a:r>
            <a:r>
              <a:rPr/>
              <a:t>will</a:t>
            </a:r>
            <a:r>
              <a:rPr/>
              <a:t> </a:t>
            </a:r>
            <a:r>
              <a:rPr/>
              <a:t>amplify</a:t>
            </a:r>
            <a:r>
              <a:rPr/>
              <a:t> </a:t>
            </a:r>
            <a:r>
              <a:rPr/>
              <a:t>those</a:t>
            </a:r>
            <a:r>
              <a:rPr/>
              <a:t> </a:t>
            </a:r>
            <a:r>
              <a:rPr/>
              <a:t>issues.</a:t>
            </a:r>
          </a:p>
          <a:p>
            <a:pPr lvl="0" marL="0" indent="0">
              <a:buNone/>
            </a:pPr>
          </a:p>
          <a:p>
            <a:pPr lvl="0" marL="0" indent="0">
              <a:buNone/>
            </a:pPr>
            <a:r>
              <a:rPr/>
              <a:t>You</a:t>
            </a:r>
            <a:r>
              <a:rPr/>
              <a:t> </a:t>
            </a:r>
            <a:r>
              <a:rPr/>
              <a:t>can</a:t>
            </a:r>
            <a:r>
              <a:rPr/>
              <a:t> </a:t>
            </a:r>
            <a:r>
              <a:rPr/>
              <a:t>assess</a:t>
            </a:r>
            <a:r>
              <a:rPr/>
              <a:t> </a:t>
            </a:r>
            <a:r>
              <a:rPr/>
              <a:t>quality</a:t>
            </a:r>
            <a:r>
              <a:rPr/>
              <a:t> </a:t>
            </a:r>
            <a:r>
              <a:rPr/>
              <a:t>issues</a:t>
            </a:r>
            <a:r>
              <a:rPr/>
              <a:t> </a:t>
            </a:r>
            <a:r>
              <a:rPr/>
              <a:t>by</a:t>
            </a:r>
            <a:r>
              <a:rPr/>
              <a:t> </a:t>
            </a:r>
            <a:r>
              <a:rPr/>
              <a:t>limiting</a:t>
            </a:r>
            <a:r>
              <a:rPr/>
              <a:t> </a:t>
            </a:r>
            <a:r>
              <a:rPr/>
              <a:t>studies</a:t>
            </a:r>
            <a:r>
              <a:rPr/>
              <a:t> </a:t>
            </a:r>
            <a:r>
              <a:rPr/>
              <a:t>based</a:t>
            </a:r>
            <a:r>
              <a:rPr/>
              <a:t> </a:t>
            </a:r>
            <a:r>
              <a:rPr/>
              <a:t>on</a:t>
            </a:r>
            <a:r>
              <a:rPr/>
              <a:t> </a:t>
            </a:r>
            <a:r>
              <a:rPr/>
              <a:t>scoring</a:t>
            </a:r>
            <a:r>
              <a:rPr/>
              <a:t> </a:t>
            </a:r>
            <a:r>
              <a:rPr/>
              <a:t>systems</a:t>
            </a:r>
            <a:r>
              <a:rPr/>
              <a:t> </a:t>
            </a:r>
            <a:r>
              <a:rPr/>
              <a:t>like</a:t>
            </a:r>
            <a:r>
              <a:rPr/>
              <a:t> </a:t>
            </a:r>
            <a:r>
              <a:rPr/>
              <a:t>Jadad</a:t>
            </a:r>
            <a:r>
              <a:rPr/>
              <a:t> </a:t>
            </a:r>
            <a:r>
              <a:rPr/>
              <a:t>or</a:t>
            </a:r>
            <a:r>
              <a:rPr/>
              <a:t> </a:t>
            </a:r>
            <a:r>
              <a:rPr/>
              <a:t>PEDro</a:t>
            </a:r>
            <a:r>
              <a:rPr/>
              <a:t> </a:t>
            </a:r>
            <a:r>
              <a:rPr/>
              <a:t>or</a:t>
            </a:r>
            <a:r>
              <a:rPr/>
              <a:t> </a:t>
            </a:r>
            <a:r>
              <a:rPr/>
              <a:t>by</a:t>
            </a:r>
            <a:r>
              <a:rPr/>
              <a:t> </a:t>
            </a:r>
            <a:r>
              <a:rPr/>
              <a:t>weighting</a:t>
            </a:r>
            <a:r>
              <a:rPr/>
              <a:t> </a:t>
            </a:r>
            <a:r>
              <a:rPr/>
              <a:t>studies</a:t>
            </a:r>
            <a:r>
              <a:rPr/>
              <a:t> </a:t>
            </a:r>
            <a:r>
              <a:rPr/>
              <a:t>based</a:t>
            </a:r>
            <a:r>
              <a:rPr/>
              <a:t> </a:t>
            </a:r>
            <a:r>
              <a:rPr/>
              <a:t>on</a:t>
            </a:r>
            <a:r>
              <a:rPr/>
              <a:t> </a:t>
            </a:r>
            <a:r>
              <a:rPr/>
              <a:t>these</a:t>
            </a:r>
            <a:r>
              <a:rPr/>
              <a:t> </a:t>
            </a:r>
            <a:r>
              <a:rPr/>
              <a:t>scores.</a:t>
            </a:r>
            <a:r>
              <a:rPr/>
              <a:t> </a:t>
            </a:r>
            <a:r>
              <a:rPr/>
              <a:t>We’ll</a:t>
            </a:r>
            <a:r>
              <a:rPr/>
              <a:t> </a:t>
            </a:r>
            <a:r>
              <a:rPr/>
              <a:t>talk</a:t>
            </a:r>
            <a:r>
              <a:rPr/>
              <a:t> </a:t>
            </a:r>
            <a:r>
              <a:rPr/>
              <a:t>about</a:t>
            </a:r>
            <a:r>
              <a:rPr/>
              <a:t> </a:t>
            </a:r>
            <a:r>
              <a:rPr/>
              <a:t>this</a:t>
            </a:r>
            <a:r>
              <a:rPr/>
              <a:t> </a:t>
            </a:r>
            <a:r>
              <a:rPr/>
              <a:t>a</a:t>
            </a:r>
            <a:r>
              <a:rPr/>
              <a:t> </a:t>
            </a:r>
            <a:r>
              <a:rPr/>
              <a:t>bit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detailed</a:t>
            </a:r>
            <a:r>
              <a:rPr/>
              <a:t> </a:t>
            </a:r>
            <a:r>
              <a:rPr/>
              <a:t>protocol</a:t>
            </a:r>
            <a:r>
              <a:rPr/>
              <a:t> </a:t>
            </a:r>
            <a:r>
              <a:rPr/>
              <a:t>is</a:t>
            </a:r>
            <a:r>
              <a:rPr/>
              <a:t> </a:t>
            </a:r>
            <a:r>
              <a:rPr/>
              <a:t>a</a:t>
            </a:r>
            <a:r>
              <a:rPr/>
              <a:t> </a:t>
            </a:r>
            <a:r>
              <a:rPr/>
              <a:t>must</a:t>
            </a:r>
            <a:r>
              <a:rPr/>
              <a:t> </a:t>
            </a:r>
            <a:r>
              <a:rPr/>
              <a:t>for</a:t>
            </a:r>
            <a:r>
              <a:rPr/>
              <a:t> </a:t>
            </a:r>
            <a:r>
              <a:rPr/>
              <a:t>meta-analysis.</a:t>
            </a:r>
            <a:r>
              <a:rPr/>
              <a:t> </a:t>
            </a:r>
            <a:r>
              <a:rPr/>
              <a:t>You</a:t>
            </a:r>
            <a:r>
              <a:rPr/>
              <a:t> </a:t>
            </a:r>
            <a:r>
              <a:rPr/>
              <a:t>have</a:t>
            </a:r>
            <a:r>
              <a:rPr/>
              <a:t> </a:t>
            </a:r>
            <a:r>
              <a:rPr/>
              <a:t>to</a:t>
            </a:r>
            <a:r>
              <a:rPr/>
              <a:t> </a:t>
            </a:r>
            <a:r>
              <a:rPr/>
              <a:t>provide</a:t>
            </a:r>
            <a:r>
              <a:rPr/>
              <a:t> </a:t>
            </a:r>
            <a:r>
              <a:rPr/>
              <a:t>a</a:t>
            </a:r>
            <a:r>
              <a:rPr/>
              <a:t> </a:t>
            </a:r>
            <a:r>
              <a:rPr/>
              <a:t>level</a:t>
            </a:r>
            <a:r>
              <a:rPr/>
              <a:t> </a:t>
            </a:r>
            <a:r>
              <a:rPr/>
              <a:t>of</a:t>
            </a:r>
            <a:r>
              <a:rPr/>
              <a:t> </a:t>
            </a:r>
            <a:r>
              <a:rPr/>
              <a:t>detail</a:t>
            </a:r>
            <a:r>
              <a:rPr/>
              <a:t> </a:t>
            </a:r>
            <a:r>
              <a:rPr/>
              <a:t>comparable</a:t>
            </a:r>
            <a:r>
              <a:rPr/>
              <a:t> </a:t>
            </a:r>
            <a:r>
              <a:rPr/>
              <a:t>to</a:t>
            </a:r>
            <a:r>
              <a:rPr/>
              <a:t> </a:t>
            </a:r>
            <a:r>
              <a:rPr/>
              <a:t>a</a:t>
            </a:r>
            <a:r>
              <a:rPr/>
              <a:t> </a:t>
            </a:r>
            <a:r>
              <a:rPr/>
              <a:t>clinical</a:t>
            </a:r>
            <a:r>
              <a:rPr/>
              <a:t> </a:t>
            </a:r>
            <a:r>
              <a:rPr/>
              <a:t>trial.</a:t>
            </a:r>
            <a:r>
              <a:rPr/>
              <a:t> </a:t>
            </a:r>
            <a:r>
              <a:rPr/>
              <a:t>Your</a:t>
            </a:r>
            <a:r>
              <a:rPr/>
              <a:t> </a:t>
            </a:r>
            <a:r>
              <a:rPr/>
              <a:t>protocol</a:t>
            </a:r>
            <a:r>
              <a:rPr/>
              <a:t> </a:t>
            </a:r>
            <a:r>
              <a:rPr/>
              <a:t>should</a:t>
            </a:r>
            <a:r>
              <a:rPr/>
              <a:t> </a:t>
            </a:r>
            <a:r>
              <a:rPr/>
              <a:t>address</a:t>
            </a:r>
            <a:r>
              <a:rPr/>
              <a:t> </a:t>
            </a:r>
            <a:r>
              <a:rPr/>
              <a:t>your</a:t>
            </a:r>
            <a:r>
              <a:rPr/>
              <a:t> </a:t>
            </a:r>
            <a:r>
              <a:rPr/>
              <a:t>search</a:t>
            </a:r>
            <a:r>
              <a:rPr/>
              <a:t> </a:t>
            </a:r>
            <a:r>
              <a:rPr/>
              <a:t>strategy,</a:t>
            </a:r>
            <a:r>
              <a:rPr/>
              <a:t> </a:t>
            </a:r>
            <a:r>
              <a:rPr/>
              <a:t>your</a:t>
            </a:r>
            <a:r>
              <a:rPr/>
              <a:t> </a:t>
            </a:r>
            <a:r>
              <a:rPr/>
              <a:t>inclusion</a:t>
            </a:r>
            <a:r>
              <a:rPr/>
              <a:t> </a:t>
            </a:r>
            <a:r>
              <a:rPr/>
              <a:t>and</a:t>
            </a:r>
            <a:r>
              <a:rPr/>
              <a:t> </a:t>
            </a:r>
            <a:r>
              <a:rPr/>
              <a:t>exclusion</a:t>
            </a:r>
            <a:r>
              <a:rPr/>
              <a:t> </a:t>
            </a:r>
            <a:r>
              <a:rPr/>
              <a:t>criteria,</a:t>
            </a:r>
            <a:r>
              <a:rPr/>
              <a:t> </a:t>
            </a:r>
            <a:r>
              <a:rPr/>
              <a:t>and</a:t>
            </a:r>
            <a:r>
              <a:rPr/>
              <a:t> </a:t>
            </a:r>
            <a:r>
              <a:rPr/>
              <a:t>your</a:t>
            </a:r>
            <a:r>
              <a:rPr/>
              <a:t> </a:t>
            </a:r>
            <a:r>
              <a:rPr/>
              <a:t>process</a:t>
            </a:r>
            <a:r>
              <a:rPr/>
              <a:t> </a:t>
            </a:r>
            <a:r>
              <a:rPr/>
              <a:t>for</a:t>
            </a:r>
            <a:r>
              <a:rPr/>
              <a:t> </a:t>
            </a:r>
            <a:r>
              <a:rPr/>
              <a:t>extracting</a:t>
            </a:r>
            <a:r>
              <a:rPr/>
              <a:t> </a:t>
            </a:r>
            <a:r>
              <a:rPr/>
              <a:t>information</a:t>
            </a:r>
            <a:r>
              <a:rPr/>
              <a:t> </a:t>
            </a:r>
            <a:r>
              <a:rPr/>
              <a:t>from</a:t>
            </a:r>
            <a:r>
              <a:rPr/>
              <a:t> </a:t>
            </a:r>
            <a:r>
              <a:rPr/>
              <a:t>each</a:t>
            </a:r>
            <a:r>
              <a:rPr/>
              <a:t> </a:t>
            </a:r>
            <a:r>
              <a:rPr/>
              <a:t>trial.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data</a:t>
            </a:r>
            <a:r>
              <a:rPr/>
              <a:t> </a:t>
            </a:r>
            <a:r>
              <a:rPr/>
              <a:t>analysis.</a:t>
            </a:r>
            <a:r>
              <a:rPr/>
              <a:t> </a:t>
            </a:r>
            <a:r>
              <a:rPr/>
              <a:t>This</a:t>
            </a:r>
            <a:r>
              <a:rPr/>
              <a:t> </a:t>
            </a:r>
            <a:r>
              <a:rPr/>
              <a:t>talk</a:t>
            </a:r>
            <a:r>
              <a:rPr/>
              <a:t> </a:t>
            </a:r>
            <a:r>
              <a:rPr/>
              <a:t>will</a:t>
            </a:r>
            <a:r>
              <a:rPr/>
              <a:t> </a:t>
            </a:r>
            <a:r>
              <a:rPr/>
              <a:t>cover</a:t>
            </a:r>
            <a:r>
              <a:rPr/>
              <a:t> </a:t>
            </a:r>
            <a:r>
              <a:rPr/>
              <a:t>several</a:t>
            </a:r>
            <a:r>
              <a:rPr/>
              <a:t> </a:t>
            </a:r>
            <a:r>
              <a:rPr/>
              <a:t>different</a:t>
            </a:r>
            <a:r>
              <a:rPr/>
              <a:t> </a:t>
            </a:r>
            <a:r>
              <a:rPr/>
              <a:t>statistical</a:t>
            </a:r>
            <a:r>
              <a:rPr/>
              <a:t> </a:t>
            </a:r>
            <a:r>
              <a:rPr/>
              <a:t>measures</a:t>
            </a:r>
            <a:r>
              <a:rPr/>
              <a:t> </a:t>
            </a:r>
            <a:r>
              <a:rPr/>
              <a:t>and</a:t>
            </a:r>
            <a:r>
              <a:rPr/>
              <a:t> </a:t>
            </a:r>
            <a:r>
              <a:rPr/>
              <a:t>several</a:t>
            </a:r>
            <a:r>
              <a:rPr/>
              <a:t> </a:t>
            </a:r>
            <a:r>
              <a:rPr/>
              <a:t>different</a:t>
            </a:r>
            <a:r>
              <a:rPr/>
              <a:t> </a:t>
            </a:r>
            <a:r>
              <a:rPr/>
              <a:t>plots.</a:t>
            </a:r>
            <a:r>
              <a:rPr/>
              <a:t> </a:t>
            </a:r>
            <a:r>
              <a:rPr/>
              <a:t>You’ll</a:t>
            </a:r>
            <a:r>
              <a:rPr/>
              <a:t> </a:t>
            </a:r>
            <a:r>
              <a:rPr/>
              <a:t>also</a:t>
            </a:r>
            <a:r>
              <a:rPr/>
              <a:t> </a:t>
            </a:r>
            <a:r>
              <a:rPr/>
              <a:t>see</a:t>
            </a:r>
            <a:r>
              <a:rPr/>
              <a:t> </a:t>
            </a:r>
            <a:r>
              <a:rPr/>
              <a:t>controversies</a:t>
            </a:r>
            <a:r>
              <a:rPr/>
              <a:t> </a:t>
            </a:r>
            <a:r>
              <a:rPr/>
              <a:t>about</a:t>
            </a:r>
            <a:r>
              <a:rPr/>
              <a:t> </a:t>
            </a:r>
            <a:r>
              <a:rPr/>
              <a:t>fixed</a:t>
            </a:r>
            <a:r>
              <a:rPr/>
              <a:t> </a:t>
            </a:r>
            <a:r>
              <a:rPr/>
              <a:t>versus</a:t>
            </a:r>
            <a:r>
              <a:rPr/>
              <a:t> </a:t>
            </a:r>
            <a:r>
              <a:rPr/>
              <a:t>random</a:t>
            </a:r>
            <a:r>
              <a:rPr/>
              <a:t> </a:t>
            </a:r>
            <a:r>
              <a:rPr/>
              <a:t>effects</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continuous</a:t>
            </a:r>
            <a:r>
              <a:rPr/>
              <a:t> </a:t>
            </a:r>
            <a:r>
              <a:rPr/>
              <a:t>outcomes,</a:t>
            </a:r>
            <a:r>
              <a:rPr/>
              <a:t> </a:t>
            </a:r>
            <a:r>
              <a:rPr/>
              <a:t>the</a:t>
            </a:r>
            <a:r>
              <a:rPr/>
              <a:t> </a:t>
            </a:r>
            <a:r>
              <a:rPr/>
              <a:t>most</a:t>
            </a:r>
            <a:r>
              <a:rPr/>
              <a:t> </a:t>
            </a:r>
            <a:r>
              <a:rPr/>
              <a:t>common</a:t>
            </a:r>
            <a:r>
              <a:rPr/>
              <a:t> </a:t>
            </a:r>
            <a:r>
              <a:rPr/>
              <a:t>summary</a:t>
            </a:r>
            <a:r>
              <a:rPr/>
              <a:t> </a:t>
            </a:r>
            <a:r>
              <a:rPr/>
              <a:t>measure</a:t>
            </a:r>
            <a:r>
              <a:rPr/>
              <a:t> </a:t>
            </a:r>
            <a:r>
              <a:rPr/>
              <a:t>is</a:t>
            </a:r>
            <a:r>
              <a:rPr/>
              <a:t> </a:t>
            </a:r>
            <a:r>
              <a:rPr/>
              <a:t>the</a:t>
            </a:r>
            <a:r>
              <a:rPr/>
              <a:t> </a:t>
            </a:r>
            <a:r>
              <a:rPr/>
              <a:t>standardized</a:t>
            </a:r>
            <a:r>
              <a:rPr/>
              <a:t> </a:t>
            </a:r>
            <a:r>
              <a:rPr/>
              <a:t>mean</a:t>
            </a:r>
            <a:r>
              <a:rPr/>
              <a:t> </a:t>
            </a:r>
            <a:r>
              <a:rPr/>
              <a:t>difference.</a:t>
            </a:r>
            <a:r>
              <a:rPr/>
              <a:t> </a:t>
            </a:r>
            <a:r>
              <a:rPr/>
              <a:t>It</a:t>
            </a:r>
            <a:r>
              <a:rPr/>
              <a:t> </a:t>
            </a:r>
            <a:r>
              <a:rPr/>
              <a:t>is</a:t>
            </a:r>
            <a:r>
              <a:rPr/>
              <a:t> </a:t>
            </a:r>
            <a:r>
              <a:rPr/>
              <a:t>the</a:t>
            </a:r>
            <a:r>
              <a:rPr/>
              <a:t> </a:t>
            </a:r>
            <a:r>
              <a:rPr/>
              <a:t>difference</a:t>
            </a:r>
            <a:r>
              <a:rPr/>
              <a:t> </a:t>
            </a:r>
            <a:r>
              <a:rPr/>
              <a:t>in</a:t>
            </a:r>
            <a:r>
              <a:rPr/>
              <a:t> </a:t>
            </a:r>
            <a:r>
              <a:rPr/>
              <a:t>means</a:t>
            </a:r>
            <a:r>
              <a:rPr/>
              <a:t> </a:t>
            </a:r>
            <a:r>
              <a:rPr/>
              <a:t>divided</a:t>
            </a:r>
            <a:r>
              <a:rPr/>
              <a:t> </a:t>
            </a:r>
            <a:r>
              <a:rPr/>
              <a:t>by</a:t>
            </a:r>
            <a:r>
              <a:rPr/>
              <a:t> </a:t>
            </a:r>
            <a:r>
              <a:rPr/>
              <a:t>an</a:t>
            </a:r>
            <a:r>
              <a:rPr/>
              <a:t> </a:t>
            </a:r>
            <a:r>
              <a:rPr/>
              <a:t>estimate</a:t>
            </a:r>
            <a:r>
              <a:rPr/>
              <a:t> </a:t>
            </a:r>
            <a:r>
              <a:rPr/>
              <a:t>of</a:t>
            </a:r>
            <a:r>
              <a:rPr/>
              <a:t> </a:t>
            </a:r>
            <a:r>
              <a:rPr/>
              <a:t>the</a:t>
            </a:r>
            <a:r>
              <a:rPr/>
              <a:t> </a:t>
            </a:r>
            <a:r>
              <a:rPr/>
              <a:t>standard</a:t>
            </a:r>
            <a:r>
              <a:rPr/>
              <a:t> </a:t>
            </a:r>
            <a:r>
              <a:rPr/>
              <a:t>deviation</a:t>
            </a:r>
            <a:r>
              <a:rPr/>
              <a:t> </a:t>
            </a:r>
            <a:r>
              <a:rPr/>
              <a:t>(not</a:t>
            </a:r>
            <a:r>
              <a:rPr/>
              <a:t> </a:t>
            </a:r>
            <a:r>
              <a:rPr/>
              <a:t>the</a:t>
            </a:r>
            <a:r>
              <a:rPr/>
              <a:t> </a:t>
            </a:r>
            <a:r>
              <a:rPr/>
              <a:t>standard</a:t>
            </a:r>
            <a:r>
              <a:rPr/>
              <a:t> </a:t>
            </a:r>
            <a:r>
              <a:rPr/>
              <a:t>error)</a:t>
            </a:r>
            <a:r>
              <a:rPr/>
              <a:t> </a:t>
            </a:r>
            <a:r>
              <a:rPr/>
              <a:t>of</a:t>
            </a:r>
            <a:r>
              <a:rPr/>
              <a:t> </a:t>
            </a:r>
            <a:r>
              <a:rPr/>
              <a:t>an</a:t>
            </a:r>
            <a:r>
              <a:rPr/>
              <a:t> </a:t>
            </a:r>
            <a:r>
              <a:rPr/>
              <a:t>individual</a:t>
            </a:r>
            <a:r>
              <a:rPr/>
              <a:t> </a:t>
            </a:r>
            <a:r>
              <a:rPr/>
              <a:t>patient.</a:t>
            </a:r>
          </a:p>
          <a:p>
            <a:pPr lvl="0" marL="0" indent="0">
              <a:buNone/>
            </a:pPr>
          </a:p>
          <a:p>
            <a:pPr lvl="0" marL="0" indent="0">
              <a:buNone/>
            </a:pPr>
            <a:r>
              <a:rPr/>
              <a:t>Which</a:t>
            </a:r>
            <a:r>
              <a:rPr/>
              <a:t> </a:t>
            </a:r>
            <a:r>
              <a:rPr/>
              <a:t>way</a:t>
            </a:r>
            <a:r>
              <a:rPr/>
              <a:t> </a:t>
            </a:r>
            <a:r>
              <a:rPr/>
              <a:t>do</a:t>
            </a:r>
            <a:r>
              <a:rPr/>
              <a:t> </a:t>
            </a:r>
            <a:r>
              <a:rPr/>
              <a:t>you</a:t>
            </a:r>
            <a:r>
              <a:rPr/>
              <a:t> </a:t>
            </a:r>
            <a:r>
              <a:rPr/>
              <a:t>subtract?</a:t>
            </a:r>
            <a:r>
              <a:rPr/>
              <a:t> </a:t>
            </a:r>
            <a:r>
              <a:rPr/>
              <a:t>It</a:t>
            </a:r>
            <a:r>
              <a:rPr/>
              <a:t> </a:t>
            </a:r>
            <a:r>
              <a:rPr/>
              <a:t>depends</a:t>
            </a:r>
            <a:r>
              <a:rPr/>
              <a:t> </a:t>
            </a:r>
            <a:r>
              <a:rPr/>
              <a:t>on</a:t>
            </a:r>
            <a:r>
              <a:rPr/>
              <a:t> </a:t>
            </a:r>
            <a:r>
              <a:rPr/>
              <a:t>whether</a:t>
            </a:r>
            <a:r>
              <a:rPr/>
              <a:t> </a:t>
            </a:r>
            <a:r>
              <a:rPr/>
              <a:t>a</a:t>
            </a:r>
            <a:r>
              <a:rPr/>
              <a:t> </a:t>
            </a:r>
            <a:r>
              <a:rPr/>
              <a:t>large</a:t>
            </a:r>
            <a:r>
              <a:rPr/>
              <a:t> </a:t>
            </a:r>
            <a:r>
              <a:rPr/>
              <a:t>value</a:t>
            </a:r>
            <a:r>
              <a:rPr/>
              <a:t> </a:t>
            </a:r>
            <a:r>
              <a:rPr/>
              <a:t>is</a:t>
            </a:r>
            <a:r>
              <a:rPr/>
              <a:t> </a:t>
            </a:r>
            <a:r>
              <a:rPr/>
              <a:t>good</a:t>
            </a:r>
            <a:r>
              <a:rPr/>
              <a:t> </a:t>
            </a:r>
            <a:r>
              <a:rPr/>
              <a:t>or</a:t>
            </a:r>
            <a:r>
              <a:rPr/>
              <a:t> </a:t>
            </a:r>
            <a:r>
              <a:rPr/>
              <a:t>a</a:t>
            </a:r>
            <a:r>
              <a:rPr/>
              <a:t> </a:t>
            </a:r>
            <a:r>
              <a:rPr/>
              <a:t>small</a:t>
            </a:r>
            <a:r>
              <a:rPr/>
              <a:t> </a:t>
            </a:r>
            <a:r>
              <a:rPr/>
              <a:t>value</a:t>
            </a:r>
            <a:r>
              <a:rPr/>
              <a:t> </a:t>
            </a:r>
            <a:r>
              <a:rPr/>
              <a:t>is</a:t>
            </a:r>
            <a:r>
              <a:rPr/>
              <a:t> </a:t>
            </a:r>
            <a:r>
              <a:rPr/>
              <a:t>good.</a:t>
            </a:r>
            <a:r>
              <a:rPr/>
              <a:t> </a:t>
            </a:r>
            <a:r>
              <a:rPr/>
              <a:t>The</a:t>
            </a:r>
            <a:r>
              <a:rPr/>
              <a:t> </a:t>
            </a:r>
            <a:r>
              <a:rPr/>
              <a:t>Cochrane</a:t>
            </a:r>
            <a:r>
              <a:rPr/>
              <a:t> </a:t>
            </a:r>
            <a:r>
              <a:rPr/>
              <a:t>Collaboration</a:t>
            </a:r>
            <a:r>
              <a:rPr/>
              <a:t> </a:t>
            </a:r>
            <a:r>
              <a:rPr/>
              <a:t>suggests</a:t>
            </a:r>
            <a:r>
              <a:rPr/>
              <a:t> </a:t>
            </a:r>
            <a:r>
              <a:rPr/>
              <a:t>subtracting</a:t>
            </a:r>
            <a:r>
              <a:rPr/>
              <a:t> </a:t>
            </a:r>
            <a:r>
              <a:rPr/>
              <a:t>in</a:t>
            </a:r>
            <a:r>
              <a:rPr/>
              <a:t> </a:t>
            </a:r>
            <a:r>
              <a:rPr/>
              <a:t>such</a:t>
            </a:r>
            <a:r>
              <a:rPr/>
              <a:t> </a:t>
            </a:r>
            <a:r>
              <a:rPr/>
              <a:t>a</a:t>
            </a:r>
            <a:r>
              <a:rPr/>
              <a:t> </a:t>
            </a:r>
            <a:r>
              <a:rPr/>
              <a:t>way</a:t>
            </a:r>
            <a:r>
              <a:rPr/>
              <a:t> </a:t>
            </a:r>
            <a:r>
              <a:rPr/>
              <a:t>that</a:t>
            </a:r>
            <a:r>
              <a:rPr/>
              <a:t> </a:t>
            </a:r>
            <a:r>
              <a:rPr/>
              <a:t>negative</a:t>
            </a:r>
            <a:r>
              <a:rPr/>
              <a:t> </a:t>
            </a:r>
            <a:r>
              <a:rPr/>
              <a:t>values</a:t>
            </a:r>
            <a:r>
              <a:rPr/>
              <a:t> </a:t>
            </a:r>
            <a:r>
              <a:rPr/>
              <a:t>suggest</a:t>
            </a:r>
            <a:r>
              <a:rPr/>
              <a:t> </a:t>
            </a:r>
            <a:r>
              <a:rPr/>
              <a:t>that</a:t>
            </a:r>
            <a:r>
              <a:rPr/>
              <a:t> </a:t>
            </a:r>
            <a:r>
              <a:rPr/>
              <a:t>the</a:t>
            </a:r>
            <a:r>
              <a:rPr/>
              <a:t> </a:t>
            </a:r>
            <a:r>
              <a:rPr/>
              <a:t>new</a:t>
            </a:r>
            <a:r>
              <a:rPr/>
              <a:t> </a:t>
            </a:r>
            <a:r>
              <a:rPr/>
              <a:t>treatment</a:t>
            </a:r>
            <a:r>
              <a:rPr/>
              <a:t> </a:t>
            </a:r>
            <a:r>
              <a:rPr/>
              <a:t>is</a:t>
            </a:r>
            <a:r>
              <a:rPr/>
              <a:t> </a:t>
            </a:r>
            <a:r>
              <a:rPr/>
              <a:t>better</a:t>
            </a:r>
            <a:r>
              <a:rPr/>
              <a:t> </a:t>
            </a:r>
            <a:r>
              <a:rPr/>
              <a:t>and</a:t>
            </a:r>
            <a:r>
              <a:rPr/>
              <a:t> </a:t>
            </a:r>
            <a:r>
              <a:rPr/>
              <a:t>positive</a:t>
            </a:r>
            <a:r>
              <a:rPr/>
              <a:t> </a:t>
            </a:r>
            <a:r>
              <a:rPr/>
              <a:t>values</a:t>
            </a:r>
            <a:r>
              <a:rPr/>
              <a:t> </a:t>
            </a:r>
            <a:r>
              <a:rPr/>
              <a:t>suggest</a:t>
            </a:r>
            <a:r>
              <a:rPr/>
              <a:t> </a:t>
            </a:r>
            <a:r>
              <a:rPr/>
              <a:t>that</a:t>
            </a:r>
            <a:r>
              <a:rPr/>
              <a:t> </a:t>
            </a:r>
            <a:r>
              <a:rPr/>
              <a:t>the</a:t>
            </a:r>
            <a:r>
              <a:rPr/>
              <a:t> </a:t>
            </a:r>
            <a:r>
              <a:rPr/>
              <a:t>control</a:t>
            </a:r>
            <a:r>
              <a:rPr/>
              <a:t> </a:t>
            </a:r>
            <a:r>
              <a:rPr/>
              <a:t>treatment</a:t>
            </a:r>
            <a:r>
              <a:rPr/>
              <a:t> </a:t>
            </a:r>
            <a:r>
              <a:rPr/>
              <a:t>is</a:t>
            </a:r>
            <a:r>
              <a:rPr/>
              <a:t> </a:t>
            </a:r>
            <a:r>
              <a:rPr/>
              <a:t>better.</a:t>
            </a:r>
          </a:p>
          <a:p>
            <a:pPr lvl="0" marL="0" indent="0">
              <a:buNone/>
            </a:pPr>
          </a:p>
          <a:p>
            <a:pPr lvl="0" marL="0" indent="0">
              <a:buNone/>
            </a:pPr>
            <a:r>
              <a:rPr/>
              <a:t>There</a:t>
            </a:r>
            <a:r>
              <a:rPr/>
              <a:t> </a:t>
            </a:r>
            <a:r>
              <a:rPr/>
              <a:t>are</a:t>
            </a:r>
            <a:r>
              <a:rPr/>
              <a:t> </a:t>
            </a:r>
            <a:r>
              <a:rPr/>
              <a:t>several</a:t>
            </a:r>
            <a:r>
              <a:rPr/>
              <a:t> </a:t>
            </a:r>
            <a:r>
              <a:rPr/>
              <a:t>ways</a:t>
            </a:r>
            <a:r>
              <a:rPr/>
              <a:t> </a:t>
            </a:r>
            <a:r>
              <a:rPr/>
              <a:t>to</a:t>
            </a:r>
            <a:r>
              <a:rPr/>
              <a:t> </a:t>
            </a:r>
            <a:r>
              <a:rPr/>
              <a:t>estimate</a:t>
            </a:r>
            <a:r>
              <a:rPr/>
              <a:t> </a:t>
            </a:r>
            <a:r>
              <a:rPr/>
              <a:t>the</a:t>
            </a:r>
            <a:r>
              <a:rPr/>
              <a:t> </a:t>
            </a:r>
            <a:r>
              <a:rPr/>
              <a:t>standard</a:t>
            </a:r>
            <a:r>
              <a:rPr/>
              <a:t> </a:t>
            </a:r>
            <a:r>
              <a:rPr/>
              <a:t>deviation.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simplest</a:t>
            </a:r>
            <a:r>
              <a:rPr/>
              <a:t> </a:t>
            </a:r>
            <a:r>
              <a:rPr/>
              <a:t>standardized</a:t>
            </a:r>
            <a:r>
              <a:rPr/>
              <a:t> </a:t>
            </a:r>
            <a:r>
              <a:rPr/>
              <a:t>mean</a:t>
            </a:r>
            <a:r>
              <a:rPr/>
              <a:t> </a:t>
            </a:r>
            <a:r>
              <a:rPr/>
              <a:t>difference</a:t>
            </a:r>
            <a:r>
              <a:rPr/>
              <a:t> </a:t>
            </a:r>
            <a:r>
              <a:rPr/>
              <a:t>is</a:t>
            </a:r>
            <a:r>
              <a:rPr/>
              <a:t> </a:t>
            </a:r>
            <a:r>
              <a:rPr/>
              <a:t>Cohen’s</a:t>
            </a:r>
            <a:r>
              <a:rPr/>
              <a:t> </a:t>
            </a:r>
            <a:r>
              <a:rPr/>
              <a:t>d.</a:t>
            </a:r>
            <a:r>
              <a:rPr/>
              <a:t> </a:t>
            </a:r>
            <a:r>
              <a:rPr/>
              <a:t>This</a:t>
            </a:r>
            <a:r>
              <a:rPr/>
              <a:t> </a:t>
            </a:r>
            <a:r>
              <a:rPr/>
              <a:t>is</a:t>
            </a:r>
            <a:r>
              <a:rPr/>
              <a:t> </a:t>
            </a:r>
            <a:r>
              <a:rPr/>
              <a:t>the</a:t>
            </a:r>
            <a:r>
              <a:rPr/>
              <a:t> </a:t>
            </a:r>
            <a:r>
              <a:rPr/>
              <a:t>famous</a:t>
            </a:r>
            <a:r>
              <a:rPr/>
              <a:t> </a:t>
            </a:r>
            <a:r>
              <a:rPr/>
              <a:t>Jacob</a:t>
            </a:r>
            <a:r>
              <a:rPr/>
              <a:t> </a:t>
            </a:r>
            <a:r>
              <a:rPr/>
              <a:t>Cohen</a:t>
            </a:r>
            <a:r>
              <a:rPr/>
              <a:t> </a:t>
            </a:r>
            <a:r>
              <a:rPr/>
              <a:t>who</a:t>
            </a:r>
            <a:r>
              <a:rPr/>
              <a:t> </a:t>
            </a:r>
            <a:r>
              <a:rPr/>
              <a:t>wrote</a:t>
            </a:r>
            <a:r>
              <a:rPr/>
              <a:t> </a:t>
            </a:r>
            <a:r>
              <a:rPr/>
              <a:t>“</a:t>
            </a:r>
            <a:r>
              <a:rPr/>
              <a:t>Statistical</a:t>
            </a:r>
            <a:r>
              <a:rPr/>
              <a:t> </a:t>
            </a:r>
            <a:r>
              <a:rPr/>
              <a:t>Power</a:t>
            </a:r>
            <a:r>
              <a:rPr/>
              <a:t> </a:t>
            </a:r>
            <a:r>
              <a:rPr/>
              <a:t>Analysis</a:t>
            </a:r>
            <a:r>
              <a:rPr/>
              <a:t> </a:t>
            </a:r>
            <a:r>
              <a:rPr/>
              <a:t>for</a:t>
            </a:r>
            <a:r>
              <a:rPr/>
              <a:t> </a:t>
            </a:r>
            <a:r>
              <a:rPr/>
              <a:t>the</a:t>
            </a:r>
            <a:r>
              <a:rPr/>
              <a:t> </a:t>
            </a:r>
            <a:r>
              <a:rPr/>
              <a:t>Behavioral</a:t>
            </a:r>
            <a:r>
              <a:rPr/>
              <a:t> </a:t>
            </a:r>
            <a:r>
              <a:rPr/>
              <a:t>Sciences</a:t>
            </a:r>
            <a:r>
              <a:rPr/>
              <a:t>”</a:t>
            </a:r>
            <a:r>
              <a:rPr/>
              <a:t> </a:t>
            </a:r>
            <a:r>
              <a:rPr/>
              <a:t>back</a:t>
            </a:r>
            <a:r>
              <a:rPr/>
              <a:t> </a:t>
            </a:r>
            <a:r>
              <a:rPr/>
              <a:t>in</a:t>
            </a:r>
            <a:r>
              <a:rPr/>
              <a:t> </a:t>
            </a:r>
            <a:r>
              <a:rPr/>
              <a:t>1977</a:t>
            </a:r>
            <a:r>
              <a:rPr/>
              <a:t> </a:t>
            </a:r>
            <a:r>
              <a:rPr/>
              <a:t>and</a:t>
            </a:r>
            <a:r>
              <a:rPr/>
              <a:t> </a:t>
            </a:r>
            <a:r>
              <a:rPr/>
              <a:t>invented</a:t>
            </a:r>
            <a:r>
              <a:rPr/>
              <a:t> </a:t>
            </a:r>
            <a:r>
              <a:rPr/>
              <a:t>to</a:t>
            </a:r>
            <a:r>
              <a:rPr/>
              <a:t> </a:t>
            </a:r>
            <a:r>
              <a:rPr/>
              <a:t>concept</a:t>
            </a:r>
            <a:r>
              <a:rPr/>
              <a:t> </a:t>
            </a:r>
            <a:r>
              <a:rPr/>
              <a:t>of</a:t>
            </a:r>
            <a:r>
              <a:rPr/>
              <a:t> </a:t>
            </a:r>
            <a:r>
              <a:rPr/>
              <a:t>effect</a:t>
            </a:r>
            <a:r>
              <a:rPr/>
              <a:t> </a:t>
            </a:r>
            <a:r>
              <a:rPr/>
              <a:t>size.</a:t>
            </a:r>
          </a:p>
          <a:p>
            <a:pPr lvl="0" marL="0" indent="0">
              <a:buNone/>
            </a:pPr>
          </a:p>
          <a:p>
            <a:pPr lvl="0" marL="0" indent="0">
              <a:buNone/>
            </a:pPr>
            <a:r>
              <a:rPr/>
              <a:t>Cohen’s</a:t>
            </a:r>
            <a:r>
              <a:rPr/>
              <a:t> </a:t>
            </a:r>
            <a:r>
              <a:rPr/>
              <a:t>d</a:t>
            </a:r>
            <a:r>
              <a:rPr/>
              <a:t> </a:t>
            </a:r>
            <a:r>
              <a:rPr/>
              <a:t>uses</a:t>
            </a:r>
            <a:r>
              <a:rPr/>
              <a:t> </a:t>
            </a:r>
            <a:r>
              <a:rPr/>
              <a:t>a</a:t>
            </a:r>
            <a:r>
              <a:rPr/>
              <a:t> </a:t>
            </a:r>
            <a:r>
              <a:rPr/>
              <a:t>pooled</a:t>
            </a:r>
            <a:r>
              <a:rPr/>
              <a:t> </a:t>
            </a:r>
            <a:r>
              <a:rPr/>
              <a:t>standard</a:t>
            </a:r>
            <a:r>
              <a:rPr/>
              <a:t> </a:t>
            </a:r>
            <a:r>
              <a:rPr/>
              <a:t>deviation</a:t>
            </a:r>
            <a:r>
              <a:rPr/>
              <a:t> </a:t>
            </a:r>
            <a:r>
              <a:rPr/>
              <a:t>in</a:t>
            </a:r>
            <a:r>
              <a:rPr/>
              <a:t> </a:t>
            </a:r>
            <a:r>
              <a:rPr/>
              <a:t>the</a:t>
            </a:r>
            <a:r>
              <a:rPr/>
              <a:t> </a:t>
            </a:r>
            <a:r>
              <a:rPr/>
              <a:t>denominator.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Hedge’s</a:t>
            </a:r>
            <a:r>
              <a:rPr/>
              <a:t> </a:t>
            </a:r>
            <a:r>
              <a:rPr/>
              <a:t>g</a:t>
            </a:r>
            <a:r>
              <a:rPr/>
              <a:t> </a:t>
            </a:r>
            <a:r>
              <a:rPr/>
              <a:t>multiples</a:t>
            </a:r>
            <a:r>
              <a:rPr/>
              <a:t> </a:t>
            </a:r>
            <a:r>
              <a:rPr/>
              <a:t>the</a:t>
            </a:r>
            <a:r>
              <a:rPr/>
              <a:t> </a:t>
            </a:r>
            <a:r>
              <a:rPr/>
              <a:t>pooled</a:t>
            </a:r>
            <a:r>
              <a:rPr/>
              <a:t> </a:t>
            </a:r>
            <a:r>
              <a:rPr/>
              <a:t>standard</a:t>
            </a:r>
            <a:r>
              <a:rPr/>
              <a:t> </a:t>
            </a:r>
            <a:r>
              <a:rPr/>
              <a:t>deviation</a:t>
            </a:r>
            <a:r>
              <a:rPr/>
              <a:t> </a:t>
            </a:r>
            <a:r>
              <a:rPr/>
              <a:t>by</a:t>
            </a:r>
            <a:r>
              <a:rPr/>
              <a:t> </a:t>
            </a:r>
            <a:r>
              <a:rPr/>
              <a:t>a</a:t>
            </a:r>
            <a:r>
              <a:rPr/>
              <a:t> </a:t>
            </a:r>
            <a:r>
              <a:rPr/>
              <a:t>bias</a:t>
            </a:r>
            <a:r>
              <a:rPr/>
              <a:t> </a:t>
            </a:r>
            <a:r>
              <a:rPr/>
              <a:t>correction</a:t>
            </a:r>
            <a:r>
              <a:rPr/>
              <a:t> </a:t>
            </a:r>
            <a:r>
              <a:rPr/>
              <a:t>factor.</a:t>
            </a:r>
            <a:r>
              <a:rPr/>
              <a:t> </a:t>
            </a:r>
            <a:r>
              <a:rPr/>
              <a:t>The</a:t>
            </a:r>
            <a:r>
              <a:rPr/>
              <a:t> </a:t>
            </a:r>
            <a:r>
              <a:rPr/>
              <a:t>exact</a:t>
            </a:r>
            <a:r>
              <a:rPr/>
              <a:t> </a:t>
            </a:r>
            <a:r>
              <a:rPr/>
              <a:t>form</a:t>
            </a:r>
            <a:r>
              <a:rPr/>
              <a:t> </a:t>
            </a:r>
            <a:r>
              <a:rPr/>
              <a:t>of</a:t>
            </a:r>
            <a:r>
              <a:rPr/>
              <a:t> </a:t>
            </a:r>
            <a:r>
              <a:rPr/>
              <a:t>the</a:t>
            </a:r>
            <a:r>
              <a:rPr/>
              <a:t> </a:t>
            </a:r>
            <a:r>
              <a:rPr/>
              <a:t>correction</a:t>
            </a:r>
            <a:r>
              <a:rPr/>
              <a:t> </a:t>
            </a:r>
            <a:r>
              <a:rPr/>
              <a:t>factor</a:t>
            </a:r>
            <a:r>
              <a:rPr/>
              <a:t> </a:t>
            </a:r>
            <a:r>
              <a:rPr/>
              <a:t>is</a:t>
            </a:r>
            <a:r>
              <a:rPr/>
              <a:t> </a:t>
            </a:r>
            <a:r>
              <a:rPr/>
              <a:t>messy,</a:t>
            </a:r>
            <a:r>
              <a:rPr/>
              <a:t> </a:t>
            </a:r>
            <a:r>
              <a:rPr/>
              <a:t>so</a:t>
            </a:r>
            <a:r>
              <a:rPr/>
              <a:t> </a:t>
            </a:r>
            <a:r>
              <a:rPr/>
              <a:t>sometimes</a:t>
            </a:r>
            <a:r>
              <a:rPr/>
              <a:t> </a:t>
            </a:r>
            <a:r>
              <a:rPr/>
              <a:t>an</a:t>
            </a:r>
            <a:r>
              <a:rPr/>
              <a:t> </a:t>
            </a:r>
            <a:r>
              <a:rPr/>
              <a:t>approximate</a:t>
            </a:r>
            <a:r>
              <a:rPr/>
              <a:t> </a:t>
            </a:r>
            <a:r>
              <a:rPr/>
              <a:t>formula</a:t>
            </a:r>
            <a:r>
              <a:rPr/>
              <a:t> </a:t>
            </a:r>
            <a:r>
              <a:rPr/>
              <a:t>based</a:t>
            </a:r>
            <a:r>
              <a:rPr/>
              <a:t> </a:t>
            </a:r>
            <a:r>
              <a:rPr/>
              <a:t>on</a:t>
            </a:r>
            <a:r>
              <a:rPr/>
              <a:t> </a:t>
            </a:r>
            <a:r>
              <a:rPr/>
              <a:t>the</a:t>
            </a:r>
            <a:r>
              <a:rPr/>
              <a:t> </a:t>
            </a:r>
            <a:r>
              <a:rPr/>
              <a:t>pooled</a:t>
            </a:r>
            <a:r>
              <a:rPr/>
              <a:t> </a:t>
            </a:r>
            <a:r>
              <a:rPr/>
              <a:t>degrees</a:t>
            </a:r>
            <a:r>
              <a:rPr/>
              <a:t> </a:t>
            </a:r>
            <a:r>
              <a:rPr/>
              <a:t>of</a:t>
            </a:r>
            <a:r>
              <a:rPr/>
              <a:t> </a:t>
            </a:r>
            <a:r>
              <a:rPr/>
              <a:t>freedom</a:t>
            </a:r>
            <a:r>
              <a:rPr/>
              <a:t> </a:t>
            </a:r>
            <a:r>
              <a:rPr/>
              <a:t>is</a:t>
            </a:r>
            <a:r>
              <a:rPr/>
              <a:t> </a:t>
            </a:r>
            <a:r>
              <a:rPr/>
              <a:t>used</a:t>
            </a:r>
            <a:r>
              <a:rPr/>
              <a:t> </a:t>
            </a:r>
            <a:r>
              <a:rPr/>
              <a:t>in</a:t>
            </a:r>
            <a:r>
              <a:rPr/>
              <a:t> </a:t>
            </a:r>
            <a:r>
              <a:rPr/>
              <a:t>its</a:t>
            </a:r>
            <a:r>
              <a:rPr/>
              <a:t> </a:t>
            </a:r>
            <a:r>
              <a:rPr/>
              <a:t>place.</a:t>
            </a:r>
          </a:p>
          <a:p>
            <a:pPr lvl="0" marL="0" indent="0">
              <a:buNone/>
            </a:pPr>
          </a:p>
          <a:p>
            <a:pPr lvl="0" marL="0" indent="0">
              <a:buNone/>
            </a:pPr>
            <a:r>
              <a:rPr/>
              <a:t>Both</a:t>
            </a:r>
            <a:r>
              <a:rPr/>
              <a:t> </a:t>
            </a:r>
            <a:r>
              <a:rPr/>
              <a:t>the</a:t>
            </a:r>
            <a:r>
              <a:rPr/>
              <a:t> </a:t>
            </a:r>
            <a:r>
              <a:rPr/>
              <a:t>exact</a:t>
            </a:r>
            <a:r>
              <a:rPr/>
              <a:t> </a:t>
            </a:r>
            <a:r>
              <a:rPr/>
              <a:t>and</a:t>
            </a:r>
            <a:r>
              <a:rPr/>
              <a:t> </a:t>
            </a:r>
            <a:r>
              <a:rPr/>
              <a:t>the</a:t>
            </a:r>
            <a:r>
              <a:rPr/>
              <a:t> </a:t>
            </a:r>
            <a:r>
              <a:rPr/>
              <a:t>approximate</a:t>
            </a:r>
            <a:r>
              <a:rPr/>
              <a:t> </a:t>
            </a:r>
            <a:r>
              <a:rPr/>
              <a:t>bias</a:t>
            </a:r>
            <a:r>
              <a:rPr/>
              <a:t> </a:t>
            </a:r>
            <a:r>
              <a:rPr/>
              <a:t>adjustment</a:t>
            </a:r>
            <a:r>
              <a:rPr/>
              <a:t> </a:t>
            </a:r>
            <a:r>
              <a:rPr/>
              <a:t>formulas</a:t>
            </a:r>
            <a:r>
              <a:rPr/>
              <a:t> </a:t>
            </a:r>
            <a:r>
              <a:rPr/>
              <a:t>are</a:t>
            </a:r>
            <a:r>
              <a:rPr/>
              <a:t> </a:t>
            </a:r>
            <a:r>
              <a:rPr/>
              <a:t>less</a:t>
            </a:r>
            <a:r>
              <a:rPr/>
              <a:t> </a:t>
            </a:r>
            <a:r>
              <a:rPr/>
              <a:t>than</a:t>
            </a:r>
            <a:r>
              <a:rPr/>
              <a:t> </a:t>
            </a:r>
            <a:r>
              <a:rPr/>
              <a:t>one,</a:t>
            </a:r>
            <a:r>
              <a:rPr/>
              <a:t> </a:t>
            </a:r>
            <a:r>
              <a:rPr/>
              <a:t>making</a:t>
            </a:r>
            <a:r>
              <a:rPr/>
              <a:t> </a:t>
            </a:r>
            <a:r>
              <a:rPr/>
              <a:t>Hedge’s</a:t>
            </a:r>
            <a:r>
              <a:rPr/>
              <a:t> </a:t>
            </a:r>
            <a:r>
              <a:rPr/>
              <a:t>g</a:t>
            </a:r>
            <a:r>
              <a:rPr/>
              <a:t> </a:t>
            </a:r>
            <a:r>
              <a:rPr/>
              <a:t>smaller</a:t>
            </a:r>
            <a:r>
              <a:rPr/>
              <a:t> </a:t>
            </a:r>
            <a:r>
              <a:rPr/>
              <a:t>than</a:t>
            </a:r>
            <a:r>
              <a:rPr/>
              <a:t> </a:t>
            </a:r>
            <a:r>
              <a:rPr/>
              <a:t>Cohen’s</a:t>
            </a:r>
            <a:r>
              <a:rPr/>
              <a:t> </a:t>
            </a:r>
            <a:r>
              <a:rPr/>
              <a:t>d.</a:t>
            </a:r>
            <a:r>
              <a:rPr/>
              <a:t> </a:t>
            </a:r>
            <a:r>
              <a:rPr/>
              <a:t>But</a:t>
            </a:r>
            <a:r>
              <a:rPr/>
              <a:t> </a:t>
            </a:r>
            <a:r>
              <a:rPr/>
              <a:t>for</a:t>
            </a:r>
            <a:r>
              <a:rPr/>
              <a:t> </a:t>
            </a:r>
            <a:r>
              <a:rPr/>
              <a:t>large</a:t>
            </a:r>
            <a:r>
              <a:rPr/>
              <a:t> </a:t>
            </a:r>
            <a:r>
              <a:rPr/>
              <a:t>sample</a:t>
            </a:r>
            <a:r>
              <a:rPr/>
              <a:t> </a:t>
            </a:r>
            <a:r>
              <a:rPr/>
              <a:t>sizes,</a:t>
            </a:r>
            <a:r>
              <a:rPr/>
              <a:t> </a:t>
            </a:r>
            <a:r>
              <a:rPr/>
              <a:t>this</a:t>
            </a:r>
            <a:r>
              <a:rPr/>
              <a:t> </a:t>
            </a:r>
            <a:r>
              <a:rPr/>
              <a:t>adjustment</a:t>
            </a:r>
            <a:r>
              <a:rPr/>
              <a:t> </a:t>
            </a:r>
            <a:r>
              <a:rPr/>
              <a:t>becomes</a:t>
            </a:r>
            <a:r>
              <a:rPr/>
              <a:t> </a:t>
            </a:r>
            <a:r>
              <a:rPr/>
              <a:t>trivial.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will</a:t>
            </a:r>
            <a:r>
              <a:rPr/>
              <a:t> </a:t>
            </a:r>
            <a:r>
              <a:rPr/>
              <a:t>also</a:t>
            </a:r>
            <a:r>
              <a:rPr/>
              <a:t> </a:t>
            </a:r>
            <a:r>
              <a:rPr/>
              <a:t>cover</a:t>
            </a:r>
            <a:r>
              <a:rPr/>
              <a:t> </a:t>
            </a:r>
            <a:r>
              <a:rPr/>
              <a:t>some</a:t>
            </a:r>
            <a:r>
              <a:rPr/>
              <a:t> </a:t>
            </a:r>
            <a:r>
              <a:rPr/>
              <a:t>of</a:t>
            </a:r>
            <a:r>
              <a:rPr/>
              <a:t> </a:t>
            </a:r>
            <a:r>
              <a:rPr/>
              <a:t>the</a:t>
            </a:r>
            <a:r>
              <a:rPr/>
              <a:t> </a:t>
            </a:r>
            <a:r>
              <a:rPr/>
              <a:t>common</a:t>
            </a:r>
            <a:r>
              <a:rPr/>
              <a:t> </a:t>
            </a:r>
            <a:r>
              <a:rPr/>
              <a:t>statistics</a:t>
            </a:r>
            <a:r>
              <a:rPr/>
              <a:t> </a:t>
            </a:r>
            <a:r>
              <a:rPr/>
              <a:t>and</a:t>
            </a:r>
            <a:r>
              <a:rPr/>
              <a:t> </a:t>
            </a:r>
            <a:r>
              <a:rPr/>
              <a:t>graphics</a:t>
            </a:r>
            <a:r>
              <a:rPr/>
              <a:t> </a:t>
            </a:r>
            <a:r>
              <a:rPr/>
              <a:t>used</a:t>
            </a:r>
            <a:r>
              <a:rPr/>
              <a:t> </a:t>
            </a:r>
            <a:r>
              <a:rPr/>
              <a:t>in</a:t>
            </a:r>
            <a:r>
              <a:rPr/>
              <a:t> </a:t>
            </a:r>
            <a:r>
              <a:rPr/>
              <a:t>a</a:t>
            </a:r>
            <a:r>
              <a:rPr/>
              <a:t> </a:t>
            </a:r>
            <a:r>
              <a:rPr/>
              <a:t>meta-analytic</a:t>
            </a:r>
            <a:r>
              <a:rPr/>
              <a:t> </a:t>
            </a:r>
            <a:r>
              <a:rPr/>
              <a:t>study,</a:t>
            </a:r>
            <a:r>
              <a:rPr/>
              <a:t> </a:t>
            </a:r>
            <a:r>
              <a:rPr/>
              <a:t>and</a:t>
            </a:r>
            <a:r>
              <a:rPr/>
              <a:t> </a:t>
            </a:r>
            <a:r>
              <a:rPr/>
              <a:t>publication</a:t>
            </a:r>
            <a:r>
              <a:rPr/>
              <a:t> </a:t>
            </a:r>
            <a:r>
              <a:rPr/>
              <a:t>standards</a:t>
            </a:r>
            <a:r>
              <a:rPr/>
              <a:t> </a:t>
            </a:r>
            <a:r>
              <a:rPr/>
              <a:t>for</a:t>
            </a:r>
            <a:r>
              <a:rPr/>
              <a:t> </a:t>
            </a:r>
            <a:r>
              <a:rPr/>
              <a:t>a</a:t>
            </a:r>
            <a:r>
              <a:rPr/>
              <a:t> </a:t>
            </a:r>
            <a:r>
              <a:rPr/>
              <a:t>meta-analytic</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1992,</a:t>
            </a:r>
            <a:r>
              <a:rPr/>
              <a:t> </a:t>
            </a:r>
            <a:r>
              <a:rPr/>
              <a:t>the</a:t>
            </a:r>
            <a:r>
              <a:rPr/>
              <a:t> </a:t>
            </a:r>
            <a:r>
              <a:rPr/>
              <a:t>British</a:t>
            </a:r>
            <a:r>
              <a:rPr/>
              <a:t> </a:t>
            </a:r>
            <a:r>
              <a:rPr/>
              <a:t>Medical</a:t>
            </a:r>
            <a:r>
              <a:rPr/>
              <a:t> </a:t>
            </a:r>
            <a:r>
              <a:rPr/>
              <a:t>Journal</a:t>
            </a:r>
            <a:r>
              <a:rPr/>
              <a:t> </a:t>
            </a:r>
            <a:r>
              <a:rPr/>
              <a:t>published</a:t>
            </a:r>
            <a:r>
              <a:rPr/>
              <a:t> </a:t>
            </a:r>
            <a:r>
              <a:rPr/>
              <a:t>a</a:t>
            </a:r>
            <a:r>
              <a:rPr/>
              <a:t> </a:t>
            </a:r>
            <a:r>
              <a:rPr/>
              <a:t>controversial</a:t>
            </a:r>
            <a:r>
              <a:rPr/>
              <a:t> </a:t>
            </a:r>
            <a:r>
              <a:rPr/>
              <a:t>meta-analysis.</a:t>
            </a:r>
            <a:r>
              <a:rPr/>
              <a:t> </a:t>
            </a:r>
            <a:r>
              <a:rPr/>
              <a:t>This</a:t>
            </a:r>
            <a:r>
              <a:rPr/>
              <a:t> </a:t>
            </a:r>
            <a:r>
              <a:rPr/>
              <a:t>study</a:t>
            </a:r>
            <a:r>
              <a:rPr/>
              <a:t> </a:t>
            </a:r>
            <a:r>
              <a:rPr/>
              <a:t>(Carlsen</a:t>
            </a:r>
            <a:r>
              <a:rPr/>
              <a:t> </a:t>
            </a:r>
            <a:r>
              <a:rPr/>
              <a:t>1992)</a:t>
            </a:r>
            <a:r>
              <a:rPr/>
              <a:t> </a:t>
            </a:r>
            <a:r>
              <a:rPr/>
              <a:t>reviewed</a:t>
            </a:r>
            <a:r>
              <a:rPr/>
              <a:t> </a:t>
            </a:r>
            <a:r>
              <a:rPr/>
              <a:t>61</a:t>
            </a:r>
            <a:r>
              <a:rPr/>
              <a:t> </a:t>
            </a:r>
            <a:r>
              <a:rPr/>
              <a:t>papers</a:t>
            </a:r>
            <a:r>
              <a:rPr/>
              <a:t> </a:t>
            </a:r>
            <a:r>
              <a:rPr/>
              <a:t>published</a:t>
            </a:r>
            <a:r>
              <a:rPr/>
              <a:t> </a:t>
            </a:r>
            <a:r>
              <a:rPr/>
              <a:t>from</a:t>
            </a:r>
            <a:r>
              <a:rPr/>
              <a:t> </a:t>
            </a:r>
            <a:r>
              <a:rPr/>
              <a:t>1938</a:t>
            </a:r>
            <a:r>
              <a:rPr/>
              <a:t> </a:t>
            </a:r>
            <a:r>
              <a:rPr/>
              <a:t>and</a:t>
            </a:r>
            <a:r>
              <a:rPr/>
              <a:t> </a:t>
            </a:r>
            <a:r>
              <a:rPr/>
              <a:t>1991</a:t>
            </a:r>
            <a:r>
              <a:rPr/>
              <a:t> </a:t>
            </a:r>
            <a:r>
              <a:rPr/>
              <a:t>and</a:t>
            </a:r>
            <a:r>
              <a:rPr/>
              <a:t> </a:t>
            </a:r>
            <a:r>
              <a:rPr/>
              <a:t>showed</a:t>
            </a:r>
            <a:r>
              <a:rPr/>
              <a:t> </a:t>
            </a:r>
            <a:r>
              <a:rPr/>
              <a:t>that</a:t>
            </a:r>
            <a:r>
              <a:rPr/>
              <a:t> </a:t>
            </a:r>
            <a:r>
              <a:rPr/>
              <a:t>there</a:t>
            </a:r>
            <a:r>
              <a:rPr/>
              <a:t> </a:t>
            </a:r>
            <a:r>
              <a:rPr/>
              <a:t>was</a:t>
            </a:r>
            <a:r>
              <a:rPr/>
              <a:t> </a:t>
            </a:r>
            <a:r>
              <a:rPr/>
              <a:t>a</a:t>
            </a:r>
            <a:r>
              <a:rPr/>
              <a:t> </a:t>
            </a:r>
            <a:r>
              <a:rPr/>
              <a:t>significant</a:t>
            </a:r>
            <a:r>
              <a:rPr/>
              <a:t> </a:t>
            </a:r>
            <a:r>
              <a:rPr/>
              <a:t>decrease</a:t>
            </a:r>
            <a:r>
              <a:rPr/>
              <a:t> </a:t>
            </a:r>
            <a:r>
              <a:rPr/>
              <a:t>in</a:t>
            </a:r>
            <a:r>
              <a:rPr/>
              <a:t> </a:t>
            </a:r>
            <a:r>
              <a:rPr/>
              <a:t>sperm</a:t>
            </a:r>
            <a:r>
              <a:rPr/>
              <a:t> </a:t>
            </a:r>
            <a:r>
              <a:rPr/>
              <a:t>count</a:t>
            </a:r>
            <a:r>
              <a:rPr/>
              <a:t> </a:t>
            </a:r>
            <a:r>
              <a:rPr/>
              <a:t>and</a:t>
            </a:r>
            <a:r>
              <a:rPr/>
              <a:t> </a:t>
            </a:r>
            <a:r>
              <a:rPr/>
              <a:t>in</a:t>
            </a:r>
            <a:r>
              <a:rPr/>
              <a:t> </a:t>
            </a:r>
            <a:r>
              <a:rPr/>
              <a:t>seminal</a:t>
            </a:r>
            <a:r>
              <a:rPr/>
              <a:t> </a:t>
            </a:r>
            <a:r>
              <a:rPr/>
              <a:t>volume</a:t>
            </a:r>
            <a:r>
              <a:rPr/>
              <a:t> </a:t>
            </a:r>
            <a:r>
              <a:rPr/>
              <a:t>over</a:t>
            </a:r>
            <a:r>
              <a:rPr/>
              <a:t> </a:t>
            </a:r>
            <a:r>
              <a:rPr/>
              <a:t>this</a:t>
            </a:r>
            <a:r>
              <a:rPr/>
              <a:t> </a:t>
            </a:r>
            <a:r>
              <a:rPr/>
              <a:t>period</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example,</a:t>
            </a:r>
            <a:r>
              <a:rPr/>
              <a:t> </a:t>
            </a:r>
            <a:r>
              <a:rPr/>
              <a:t>a</a:t>
            </a:r>
            <a:r>
              <a:rPr/>
              <a:t> </a:t>
            </a:r>
            <a:r>
              <a:rPr/>
              <a:t>linear</a:t>
            </a:r>
            <a:r>
              <a:rPr/>
              <a:t> </a:t>
            </a:r>
            <a:r>
              <a:rPr/>
              <a:t>regression</a:t>
            </a:r>
            <a:r>
              <a:rPr/>
              <a:t> </a:t>
            </a:r>
            <a:r>
              <a:rPr/>
              <a:t>model</a:t>
            </a:r>
            <a:r>
              <a:rPr/>
              <a:t> </a:t>
            </a:r>
            <a:r>
              <a:rPr/>
              <a:t>on</a:t>
            </a:r>
            <a:r>
              <a:rPr/>
              <a:t> </a:t>
            </a:r>
            <a:r>
              <a:rPr/>
              <a:t>the</a:t>
            </a:r>
            <a:r>
              <a:rPr/>
              <a:t> </a:t>
            </a:r>
            <a:r>
              <a:rPr/>
              <a:t>pooled</a:t>
            </a:r>
            <a:r>
              <a:rPr/>
              <a:t> </a:t>
            </a:r>
            <a:r>
              <a:rPr/>
              <a:t>data</a:t>
            </a:r>
            <a:r>
              <a:rPr/>
              <a:t> </a:t>
            </a:r>
            <a:r>
              <a:rPr/>
              <a:t>provided</a:t>
            </a:r>
            <a:r>
              <a:rPr/>
              <a:t> </a:t>
            </a:r>
            <a:r>
              <a:rPr/>
              <a:t>an</a:t>
            </a:r>
            <a:r>
              <a:rPr/>
              <a:t> </a:t>
            </a:r>
            <a:r>
              <a:rPr/>
              <a:t>estimated</a:t>
            </a:r>
            <a:r>
              <a:rPr/>
              <a:t> </a:t>
            </a:r>
            <a:r>
              <a:rPr/>
              <a:t>average</a:t>
            </a:r>
            <a:r>
              <a:rPr/>
              <a:t> </a:t>
            </a:r>
            <a:r>
              <a:rPr/>
              <a:t>count</a:t>
            </a:r>
            <a:r>
              <a:rPr/>
              <a:t> </a:t>
            </a:r>
            <a:r>
              <a:rPr/>
              <a:t>of</a:t>
            </a:r>
            <a:r>
              <a:rPr/>
              <a:t> </a:t>
            </a:r>
            <a:r>
              <a:rPr/>
              <a:t>113</a:t>
            </a:r>
            <a:r>
              <a:rPr/>
              <a:t> </a:t>
            </a:r>
            <a:r>
              <a:rPr/>
              <a:t>million</a:t>
            </a:r>
            <a:r>
              <a:rPr/>
              <a:t> </a:t>
            </a:r>
            <a:r>
              <a:rPr/>
              <a:t>per</a:t>
            </a:r>
            <a:r>
              <a:rPr/>
              <a:t> </a:t>
            </a:r>
            <a:r>
              <a:rPr/>
              <a:t>ml</a:t>
            </a:r>
            <a:r>
              <a:rPr/>
              <a:t> </a:t>
            </a:r>
            <a:r>
              <a:rPr/>
              <a:t>in</a:t>
            </a:r>
            <a:r>
              <a:rPr/>
              <a:t> </a:t>
            </a:r>
            <a:r>
              <a:rPr/>
              <a:t>1940</a:t>
            </a:r>
            <a:r>
              <a:rPr/>
              <a:t> </a:t>
            </a:r>
            <a:r>
              <a:rPr/>
              <a:t>and</a:t>
            </a:r>
            <a:r>
              <a:rPr/>
              <a:t> </a:t>
            </a:r>
            <a:r>
              <a:rPr/>
              <a:t>66</a:t>
            </a:r>
            <a:r>
              <a:rPr/>
              <a:t> </a:t>
            </a:r>
            <a:r>
              <a:rPr/>
              <a:t>million</a:t>
            </a:r>
            <a:r>
              <a:rPr/>
              <a:t> </a:t>
            </a:r>
            <a:r>
              <a:rPr/>
              <a:t>per</a:t>
            </a:r>
            <a:r>
              <a:rPr/>
              <a:t> </a:t>
            </a:r>
            <a:r>
              <a:rPr/>
              <a:t>ml</a:t>
            </a:r>
            <a:r>
              <a:rPr/>
              <a:t> </a:t>
            </a:r>
            <a:r>
              <a:rPr/>
              <a:t>in</a:t>
            </a:r>
            <a:r>
              <a:rPr/>
              <a:t> </a:t>
            </a:r>
            <a:r>
              <a:rPr/>
              <a:t>1990.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Several</a:t>
            </a:r>
            <a:r>
              <a:rPr/>
              <a:t> </a:t>
            </a:r>
            <a:r>
              <a:rPr/>
              <a:t>researchers</a:t>
            </a:r>
            <a:r>
              <a:rPr/>
              <a:t> </a:t>
            </a:r>
            <a:r>
              <a:rPr/>
              <a:t>(Olsen</a:t>
            </a:r>
            <a:r>
              <a:rPr/>
              <a:t> </a:t>
            </a:r>
            <a:r>
              <a:rPr/>
              <a:t>1995;</a:t>
            </a:r>
            <a:r>
              <a:rPr/>
              <a:t> </a:t>
            </a:r>
            <a:r>
              <a:rPr/>
              <a:t>Fisch</a:t>
            </a:r>
            <a:r>
              <a:rPr/>
              <a:t> </a:t>
            </a:r>
            <a:r>
              <a:rPr/>
              <a:t>1996)</a:t>
            </a:r>
            <a:r>
              <a:rPr/>
              <a:t> </a:t>
            </a:r>
            <a:r>
              <a:rPr/>
              <a:t>noted</a:t>
            </a:r>
            <a:r>
              <a:rPr/>
              <a:t> </a:t>
            </a:r>
            <a:r>
              <a:rPr/>
              <a:t>heterogeneity</a:t>
            </a:r>
            <a:r>
              <a:rPr/>
              <a:t> </a:t>
            </a:r>
            <a:r>
              <a:rPr/>
              <a:t>in</a:t>
            </a:r>
            <a:r>
              <a:rPr/>
              <a:t> </a:t>
            </a:r>
            <a:r>
              <a:rPr/>
              <a:t>this</a:t>
            </a:r>
            <a:r>
              <a:rPr/>
              <a:t> </a:t>
            </a:r>
            <a:r>
              <a:rPr/>
              <a:t>meta-analysis,</a:t>
            </a:r>
            <a:r>
              <a:rPr/>
              <a:t> </a:t>
            </a:r>
            <a:r>
              <a:rPr/>
              <a:t>a</a:t>
            </a:r>
            <a:r>
              <a:rPr/>
              <a:t> </a:t>
            </a:r>
            <a:r>
              <a:rPr/>
              <a:t>mixing</a:t>
            </a:r>
            <a:r>
              <a:rPr/>
              <a:t> </a:t>
            </a:r>
            <a:r>
              <a:rPr/>
              <a:t>of</a:t>
            </a:r>
            <a:r>
              <a:rPr/>
              <a:t> </a:t>
            </a:r>
            <a:r>
              <a:rPr/>
              <a:t>apples</a:t>
            </a:r>
            <a:r>
              <a:rPr/>
              <a:t> </a:t>
            </a:r>
            <a:r>
              <a:rPr/>
              <a:t>and</a:t>
            </a:r>
            <a:r>
              <a:rPr/>
              <a:t> </a:t>
            </a:r>
            <a:r>
              <a:rPr/>
              <a:t>oranges.</a:t>
            </a:r>
            <a:r>
              <a:rPr/>
              <a:t> </a:t>
            </a:r>
            <a:r>
              <a:rPr/>
              <a:t>Studies</a:t>
            </a:r>
            <a:r>
              <a:rPr/>
              <a:t> </a:t>
            </a:r>
            <a:r>
              <a:rPr/>
              <a:t>before</a:t>
            </a:r>
            <a:r>
              <a:rPr/>
              <a:t> </a:t>
            </a:r>
            <a:r>
              <a:rPr/>
              <a:t>1970</a:t>
            </a:r>
            <a:r>
              <a:rPr/>
              <a:t> </a:t>
            </a:r>
            <a:r>
              <a:rPr/>
              <a:t>were</a:t>
            </a:r>
            <a:r>
              <a:rPr/>
              <a:t> </a:t>
            </a:r>
            <a:r>
              <a:rPr/>
              <a:t>dominated</a:t>
            </a:r>
            <a:r>
              <a:rPr/>
              <a:t> </a:t>
            </a:r>
            <a:r>
              <a:rPr/>
              <a:t>by</a:t>
            </a:r>
            <a:r>
              <a:rPr/>
              <a:t> </a:t>
            </a:r>
            <a:r>
              <a:rPr/>
              <a:t>studies</a:t>
            </a:r>
            <a:r>
              <a:rPr/>
              <a:t> </a:t>
            </a:r>
            <a:r>
              <a:rPr/>
              <a:t>in</a:t>
            </a:r>
            <a:r>
              <a:rPr/>
              <a:t> </a:t>
            </a:r>
            <a:r>
              <a:rPr/>
              <a:t>the</a:t>
            </a:r>
            <a:r>
              <a:rPr/>
              <a:t> </a:t>
            </a:r>
            <a:r>
              <a:rPr/>
              <a:t>United</a:t>
            </a:r>
            <a:r>
              <a:rPr/>
              <a:t> </a:t>
            </a:r>
            <a:r>
              <a:rPr/>
              <a:t>States</a:t>
            </a:r>
            <a:r>
              <a:rPr/>
              <a:t> </a:t>
            </a:r>
            <a:r>
              <a:rPr/>
              <a:t>and</a:t>
            </a:r>
            <a:r>
              <a:rPr/>
              <a:t> </a:t>
            </a:r>
            <a:r>
              <a:rPr/>
              <a:t>particularly</a:t>
            </a:r>
            <a:r>
              <a:rPr/>
              <a:t> </a:t>
            </a:r>
            <a:r>
              <a:rPr/>
              <a:t>studies</a:t>
            </a:r>
            <a:r>
              <a:rPr/>
              <a:t> </a:t>
            </a:r>
            <a:r>
              <a:rPr/>
              <a:t>in</a:t>
            </a:r>
            <a:r>
              <a:rPr/>
              <a:t> </a:t>
            </a:r>
            <a:r>
              <a:rPr/>
              <a:t>New</a:t>
            </a:r>
            <a:r>
              <a:rPr/>
              <a:t> </a:t>
            </a:r>
            <a:r>
              <a:rPr/>
              <a:t>York.</a:t>
            </a:r>
            <a:r>
              <a:rPr/>
              <a:t> </a:t>
            </a:r>
            <a:r>
              <a:rPr/>
              <a:t>Studies</a:t>
            </a:r>
            <a:r>
              <a:rPr/>
              <a:t> </a:t>
            </a:r>
            <a:r>
              <a:rPr/>
              <a:t>after</a:t>
            </a:r>
            <a:r>
              <a:rPr/>
              <a:t> </a:t>
            </a:r>
            <a:r>
              <a:rPr/>
              <a:t>1970</a:t>
            </a:r>
            <a:r>
              <a:rPr/>
              <a:t> </a:t>
            </a:r>
            <a:r>
              <a:rPr/>
              <a:t>included</a:t>
            </a:r>
            <a:r>
              <a:rPr/>
              <a:t> </a:t>
            </a:r>
            <a:r>
              <a:rPr/>
              <a:t>many</a:t>
            </a:r>
            <a:r>
              <a:rPr/>
              <a:t> </a:t>
            </a:r>
            <a:r>
              <a:rPr/>
              <a:t>other</a:t>
            </a:r>
            <a:r>
              <a:rPr/>
              <a:t> </a:t>
            </a:r>
            <a:r>
              <a:rPr/>
              <a:t>locations</a:t>
            </a:r>
            <a:r>
              <a:rPr/>
              <a:t> </a:t>
            </a:r>
            <a:r>
              <a:rPr/>
              <a:t>including</a:t>
            </a:r>
            <a:r>
              <a:rPr/>
              <a:t> </a:t>
            </a:r>
            <a:r>
              <a:rPr/>
              <a:t>third</a:t>
            </a:r>
            <a:r>
              <a:rPr/>
              <a:t> </a:t>
            </a:r>
            <a:r>
              <a:rPr/>
              <a:t>world</a:t>
            </a:r>
            <a:r>
              <a:rPr/>
              <a:t> </a:t>
            </a:r>
            <a:r>
              <a:rPr/>
              <a:t>countries.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also</a:t>
            </a:r>
            <a:r>
              <a:rPr/>
              <a:t> </a:t>
            </a:r>
            <a:r>
              <a:rPr/>
              <a:t>substantial</a:t>
            </a:r>
            <a:r>
              <a:rPr/>
              <a:t> </a:t>
            </a:r>
            <a:r>
              <a:rPr/>
              <a:t>variation</a:t>
            </a:r>
            <a:r>
              <a:rPr/>
              <a:t> </a:t>
            </a:r>
            <a:r>
              <a:rPr/>
              <a:t>from</a:t>
            </a:r>
            <a:r>
              <a:rPr/>
              <a:t> </a:t>
            </a:r>
            <a:r>
              <a:rPr/>
              <a:t>study</a:t>
            </a:r>
            <a:r>
              <a:rPr/>
              <a:t> </a:t>
            </a:r>
            <a:r>
              <a:rPr/>
              <a:t>to</a:t>
            </a:r>
            <a:r>
              <a:rPr/>
              <a:t> </a:t>
            </a:r>
            <a:r>
              <a:rPr/>
              <a:t>study</a:t>
            </a:r>
            <a:r>
              <a:rPr/>
              <a:t> </a:t>
            </a:r>
            <a:r>
              <a:rPr/>
              <a:t>in</a:t>
            </a:r>
            <a:r>
              <a:rPr/>
              <a:t> </a:t>
            </a:r>
            <a:r>
              <a:rPr/>
              <a:t>the</a:t>
            </a:r>
            <a:r>
              <a:rPr/>
              <a:t> </a:t>
            </a:r>
            <a:r>
              <a:rPr/>
              <a:t>source</a:t>
            </a:r>
            <a:r>
              <a:rPr/>
              <a:t> </a:t>
            </a:r>
            <a:r>
              <a:rPr/>
              <a:t>of</a:t>
            </a:r>
            <a:r>
              <a:rPr/>
              <a:t> </a:t>
            </a:r>
            <a:r>
              <a:rPr/>
              <a:t>patients.</a:t>
            </a:r>
            <a:r>
              <a:rPr/>
              <a:t> </a:t>
            </a:r>
            <a:r>
              <a:rPr/>
              <a:t>Sperm</a:t>
            </a:r>
            <a:r>
              <a:rPr/>
              <a:t> </a:t>
            </a:r>
            <a:r>
              <a:rPr/>
              <a:t>donor</a:t>
            </a:r>
            <a:r>
              <a:rPr/>
              <a:t> </a:t>
            </a:r>
            <a:r>
              <a:rPr/>
              <a:t>clinics</a:t>
            </a:r>
            <a:r>
              <a:rPr/>
              <a:t> </a:t>
            </a:r>
            <a:r>
              <a:rPr/>
              <a:t>typically</a:t>
            </a:r>
            <a:r>
              <a:rPr/>
              <a:t> </a:t>
            </a:r>
            <a:r>
              <a:rPr/>
              <a:t>ask</a:t>
            </a:r>
            <a:r>
              <a:rPr/>
              <a:t> </a:t>
            </a:r>
            <a:r>
              <a:rPr/>
              <a:t>donors</a:t>
            </a:r>
            <a:r>
              <a:rPr/>
              <a:t> </a:t>
            </a:r>
            <a:r>
              <a:rPr/>
              <a:t>to</a:t>
            </a:r>
            <a:r>
              <a:rPr/>
              <a:t> </a:t>
            </a:r>
            <a:r>
              <a:rPr/>
              <a:t>prove</a:t>
            </a:r>
            <a:r>
              <a:rPr/>
              <a:t> </a:t>
            </a:r>
            <a:r>
              <a:rPr/>
              <a:t>they</a:t>
            </a:r>
            <a:r>
              <a:rPr/>
              <a:t> </a:t>
            </a:r>
            <a:r>
              <a:rPr/>
              <a:t>are</a:t>
            </a:r>
            <a:r>
              <a:rPr/>
              <a:t> </a:t>
            </a:r>
            <a:r>
              <a:rPr/>
              <a:t>fertile</a:t>
            </a:r>
            <a:r>
              <a:rPr/>
              <a:t> </a:t>
            </a:r>
            <a:r>
              <a:rPr/>
              <a:t>(e.g.,</a:t>
            </a:r>
            <a:r>
              <a:rPr/>
              <a:t> </a:t>
            </a:r>
            <a:r>
              <a:rPr/>
              <a:t>having</a:t>
            </a:r>
            <a:r>
              <a:rPr/>
              <a:t> </a:t>
            </a:r>
            <a:r>
              <a:rPr/>
              <a:t>fathered</a:t>
            </a:r>
            <a:r>
              <a:rPr/>
              <a:t> </a:t>
            </a:r>
            <a:r>
              <a:rPr/>
              <a:t>at</a:t>
            </a:r>
            <a:r>
              <a:rPr/>
              <a:t> </a:t>
            </a:r>
            <a:r>
              <a:rPr/>
              <a:t>least</a:t>
            </a:r>
            <a:r>
              <a:rPr/>
              <a:t> </a:t>
            </a:r>
            <a:r>
              <a:rPr/>
              <a:t>two</a:t>
            </a:r>
            <a:r>
              <a:rPr/>
              <a:t> </a:t>
            </a:r>
            <a:r>
              <a:rPr/>
              <a:t>children).</a:t>
            </a:r>
            <a:r>
              <a:rPr/>
              <a:t> </a:t>
            </a:r>
            <a:r>
              <a:rPr/>
              <a:t>A</a:t>
            </a:r>
            <a:r>
              <a:rPr/>
              <a:t> </a:t>
            </a:r>
            <a:r>
              <a:rPr/>
              <a:t>fertility</a:t>
            </a:r>
            <a:r>
              <a:rPr/>
              <a:t> </a:t>
            </a:r>
            <a:r>
              <a:rPr/>
              <a:t>work-up,</a:t>
            </a:r>
            <a:r>
              <a:rPr/>
              <a:t> </a:t>
            </a:r>
            <a:r>
              <a:rPr/>
              <a:t>on</a:t>
            </a:r>
            <a:r>
              <a:rPr/>
              <a:t> </a:t>
            </a:r>
            <a:r>
              <a:rPr/>
              <a:t>the</a:t>
            </a:r>
            <a:r>
              <a:rPr/>
              <a:t> </a:t>
            </a:r>
            <a:r>
              <a:rPr/>
              <a:t>other</a:t>
            </a:r>
            <a:r>
              <a:rPr/>
              <a:t> </a:t>
            </a:r>
            <a:r>
              <a:rPr/>
              <a:t>hand,</a:t>
            </a:r>
            <a:r>
              <a:rPr/>
              <a:t> </a:t>
            </a:r>
            <a:r>
              <a:rPr/>
              <a:t>is</a:t>
            </a:r>
            <a:r>
              <a:rPr/>
              <a:t> </a:t>
            </a:r>
            <a:r>
              <a:rPr/>
              <a:t>done</a:t>
            </a:r>
            <a:r>
              <a:rPr/>
              <a:t> </a:t>
            </a:r>
            <a:r>
              <a:rPr/>
              <a:t>in</a:t>
            </a:r>
            <a:r>
              <a:rPr/>
              <a:t> </a:t>
            </a:r>
            <a:r>
              <a:rPr/>
              <a:t>settings</a:t>
            </a:r>
            <a:r>
              <a:rPr/>
              <a:t> </a:t>
            </a:r>
            <a:r>
              <a:rPr/>
              <a:t>where</a:t>
            </a:r>
            <a:r>
              <a:rPr/>
              <a:t> </a:t>
            </a:r>
            <a:r>
              <a:rPr/>
              <a:t>fertility</a:t>
            </a:r>
            <a:r>
              <a:rPr/>
              <a:t> </a:t>
            </a:r>
            <a:r>
              <a:rPr/>
              <a:t>is</a:t>
            </a:r>
            <a:r>
              <a:rPr/>
              <a:t> </a:t>
            </a:r>
            <a:r>
              <a:rPr/>
              <a:t>questionable,</a:t>
            </a:r>
            <a:r>
              <a:rPr/>
              <a:t> </a:t>
            </a:r>
            <a:r>
              <a:rPr/>
              <a:t>and</a:t>
            </a:r>
            <a:r>
              <a:rPr/>
              <a:t> </a:t>
            </a:r>
            <a:r>
              <a:rPr/>
              <a:t>would</a:t>
            </a:r>
            <a:r>
              <a:rPr/>
              <a:t> </a:t>
            </a:r>
            <a:r>
              <a:rPr/>
              <a:t>not</a:t>
            </a:r>
            <a:r>
              <a:rPr/>
              <a:t> </a:t>
            </a:r>
            <a:r>
              <a:rPr/>
              <a:t>require</a:t>
            </a:r>
            <a:r>
              <a:rPr/>
              <a:t> </a:t>
            </a:r>
            <a:r>
              <a:rPr/>
              <a:t>such</a:t>
            </a:r>
            <a:r>
              <a:rPr/>
              <a:t> </a:t>
            </a:r>
            <a:r>
              <a:rPr/>
              <a:t>a</a:t>
            </a:r>
            <a:r>
              <a:rPr/>
              <a:t> </a:t>
            </a:r>
            <a:r>
              <a:rPr/>
              <a:t>condition.</a:t>
            </a:r>
            <a:r>
              <a:rPr/>
              <a:t> </a:t>
            </a:r>
            <a:r>
              <a:rPr/>
              <a:t>An</a:t>
            </a:r>
            <a:r>
              <a:rPr/>
              <a:t> </a:t>
            </a:r>
            <a:r>
              <a:rPr/>
              <a:t>in</a:t>
            </a:r>
            <a:r>
              <a:rPr/>
              <a:t> </a:t>
            </a:r>
            <a:r>
              <a:rPr/>
              <a:t>vitro</a:t>
            </a:r>
            <a:r>
              <a:rPr/>
              <a:t> </a:t>
            </a:r>
            <a:r>
              <a:rPr/>
              <a:t>clinic</a:t>
            </a:r>
            <a:r>
              <a:rPr/>
              <a:t> </a:t>
            </a:r>
            <a:r>
              <a:rPr/>
              <a:t>might</a:t>
            </a:r>
            <a:r>
              <a:rPr/>
              <a:t> </a:t>
            </a:r>
            <a:r>
              <a:rPr/>
              <a:t>have</a:t>
            </a:r>
            <a:r>
              <a:rPr/>
              <a:t> </a:t>
            </a:r>
            <a:r>
              <a:rPr/>
              <a:t>men</a:t>
            </a:r>
            <a:r>
              <a:rPr/>
              <a:t> </a:t>
            </a:r>
            <a:r>
              <a:rPr/>
              <a:t>with</a:t>
            </a:r>
            <a:r>
              <a:rPr/>
              <a:t> </a:t>
            </a:r>
            <a:r>
              <a:rPr/>
              <a:t>normal</a:t>
            </a:r>
            <a:r>
              <a:rPr/>
              <a:t> </a:t>
            </a:r>
            <a:r>
              <a:rPr/>
              <a:t>fertility,</a:t>
            </a:r>
            <a:r>
              <a:rPr/>
              <a:t> </a:t>
            </a:r>
            <a:r>
              <a:rPr/>
              <a:t>if</a:t>
            </a:r>
            <a:r>
              <a:rPr/>
              <a:t> </a:t>
            </a:r>
            <a:r>
              <a:rPr/>
              <a:t>the</a:t>
            </a:r>
            <a:r>
              <a:rPr/>
              <a:t> </a:t>
            </a:r>
            <a:r>
              <a:rPr/>
              <a:t>issue</a:t>
            </a:r>
            <a:r>
              <a:rPr/>
              <a:t> </a:t>
            </a:r>
            <a:r>
              <a:rPr/>
              <a:t>of</a:t>
            </a:r>
            <a:r>
              <a:rPr/>
              <a:t> </a:t>
            </a:r>
            <a:r>
              <a:rPr/>
              <a:t>infertility</a:t>
            </a:r>
            <a:r>
              <a:rPr/>
              <a:t> </a:t>
            </a:r>
            <a:r>
              <a:rPr/>
              <a:t>were</a:t>
            </a:r>
            <a:r>
              <a:rPr/>
              <a:t> </a:t>
            </a:r>
            <a:r>
              <a:rPr/>
              <a:t>restricted</a:t>
            </a:r>
            <a:r>
              <a:rPr/>
              <a:t> </a:t>
            </a:r>
            <a:r>
              <a:rPr/>
              <a:t>to</a:t>
            </a:r>
            <a:r>
              <a:rPr/>
              <a:t> </a:t>
            </a:r>
            <a:r>
              <a:rPr/>
              <a:t>the</a:t>
            </a:r>
            <a:r>
              <a:rPr/>
              <a:t> </a:t>
            </a:r>
            <a:r>
              <a:rPr/>
              <a:t>female</a:t>
            </a:r>
            <a:r>
              <a:rPr/>
              <a:t> </a:t>
            </a:r>
            <a:r>
              <a:rPr/>
              <a:t>side.</a:t>
            </a:r>
            <a:r>
              <a:rPr/>
              <a:t> </a:t>
            </a:r>
            <a:r>
              <a:rPr/>
              <a:t>But</a:t>
            </a:r>
            <a:r>
              <a:rPr/>
              <a:t> </a:t>
            </a:r>
            <a:r>
              <a:rPr/>
              <a:t>often</a:t>
            </a:r>
            <a:r>
              <a:rPr/>
              <a:t> </a:t>
            </a:r>
            <a:r>
              <a:rPr/>
              <a:t>a</a:t>
            </a:r>
            <a:r>
              <a:rPr/>
              <a:t> </a:t>
            </a:r>
            <a:r>
              <a:rPr/>
              <a:t>poor</a:t>
            </a:r>
            <a:r>
              <a:rPr/>
              <a:t> </a:t>
            </a:r>
            <a:r>
              <a:rPr/>
              <a:t>sperm</a:t>
            </a:r>
            <a:r>
              <a:rPr/>
              <a:t> </a:t>
            </a:r>
            <a:r>
              <a:rPr/>
              <a:t>count</a:t>
            </a:r>
            <a:r>
              <a:rPr/>
              <a:t> </a:t>
            </a:r>
            <a:r>
              <a:rPr/>
              <a:t>is</a:t>
            </a:r>
            <a:r>
              <a:rPr/>
              <a:t> </a:t>
            </a:r>
            <a:r>
              <a:rPr/>
              <a:t>a</a:t>
            </a:r>
            <a:r>
              <a:rPr/>
              <a:t> </a:t>
            </a:r>
            <a:r>
              <a:rPr/>
              <a:t>contributing</a:t>
            </a:r>
            <a:r>
              <a:rPr/>
              <a:t> </a:t>
            </a:r>
            <a:r>
              <a:rPr/>
              <a:t>factor</a:t>
            </a:r>
            <a:r>
              <a:rPr/>
              <a:t> </a:t>
            </a:r>
            <a:r>
              <a:rPr/>
              <a:t>to</a:t>
            </a:r>
            <a:r>
              <a:rPr/>
              <a:t> </a:t>
            </a:r>
            <a:r>
              <a:rPr/>
              <a:t>female</a:t>
            </a:r>
            <a:r>
              <a:rPr/>
              <a:t> </a:t>
            </a:r>
            <a:r>
              <a:rPr/>
              <a:t>infertility.</a:t>
            </a:r>
          </a:p>
          <a:p>
            <a:pPr lvl="0" marL="0" indent="0">
              <a:buNone/>
            </a:pPr>
          </a:p>
          <a:p>
            <a:pPr lvl="0" marL="0" indent="0">
              <a:buNone/>
            </a:pPr>
            <a:r>
              <a:rPr/>
              <a:t>Another</a:t>
            </a:r>
            <a:r>
              <a:rPr/>
              <a:t> </a:t>
            </a:r>
            <a:r>
              <a:rPr/>
              <a:t>thing</a:t>
            </a:r>
            <a:r>
              <a:rPr/>
              <a:t> </a:t>
            </a:r>
            <a:r>
              <a:rPr/>
              <a:t>that</a:t>
            </a:r>
            <a:r>
              <a:rPr/>
              <a:t> </a:t>
            </a:r>
            <a:r>
              <a:rPr/>
              <a:t>varied</a:t>
            </a:r>
            <a:r>
              <a:rPr/>
              <a:t> </a:t>
            </a:r>
            <a:r>
              <a:rPr/>
              <a:t>from</a:t>
            </a:r>
            <a:r>
              <a:rPr/>
              <a:t> </a:t>
            </a:r>
            <a:r>
              <a:rPr/>
              <a:t>study</a:t>
            </a:r>
            <a:r>
              <a:rPr/>
              <a:t> </a:t>
            </a:r>
            <a:r>
              <a:rPr/>
              <a:t>to</a:t>
            </a:r>
            <a:r>
              <a:rPr/>
              <a:t> </a:t>
            </a:r>
            <a:r>
              <a:rPr/>
              <a:t>study</a:t>
            </a:r>
            <a:r>
              <a:rPr/>
              <a:t> </a:t>
            </a:r>
            <a:r>
              <a:rPr/>
              <a:t>were</a:t>
            </a:r>
            <a:r>
              <a:rPr/>
              <a:t> </a:t>
            </a:r>
            <a:r>
              <a:rPr/>
              <a:t>absitinence</a:t>
            </a:r>
            <a:r>
              <a:rPr/>
              <a:t> </a:t>
            </a:r>
            <a:r>
              <a:rPr/>
              <a:t>requirements.</a:t>
            </a:r>
            <a:r>
              <a:rPr/>
              <a:t> </a:t>
            </a:r>
            <a:r>
              <a:rPr/>
              <a:t>Some</a:t>
            </a:r>
            <a:r>
              <a:rPr/>
              <a:t> </a:t>
            </a:r>
            <a:r>
              <a:rPr/>
              <a:t>studies</a:t>
            </a:r>
            <a:r>
              <a:rPr/>
              <a:t> </a:t>
            </a:r>
            <a:r>
              <a:rPr/>
              <a:t>asked</a:t>
            </a:r>
            <a:r>
              <a:rPr/>
              <a:t> </a:t>
            </a:r>
            <a:r>
              <a:rPr/>
              <a:t>the</a:t>
            </a:r>
            <a:r>
              <a:rPr/>
              <a:t> </a:t>
            </a:r>
            <a:r>
              <a:rPr/>
              <a:t>men</a:t>
            </a:r>
            <a:r>
              <a:rPr/>
              <a:t> </a:t>
            </a:r>
            <a:r>
              <a:rPr/>
              <a:t>to</a:t>
            </a:r>
            <a:r>
              <a:rPr/>
              <a:t> </a:t>
            </a:r>
            <a:r>
              <a:rPr/>
              <a:t>abstain</a:t>
            </a:r>
            <a:r>
              <a:rPr/>
              <a:t> </a:t>
            </a:r>
            <a:r>
              <a:rPr/>
              <a:t>from</a:t>
            </a:r>
            <a:r>
              <a:rPr/>
              <a:t> </a:t>
            </a:r>
            <a:r>
              <a:rPr/>
              <a:t>sex</a:t>
            </a:r>
            <a:r>
              <a:rPr/>
              <a:t> </a:t>
            </a:r>
            <a:r>
              <a:rPr/>
              <a:t>for</a:t>
            </a:r>
            <a:r>
              <a:rPr/>
              <a:t> </a:t>
            </a:r>
            <a:r>
              <a:rPr/>
              <a:t>two</a:t>
            </a:r>
            <a:r>
              <a:rPr/>
              <a:t> </a:t>
            </a:r>
            <a:r>
              <a:rPr/>
              <a:t>days</a:t>
            </a:r>
            <a:r>
              <a:rPr/>
              <a:t> </a:t>
            </a:r>
            <a:r>
              <a:rPr/>
              <a:t>prior</a:t>
            </a:r>
            <a:r>
              <a:rPr/>
              <a:t> </a:t>
            </a:r>
            <a:r>
              <a:rPr/>
              <a:t>to</a:t>
            </a:r>
            <a:r>
              <a:rPr/>
              <a:t> </a:t>
            </a:r>
            <a:r>
              <a:rPr/>
              <a:t>providing</a:t>
            </a:r>
            <a:r>
              <a:rPr/>
              <a:t> </a:t>
            </a:r>
            <a:r>
              <a:rPr/>
              <a:t>a</a:t>
            </a:r>
            <a:r>
              <a:rPr/>
              <a:t> </a:t>
            </a:r>
            <a:r>
              <a:rPr/>
              <a:t>sample</a:t>
            </a:r>
            <a:r>
              <a:rPr/>
              <a:t> </a:t>
            </a:r>
            <a:r>
              <a:rPr/>
              <a:t>and</a:t>
            </a:r>
            <a:r>
              <a:rPr/>
              <a:t> </a:t>
            </a:r>
            <a:r>
              <a:rPr/>
              <a:t>some</a:t>
            </a:r>
            <a:r>
              <a:rPr/>
              <a:t> </a:t>
            </a:r>
            <a:r>
              <a:rPr/>
              <a:t>didn’t.</a:t>
            </a:r>
            <a:r>
              <a:rPr/>
              <a:t> </a:t>
            </a:r>
            <a:r>
              <a:rPr/>
              <a:t>Abstinent</a:t>
            </a:r>
            <a:r>
              <a:rPr/>
              <a:t> </a:t>
            </a:r>
            <a:r>
              <a:rPr/>
              <a:t>men</a:t>
            </a:r>
            <a:r>
              <a:rPr/>
              <a:t> </a:t>
            </a:r>
            <a:r>
              <a:rPr/>
              <a:t>would</a:t>
            </a:r>
            <a:r>
              <a:rPr/>
              <a:t> </a:t>
            </a:r>
            <a:r>
              <a:rPr/>
              <a:t>tend</a:t>
            </a:r>
            <a:r>
              <a:rPr/>
              <a:t> </a:t>
            </a:r>
            <a:r>
              <a:rPr/>
              <a:t>to</a:t>
            </a:r>
            <a:r>
              <a:rPr/>
              <a:t> </a:t>
            </a:r>
            <a:r>
              <a:rPr/>
              <a:t>have</a:t>
            </a:r>
            <a:r>
              <a:rPr/>
              <a:t> </a:t>
            </a:r>
            <a:r>
              <a:rPr/>
              <a:t>higher</a:t>
            </a:r>
            <a:r>
              <a:rPr/>
              <a:t> </a:t>
            </a:r>
            <a:r>
              <a:rPr/>
              <a:t>sperm</a:t>
            </a:r>
            <a:r>
              <a:rPr/>
              <a:t> </a:t>
            </a:r>
            <a:r>
              <a:rPr/>
              <a:t>counts</a:t>
            </a:r>
            <a:r>
              <a:rPr/>
              <a:t> </a:t>
            </a:r>
            <a:r>
              <a:rPr/>
              <a:t>than</a:t>
            </a:r>
            <a:r>
              <a:rPr/>
              <a:t> </a:t>
            </a:r>
            <a:r>
              <a:rPr/>
              <a:t>non-abstinent</a:t>
            </a:r>
            <a:r>
              <a:rPr/>
              <a:t> </a:t>
            </a:r>
            <a:r>
              <a:rPr/>
              <a:t>men.</a:t>
            </a:r>
          </a:p>
          <a:p>
            <a:pPr lvl="0" marL="0" indent="0">
              <a:buNone/>
            </a:pPr>
          </a:p>
          <a:p>
            <a:pPr lvl="0" marL="0" indent="0">
              <a:buNone/>
            </a:pPr>
            <a:r>
              <a:rPr/>
              <a:t>If</a:t>
            </a:r>
            <a:r>
              <a:rPr/>
              <a:t> </a:t>
            </a:r>
            <a:r>
              <a:rPr/>
              <a:t>patients</a:t>
            </a:r>
            <a:r>
              <a:rPr/>
              <a:t> </a:t>
            </a:r>
            <a:r>
              <a:rPr/>
              <a:t>who</a:t>
            </a:r>
            <a:r>
              <a:rPr/>
              <a:t> </a:t>
            </a:r>
            <a:r>
              <a:rPr/>
              <a:t>used</a:t>
            </a:r>
            <a:r>
              <a:rPr/>
              <a:t> </a:t>
            </a:r>
            <a:r>
              <a:rPr/>
              <a:t>tobacco</a:t>
            </a:r>
            <a:r>
              <a:rPr/>
              <a:t> </a:t>
            </a:r>
            <a:r>
              <a:rPr/>
              <a:t>or</a:t>
            </a:r>
            <a:r>
              <a:rPr/>
              <a:t> </a:t>
            </a:r>
            <a:r>
              <a:rPr/>
              <a:t>marijuana</a:t>
            </a:r>
            <a:r>
              <a:rPr/>
              <a:t> </a:t>
            </a:r>
            <a:r>
              <a:rPr/>
              <a:t>were</a:t>
            </a:r>
            <a:r>
              <a:rPr/>
              <a:t> </a:t>
            </a:r>
            <a:r>
              <a:rPr/>
              <a:t>excluded</a:t>
            </a:r>
            <a:r>
              <a:rPr/>
              <a:t> </a:t>
            </a:r>
            <a:r>
              <a:rPr/>
              <a:t>from</a:t>
            </a:r>
            <a:r>
              <a:rPr/>
              <a:t> </a:t>
            </a:r>
            <a:r>
              <a:rPr/>
              <a:t>some</a:t>
            </a:r>
            <a:r>
              <a:rPr/>
              <a:t> </a:t>
            </a:r>
            <a:r>
              <a:rPr/>
              <a:t>studies,</a:t>
            </a:r>
            <a:r>
              <a:rPr/>
              <a:t> </a:t>
            </a:r>
            <a:r>
              <a:rPr/>
              <a:t>but</a:t>
            </a:r>
            <a:r>
              <a:rPr/>
              <a:t> </a:t>
            </a:r>
            <a:r>
              <a:rPr/>
              <a:t>not</a:t>
            </a:r>
            <a:r>
              <a:rPr/>
              <a:t> </a:t>
            </a:r>
            <a:r>
              <a:rPr/>
              <a:t>from</a:t>
            </a:r>
            <a:r>
              <a:rPr/>
              <a:t> </a:t>
            </a:r>
            <a:r>
              <a:rPr/>
              <a:t>others,</a:t>
            </a:r>
            <a:r>
              <a:rPr/>
              <a:t> </a:t>
            </a:r>
            <a:r>
              <a:rPr/>
              <a:t>this</a:t>
            </a:r>
            <a:r>
              <a:rPr/>
              <a:t> </a:t>
            </a:r>
            <a:r>
              <a:rPr/>
              <a:t>could</a:t>
            </a:r>
            <a:r>
              <a:rPr/>
              <a:t> </a:t>
            </a:r>
            <a:r>
              <a:rPr/>
              <a:t>also</a:t>
            </a:r>
            <a:r>
              <a:rPr/>
              <a:t> </a:t>
            </a:r>
            <a:r>
              <a:rPr/>
              <a:t>affect</a:t>
            </a:r>
            <a:r>
              <a:rPr/>
              <a:t> </a:t>
            </a:r>
            <a:r>
              <a:rPr/>
              <a:t>sperm</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meta-analysis</a:t>
            </a:r>
            <a:r>
              <a:rPr/>
              <a:t> </a:t>
            </a:r>
            <a:r>
              <a:rPr/>
              <a:t>and</a:t>
            </a:r>
            <a:r>
              <a:rPr/>
              <a:t> </a:t>
            </a:r>
            <a:r>
              <a:rPr/>
              <a:t>the</a:t>
            </a:r>
            <a:r>
              <a:rPr/>
              <a:t> </a:t>
            </a:r>
            <a:r>
              <a:rPr/>
              <a:t>subsequent</a:t>
            </a:r>
            <a:r>
              <a:rPr/>
              <a:t> </a:t>
            </a:r>
            <a:r>
              <a:rPr/>
              <a:t>criticisms</a:t>
            </a:r>
            <a:r>
              <a:rPr/>
              <a:t> </a:t>
            </a:r>
            <a:r>
              <a:rPr/>
              <a:t>illustrate,</a:t>
            </a:r>
            <a:r>
              <a:rPr/>
              <a:t> </a:t>
            </a:r>
            <a:r>
              <a:rPr/>
              <a:t>at</a:t>
            </a:r>
            <a:r>
              <a:rPr/>
              <a:t> </a:t>
            </a:r>
            <a:r>
              <a:rPr/>
              <a:t>the</a:t>
            </a:r>
            <a:r>
              <a:rPr/>
              <a:t> </a:t>
            </a:r>
            <a:r>
              <a:rPr/>
              <a:t>same</a:t>
            </a:r>
            <a:r>
              <a:rPr/>
              <a:t> </a:t>
            </a:r>
            <a:r>
              <a:rPr/>
              <a:t>time,</a:t>
            </a:r>
            <a:r>
              <a:rPr/>
              <a:t> </a:t>
            </a:r>
            <a:r>
              <a:rPr/>
              <a:t>the</a:t>
            </a:r>
            <a:r>
              <a:rPr/>
              <a:t> </a:t>
            </a:r>
            <a:r>
              <a:rPr/>
              <a:t>greatest</a:t>
            </a:r>
            <a:r>
              <a:rPr/>
              <a:t> </a:t>
            </a:r>
            <a:r>
              <a:rPr/>
              <a:t>weakness</a:t>
            </a:r>
            <a:r>
              <a:rPr/>
              <a:t> </a:t>
            </a:r>
            <a:r>
              <a:rPr/>
              <a:t>and</a:t>
            </a:r>
            <a:r>
              <a:rPr/>
              <a:t> </a:t>
            </a:r>
            <a:r>
              <a:rPr/>
              <a:t>the</a:t>
            </a:r>
            <a:r>
              <a:rPr/>
              <a:t> </a:t>
            </a:r>
            <a:r>
              <a:rPr/>
              <a:t>greatest</a:t>
            </a:r>
            <a:r>
              <a:rPr/>
              <a:t> </a:t>
            </a:r>
            <a:r>
              <a:rPr/>
              <a:t>strength</a:t>
            </a:r>
            <a:r>
              <a:rPr/>
              <a:t> </a:t>
            </a:r>
            <a:r>
              <a:rPr/>
              <a:t>of</a:t>
            </a:r>
            <a:r>
              <a:rPr/>
              <a:t> </a:t>
            </a:r>
            <a:r>
              <a:rPr/>
              <a:t>meta-analysis.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seven</a:t>
            </a:r>
            <a:r>
              <a:rPr/>
              <a:t> </a:t>
            </a:r>
            <a:r>
              <a:rPr/>
              <a:t>habits</a:t>
            </a:r>
            <a:r>
              <a:rPr/>
              <a:t> </a:t>
            </a:r>
            <a:r>
              <a:rPr/>
              <a:t>of</a:t>
            </a:r>
            <a:r>
              <a:rPr/>
              <a:t> </a:t>
            </a:r>
            <a:r>
              <a:rPr/>
              <a:t>Steven</a:t>
            </a:r>
            <a:r>
              <a:rPr/>
              <a:t> </a:t>
            </a:r>
            <a:r>
              <a:rPr/>
              <a:t>Covey</a:t>
            </a:r>
            <a:r>
              <a:rPr/>
              <a:t> </a:t>
            </a:r>
            <a:r>
              <a:rPr/>
              <a:t>is</a:t>
            </a:r>
            <a:r>
              <a:rPr/>
              <a:t> </a:t>
            </a:r>
            <a:r>
              <a:rPr/>
              <a:t>“</a:t>
            </a:r>
            <a:r>
              <a:rPr/>
              <a:t>Begin</a:t>
            </a:r>
            <a:r>
              <a:rPr/>
              <a:t> </a:t>
            </a:r>
            <a:r>
              <a:rPr/>
              <a:t>with</a:t>
            </a:r>
            <a:r>
              <a:rPr/>
              <a:t> </a:t>
            </a:r>
            <a:r>
              <a:rPr/>
              <a:t>the</a:t>
            </a:r>
            <a:r>
              <a:rPr/>
              <a:t> </a:t>
            </a:r>
            <a:r>
              <a:rPr/>
              <a:t>end</a:t>
            </a:r>
            <a:r>
              <a:rPr/>
              <a:t> </a:t>
            </a:r>
            <a:r>
              <a:rPr/>
              <a:t>in</a:t>
            </a:r>
            <a:r>
              <a:rPr/>
              <a:t> </a:t>
            </a:r>
            <a:r>
              <a:rPr/>
              <a:t>mind.</a:t>
            </a:r>
            <a:r>
              <a:rPr/>
              <a:t>”</a:t>
            </a:r>
            <a:r>
              <a:rPr/>
              <a:t> </a:t>
            </a:r>
            <a:r>
              <a:rPr/>
              <a:t>If</a:t>
            </a:r>
            <a:r>
              <a:rPr/>
              <a:t> </a:t>
            </a:r>
            <a:r>
              <a:rPr/>
              <a:t>you</a:t>
            </a:r>
            <a:r>
              <a:rPr/>
              <a:t> </a:t>
            </a:r>
            <a:r>
              <a:rPr/>
              <a:t>read</a:t>
            </a:r>
            <a:r>
              <a:rPr/>
              <a:t> </a:t>
            </a:r>
            <a:r>
              <a:rPr/>
              <a:t>the</a:t>
            </a:r>
            <a:r>
              <a:rPr/>
              <a:t> </a:t>
            </a:r>
            <a:r>
              <a:rPr/>
              <a:t>criticisms</a:t>
            </a:r>
            <a:r>
              <a:rPr/>
              <a:t> </a:t>
            </a:r>
            <a:r>
              <a:rPr/>
              <a:t>of</a:t>
            </a:r>
            <a:r>
              <a:rPr/>
              <a:t> </a:t>
            </a:r>
            <a:r>
              <a:rPr/>
              <a:t>meta-analysis,</a:t>
            </a:r>
            <a:r>
              <a:rPr/>
              <a:t> </a:t>
            </a:r>
            <a:r>
              <a:rPr/>
              <a:t>they</a:t>
            </a:r>
            <a:r>
              <a:rPr/>
              <a:t> </a:t>
            </a:r>
            <a:r>
              <a:rPr/>
              <a:t>tend</a:t>
            </a:r>
            <a:r>
              <a:rPr/>
              <a:t> </a:t>
            </a:r>
            <a:r>
              <a:rPr/>
              <a:t>to</a:t>
            </a:r>
            <a:r>
              <a:rPr/>
              <a:t> </a:t>
            </a:r>
            <a:r>
              <a:rPr/>
              <a:t>fall</a:t>
            </a:r>
            <a:r>
              <a:rPr/>
              <a:t> </a:t>
            </a:r>
            <a:r>
              <a:rPr/>
              <a:t>into</a:t>
            </a:r>
            <a:r>
              <a:rPr/>
              <a:t> </a:t>
            </a:r>
            <a:r>
              <a:rPr/>
              <a:t>four</a:t>
            </a:r>
            <a:r>
              <a:rPr/>
              <a:t> </a:t>
            </a:r>
            <a:r>
              <a:rPr/>
              <a:t>broad</a:t>
            </a:r>
            <a:r>
              <a:rPr/>
              <a:t> </a:t>
            </a:r>
            <a:r>
              <a:rPr/>
              <a:t>categories.</a:t>
            </a:r>
            <a:r>
              <a:rPr/>
              <a:t> </a:t>
            </a:r>
            <a:r>
              <a:rPr/>
              <a:t>You</a:t>
            </a:r>
            <a:r>
              <a:rPr/>
              <a:t> </a:t>
            </a:r>
            <a:r>
              <a:rPr/>
              <a:t>should</a:t>
            </a:r>
            <a:r>
              <a:rPr/>
              <a:t> </a:t>
            </a:r>
            <a:r>
              <a:rPr/>
              <a:t>design</a:t>
            </a:r>
            <a:r>
              <a:rPr/>
              <a:t> </a:t>
            </a:r>
            <a:r>
              <a:rPr/>
              <a:t>your</a:t>
            </a:r>
            <a:r>
              <a:rPr/>
              <a:t> </a:t>
            </a:r>
            <a:r>
              <a:rPr/>
              <a:t>study</a:t>
            </a:r>
            <a:r>
              <a:rPr/>
              <a:t> </a:t>
            </a:r>
            <a:r>
              <a:rPr/>
              <a:t>and</a:t>
            </a:r>
            <a:r>
              <a:rPr/>
              <a:t> </a:t>
            </a:r>
            <a:r>
              <a:rPr/>
              <a:t>analyze</a:t>
            </a:r>
            <a:r>
              <a:rPr/>
              <a:t> </a:t>
            </a:r>
            <a:r>
              <a:rPr/>
              <a:t>it</a:t>
            </a:r>
            <a:r>
              <a:rPr/>
              <a:t> </a:t>
            </a:r>
            <a:r>
              <a:rPr/>
              <a:t>keeping</a:t>
            </a:r>
            <a:r>
              <a:rPr/>
              <a:t> </a:t>
            </a:r>
            <a:r>
              <a:rPr/>
              <a:t>these</a:t>
            </a:r>
            <a:r>
              <a:rPr/>
              <a:t> </a:t>
            </a:r>
            <a:r>
              <a:rPr/>
              <a:t>criticisms</a:t>
            </a:r>
            <a:r>
              <a:rPr/>
              <a:t> </a:t>
            </a:r>
            <a:r>
              <a:rPr/>
              <a:t>in</a:t>
            </a:r>
            <a:r>
              <a:rPr/>
              <a:t> </a:t>
            </a:r>
            <a:r>
              <a:rPr/>
              <a:t>mind.</a:t>
            </a:r>
            <a:r>
              <a:rPr/>
              <a:t> </a:t>
            </a:r>
            <a:r>
              <a:rPr/>
              <a:t>You</a:t>
            </a:r>
            <a:r>
              <a:rPr/>
              <a:t> </a:t>
            </a:r>
            <a:r>
              <a:rPr/>
              <a:t>want</a:t>
            </a:r>
            <a:r>
              <a:rPr/>
              <a:t> </a:t>
            </a:r>
            <a:r>
              <a:rPr/>
              <a:t>to</a:t>
            </a:r>
            <a:r>
              <a:rPr/>
              <a:t> </a:t>
            </a:r>
            <a:r>
              <a:rPr/>
              <a:t>minimize</a:t>
            </a:r>
            <a:r>
              <a:rPr/>
              <a:t> </a:t>
            </a:r>
            <a:r>
              <a:rPr/>
              <a:t>the</a:t>
            </a:r>
            <a:r>
              <a:rPr/>
              <a:t> </a:t>
            </a:r>
            <a:r>
              <a:rPr/>
              <a:t>number</a:t>
            </a:r>
            <a:r>
              <a:rPr/>
              <a:t> </a:t>
            </a:r>
            <a:r>
              <a:rPr/>
              <a:t>of</a:t>
            </a:r>
            <a:r>
              <a:rPr/>
              <a:t> </a:t>
            </a:r>
            <a:r>
              <a:rPr/>
              <a:t>objections</a:t>
            </a:r>
            <a:r>
              <a:rPr/>
              <a:t> </a:t>
            </a:r>
            <a:r>
              <a:rPr/>
              <a:t>to</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ways</a:t>
            </a:r>
            <a:r>
              <a:rPr/>
              <a:t> </a:t>
            </a:r>
            <a:r>
              <a:rPr/>
              <a:t>that</a:t>
            </a:r>
            <a:r>
              <a:rPr/>
              <a:t> </a:t>
            </a:r>
            <a:r>
              <a:rPr/>
              <a:t>one</a:t>
            </a:r>
            <a:r>
              <a:rPr/>
              <a:t> </a:t>
            </a:r>
            <a:r>
              <a:rPr/>
              <a:t>clinical</a:t>
            </a:r>
            <a:r>
              <a:rPr/>
              <a:t> </a:t>
            </a:r>
            <a:r>
              <a:rPr/>
              <a:t>trial</a:t>
            </a:r>
            <a:r>
              <a:rPr/>
              <a:t> </a:t>
            </a:r>
            <a:r>
              <a:rPr/>
              <a:t>can</a:t>
            </a:r>
            <a:r>
              <a:rPr/>
              <a:t> </a:t>
            </a:r>
            <a:r>
              <a:rPr/>
              <a:t>differ</a:t>
            </a:r>
            <a:r>
              <a:rPr/>
              <a:t> </a:t>
            </a:r>
            <a:r>
              <a:rPr/>
              <a:t>from</a:t>
            </a:r>
            <a:r>
              <a:rPr/>
              <a:t> </a:t>
            </a:r>
            <a:r>
              <a:rPr/>
              <a:t>another.</a:t>
            </a:r>
            <a:r>
              <a:rPr/>
              <a:t> </a:t>
            </a:r>
            <a:r>
              <a:rPr/>
              <a:t>One</a:t>
            </a:r>
            <a:r>
              <a:rPr/>
              <a:t> </a:t>
            </a:r>
            <a:r>
              <a:rPr/>
              <a:t>might</a:t>
            </a:r>
            <a:r>
              <a:rPr/>
              <a:t> </a:t>
            </a:r>
            <a:r>
              <a:rPr/>
              <a:t>study</a:t>
            </a:r>
            <a:r>
              <a:rPr/>
              <a:t> </a:t>
            </a:r>
            <a:r>
              <a:rPr/>
              <a:t>a</a:t>
            </a:r>
            <a:r>
              <a:rPr/>
              <a:t> </a:t>
            </a:r>
            <a:r>
              <a:rPr/>
              <a:t>severely</a:t>
            </a:r>
            <a:r>
              <a:rPr/>
              <a:t> </a:t>
            </a:r>
            <a:r>
              <a:rPr/>
              <a:t>ill</a:t>
            </a:r>
            <a:r>
              <a:rPr/>
              <a:t> </a:t>
            </a:r>
            <a:r>
              <a:rPr/>
              <a:t>group</a:t>
            </a:r>
            <a:r>
              <a:rPr/>
              <a:t> </a:t>
            </a:r>
            <a:r>
              <a:rPr/>
              <a:t>of</a:t>
            </a:r>
            <a:r>
              <a:rPr/>
              <a:t> </a:t>
            </a:r>
            <a:r>
              <a:rPr/>
              <a:t>patients</a:t>
            </a:r>
            <a:r>
              <a:rPr/>
              <a:t> </a:t>
            </a:r>
            <a:r>
              <a:rPr/>
              <a:t>and</a:t>
            </a:r>
            <a:r>
              <a:rPr/>
              <a:t> </a:t>
            </a:r>
            <a:r>
              <a:rPr/>
              <a:t>another</a:t>
            </a:r>
            <a:r>
              <a:rPr/>
              <a:t> </a:t>
            </a:r>
            <a:r>
              <a:rPr/>
              <a:t>might</a:t>
            </a:r>
            <a:r>
              <a:rPr/>
              <a:t> </a:t>
            </a:r>
            <a:r>
              <a:rPr/>
              <a:t>study</a:t>
            </a:r>
            <a:r>
              <a:rPr/>
              <a:t> </a:t>
            </a:r>
            <a:r>
              <a:rPr/>
              <a:t>a</a:t>
            </a:r>
            <a:r>
              <a:rPr/>
              <a:t> </a:t>
            </a:r>
            <a:r>
              <a:rPr/>
              <a:t>mildly</a:t>
            </a:r>
            <a:r>
              <a:rPr/>
              <a:t> </a:t>
            </a:r>
            <a:r>
              <a:rPr/>
              <a:t>ill</a:t>
            </a:r>
            <a:r>
              <a:rPr/>
              <a:t> </a:t>
            </a:r>
            <a:r>
              <a:rPr/>
              <a:t>group.</a:t>
            </a:r>
            <a:r>
              <a:rPr/>
              <a:t> </a:t>
            </a:r>
            <a:r>
              <a:rPr/>
              <a:t>The</a:t>
            </a:r>
            <a:r>
              <a:rPr/>
              <a:t> </a:t>
            </a:r>
            <a:r>
              <a:rPr/>
              <a:t>intervention</a:t>
            </a:r>
            <a:r>
              <a:rPr/>
              <a:t> </a:t>
            </a:r>
            <a:r>
              <a:rPr/>
              <a:t>studied</a:t>
            </a:r>
            <a:r>
              <a:rPr/>
              <a:t> </a:t>
            </a:r>
            <a:r>
              <a:rPr/>
              <a:t>could</a:t>
            </a:r>
            <a:r>
              <a:rPr/>
              <a:t> </a:t>
            </a:r>
            <a:r>
              <a:rPr/>
              <a:t>vary</a:t>
            </a:r>
            <a:r>
              <a:rPr/>
              <a:t> </a:t>
            </a:r>
            <a:r>
              <a:rPr/>
              <a:t>in</a:t>
            </a:r>
            <a:r>
              <a:rPr/>
              <a:t> </a:t>
            </a:r>
            <a:r>
              <a:rPr/>
              <a:t>the</a:t>
            </a:r>
            <a:r>
              <a:rPr/>
              <a:t> </a:t>
            </a:r>
            <a:r>
              <a:rPr/>
              <a:t>frequency</a:t>
            </a:r>
            <a:r>
              <a:rPr/>
              <a:t> </a:t>
            </a:r>
            <a:r>
              <a:rPr/>
              <a:t>and</a:t>
            </a:r>
            <a:r>
              <a:rPr/>
              <a:t> </a:t>
            </a:r>
            <a:r>
              <a:rPr/>
              <a:t>duration</a:t>
            </a:r>
            <a:r>
              <a:rPr/>
              <a:t> </a:t>
            </a:r>
            <a:r>
              <a:rPr/>
              <a:t>of</a:t>
            </a:r>
            <a:r>
              <a:rPr/>
              <a:t> </a:t>
            </a:r>
            <a:r>
              <a:rPr/>
              <a:t>the</a:t>
            </a:r>
            <a:r>
              <a:rPr/>
              <a:t> </a:t>
            </a:r>
            <a:r>
              <a:rPr/>
              <a:t>intervention.</a:t>
            </a:r>
            <a:r>
              <a:rPr/>
              <a:t> </a:t>
            </a:r>
            <a:r>
              <a:rPr/>
              <a:t>The</a:t>
            </a:r>
            <a:r>
              <a:rPr/>
              <a:t> </a:t>
            </a:r>
            <a:r>
              <a:rPr/>
              <a:t>controls</a:t>
            </a:r>
            <a:r>
              <a:rPr/>
              <a:t> </a:t>
            </a:r>
            <a:r>
              <a:rPr/>
              <a:t>could</a:t>
            </a:r>
            <a:r>
              <a:rPr/>
              <a:t> </a:t>
            </a:r>
            <a:r>
              <a:rPr/>
              <a:t>be</a:t>
            </a:r>
            <a:r>
              <a:rPr/>
              <a:t> </a:t>
            </a:r>
            <a:r>
              <a:rPr/>
              <a:t>given</a:t>
            </a:r>
            <a:r>
              <a:rPr/>
              <a:t> </a:t>
            </a:r>
            <a:r>
              <a:rPr/>
              <a:t>a</a:t>
            </a:r>
            <a:r>
              <a:rPr/>
              <a:t> </a:t>
            </a:r>
            <a:r>
              <a:rPr/>
              <a:t>placebo</a:t>
            </a:r>
            <a:r>
              <a:rPr/>
              <a:t> </a:t>
            </a:r>
            <a:r>
              <a:rPr/>
              <a:t>or</a:t>
            </a:r>
            <a:r>
              <a:rPr/>
              <a:t> </a:t>
            </a:r>
            <a:r>
              <a:rPr/>
              <a:t>the</a:t>
            </a:r>
            <a:r>
              <a:rPr/>
              <a:t> </a:t>
            </a:r>
            <a:r>
              <a:rPr/>
              <a:t>best</a:t>
            </a:r>
            <a:r>
              <a:rPr/>
              <a:t> </a:t>
            </a:r>
            <a:r>
              <a:rPr/>
              <a:t>available</a:t>
            </a:r>
            <a:r>
              <a:rPr/>
              <a:t> </a:t>
            </a:r>
            <a:r>
              <a:rPr/>
              <a:t>alternative.</a:t>
            </a:r>
            <a:r>
              <a:rPr/>
              <a:t> </a:t>
            </a:r>
            <a:r>
              <a:rPr/>
              <a:t>The</a:t>
            </a:r>
            <a:r>
              <a:rPr/>
              <a:t> </a:t>
            </a:r>
            <a:r>
              <a:rPr/>
              <a:t>outcome</a:t>
            </a:r>
            <a:r>
              <a:rPr/>
              <a:t> </a:t>
            </a:r>
            <a:r>
              <a:rPr/>
              <a:t>used</a:t>
            </a:r>
            <a:r>
              <a:rPr/>
              <a:t> </a:t>
            </a:r>
            <a:r>
              <a:rPr/>
              <a:t>to</a:t>
            </a:r>
            <a:r>
              <a:rPr/>
              <a:t> </a:t>
            </a:r>
            <a:r>
              <a:rPr/>
              <a:t>measure</a:t>
            </a:r>
            <a:r>
              <a:rPr/>
              <a:t> </a:t>
            </a:r>
            <a:r>
              <a:rPr/>
              <a:t>the</a:t>
            </a:r>
            <a:r>
              <a:rPr/>
              <a:t> </a:t>
            </a:r>
            <a:r>
              <a:rPr/>
              <a:t>intervention</a:t>
            </a:r>
            <a:r>
              <a:rPr/>
              <a:t> </a:t>
            </a:r>
            <a:r>
              <a:rPr/>
              <a:t>could</a:t>
            </a:r>
            <a:r>
              <a:rPr/>
              <a:t> </a:t>
            </a:r>
            <a:r>
              <a:rPr/>
              <a:t>be</a:t>
            </a:r>
            <a:r>
              <a:rPr/>
              <a:t> </a:t>
            </a:r>
            <a:r>
              <a:rPr/>
              <a:t>something</a:t>
            </a:r>
            <a:r>
              <a:rPr/>
              <a:t> </a:t>
            </a:r>
            <a:r>
              <a:rPr/>
              <a:t>as</a:t>
            </a:r>
            <a:r>
              <a:rPr/>
              <a:t> </a:t>
            </a:r>
            <a:r>
              <a:rPr/>
              <a:t>severe</a:t>
            </a:r>
            <a:r>
              <a:rPr/>
              <a:t> </a:t>
            </a:r>
            <a:r>
              <a:rPr/>
              <a:t>and</a:t>
            </a:r>
            <a:r>
              <a:rPr/>
              <a:t> </a:t>
            </a:r>
            <a:r>
              <a:rPr/>
              <a:t>final</a:t>
            </a:r>
            <a:r>
              <a:rPr/>
              <a:t> </a:t>
            </a:r>
            <a:r>
              <a:rPr/>
              <a:t>as</a:t>
            </a:r>
            <a:r>
              <a:rPr/>
              <a:t> </a:t>
            </a:r>
            <a:r>
              <a:rPr/>
              <a:t>death</a:t>
            </a:r>
            <a:r>
              <a:rPr/>
              <a:t> </a:t>
            </a:r>
            <a:r>
              <a:rPr/>
              <a:t>or</a:t>
            </a:r>
            <a:r>
              <a:rPr/>
              <a:t> </a:t>
            </a:r>
            <a:r>
              <a:rPr/>
              <a:t>it</a:t>
            </a:r>
            <a:r>
              <a:rPr/>
              <a:t> </a:t>
            </a:r>
            <a:r>
              <a:rPr/>
              <a:t>could</a:t>
            </a:r>
            <a:r>
              <a:rPr/>
              <a:t> </a:t>
            </a:r>
            <a:r>
              <a:rPr/>
              <a:t>be</a:t>
            </a:r>
            <a:r>
              <a:rPr/>
              <a:t> </a:t>
            </a:r>
            <a:r>
              <a:rPr/>
              <a:t>a</a:t>
            </a:r>
            <a:r>
              <a:rPr/>
              <a:t> </a:t>
            </a:r>
            <a:r>
              <a:rPr/>
              <a:t>surrogate</a:t>
            </a:r>
            <a:r>
              <a:rPr/>
              <a:t> </a:t>
            </a:r>
            <a:r>
              <a:rPr/>
              <a:t>marker</a:t>
            </a:r>
            <a:r>
              <a:rPr/>
              <a:t> </a:t>
            </a:r>
            <a:r>
              <a:rPr/>
              <a:t>(e.g.,</a:t>
            </a:r>
            <a:r>
              <a:rPr/>
              <a:t> </a:t>
            </a:r>
            <a:r>
              <a:rPr/>
              <a:t>CD4</a:t>
            </a:r>
            <a:r>
              <a:rPr/>
              <a:t> </a:t>
            </a:r>
            <a:r>
              <a:rPr/>
              <a:t>cell</a:t>
            </a:r>
            <a:r>
              <a:rPr/>
              <a:t> </a:t>
            </a:r>
            <a:r>
              <a:rPr/>
              <a:t>counts</a:t>
            </a:r>
            <a:r>
              <a:rPr/>
              <a:t> </a:t>
            </a:r>
            <a:r>
              <a:rPr/>
              <a:t>in</a:t>
            </a:r>
            <a:r>
              <a:rPr/>
              <a:t> </a:t>
            </a:r>
            <a:r>
              <a:rPr/>
              <a:t>an</a:t>
            </a:r>
            <a:r>
              <a:rPr/>
              <a:t> </a:t>
            </a:r>
            <a:r>
              <a:rPr/>
              <a:t>AIDS</a:t>
            </a:r>
            <a:r>
              <a:rPr/>
              <a:t> </a:t>
            </a:r>
            <a:r>
              <a:rPr/>
              <a:t>trial).</a:t>
            </a:r>
          </a:p>
          <a:p>
            <a:pPr lvl="0" marL="0" indent="0">
              <a:buNone/>
            </a:pPr>
          </a:p>
          <a:p>
            <a:pPr lvl="0" marL="0" indent="0">
              <a:buNone/>
            </a:pPr>
            <a:r>
              <a:rPr/>
              <a:t>A</a:t>
            </a:r>
            <a:r>
              <a:rPr/>
              <a:t> </a:t>
            </a:r>
            <a:r>
              <a:rPr/>
              <a:t>little</a:t>
            </a:r>
            <a:r>
              <a:rPr/>
              <a:t> </a:t>
            </a:r>
            <a:r>
              <a:rPr/>
              <a:t>bit</a:t>
            </a:r>
            <a:r>
              <a:rPr/>
              <a:t> </a:t>
            </a:r>
            <a:r>
              <a:rPr/>
              <a:t>of</a:t>
            </a:r>
            <a:r>
              <a:rPr/>
              <a:t> </a:t>
            </a:r>
            <a:r>
              <a:rPr/>
              <a:t>heterogeneity</a:t>
            </a:r>
            <a:r>
              <a:rPr/>
              <a:t> </a:t>
            </a:r>
            <a:r>
              <a:rPr/>
              <a:t>is</a:t>
            </a:r>
            <a:r>
              <a:rPr/>
              <a:t> </a:t>
            </a:r>
            <a:r>
              <a:rPr/>
              <a:t>actually</a:t>
            </a:r>
            <a:r>
              <a:rPr/>
              <a:t> </a:t>
            </a:r>
            <a:r>
              <a:rPr/>
              <a:t>quite</a:t>
            </a:r>
            <a:r>
              <a:rPr/>
              <a:t> </a:t>
            </a:r>
            <a:r>
              <a:rPr/>
              <a:t>good.</a:t>
            </a:r>
            <a:r>
              <a:rPr/>
              <a:t> </a:t>
            </a:r>
            <a:r>
              <a:rPr/>
              <a:t>If</a:t>
            </a:r>
            <a:r>
              <a:rPr/>
              <a:t> </a:t>
            </a:r>
            <a:r>
              <a:rPr/>
              <a:t>a</a:t>
            </a:r>
            <a:r>
              <a:rPr/>
              <a:t> </a:t>
            </a:r>
            <a:r>
              <a:rPr/>
              <a:t>new</a:t>
            </a:r>
            <a:r>
              <a:rPr/>
              <a:t> </a:t>
            </a:r>
            <a:r>
              <a:rPr/>
              <a:t>therapy</a:t>
            </a:r>
            <a:r>
              <a:rPr/>
              <a:t> </a:t>
            </a:r>
            <a:r>
              <a:rPr/>
              <a:t>is</a:t>
            </a:r>
            <a:r>
              <a:rPr/>
              <a:t> </a:t>
            </a:r>
            <a:r>
              <a:rPr/>
              <a:t>shown</a:t>
            </a:r>
            <a:r>
              <a:rPr/>
              <a:t> </a:t>
            </a:r>
            <a:r>
              <a:rPr/>
              <a:t>to</a:t>
            </a:r>
            <a:r>
              <a:rPr/>
              <a:t> </a:t>
            </a:r>
            <a:r>
              <a:rPr/>
              <a:t>be</a:t>
            </a:r>
            <a:r>
              <a:rPr/>
              <a:t> </a:t>
            </a:r>
            <a:r>
              <a:rPr/>
              <a:t>effective</a:t>
            </a:r>
            <a:r>
              <a:rPr/>
              <a:t> </a:t>
            </a:r>
            <a:r>
              <a:rPr/>
              <a:t>across</a:t>
            </a:r>
            <a:r>
              <a:rPr/>
              <a:t> </a:t>
            </a:r>
            <a:r>
              <a:rPr/>
              <a:t>a</a:t>
            </a:r>
            <a:r>
              <a:rPr/>
              <a:t> </a:t>
            </a:r>
            <a:r>
              <a:rPr/>
              <a:t>range</a:t>
            </a:r>
            <a:r>
              <a:rPr/>
              <a:t> </a:t>
            </a:r>
            <a:r>
              <a:rPr/>
              <a:t>of</a:t>
            </a:r>
            <a:r>
              <a:rPr/>
              <a:t> </a:t>
            </a:r>
            <a:r>
              <a:rPr/>
              <a:t>patient</a:t>
            </a:r>
            <a:r>
              <a:rPr/>
              <a:t> </a:t>
            </a:r>
            <a:r>
              <a:rPr/>
              <a:t>populations</a:t>
            </a:r>
            <a:r>
              <a:rPr/>
              <a:t> </a:t>
            </a:r>
            <a:r>
              <a:rPr/>
              <a:t>using</a:t>
            </a:r>
            <a:r>
              <a:rPr/>
              <a:t> </a:t>
            </a:r>
            <a:r>
              <a:rPr/>
              <a:t>a</a:t>
            </a:r>
            <a:r>
              <a:rPr/>
              <a:t> </a:t>
            </a:r>
            <a:r>
              <a:rPr/>
              <a:t>variety</a:t>
            </a:r>
            <a:r>
              <a:rPr/>
              <a:t> </a:t>
            </a:r>
            <a:r>
              <a:rPr/>
              <a:t>of</a:t>
            </a:r>
            <a:r>
              <a:rPr/>
              <a:t> </a:t>
            </a:r>
            <a:r>
              <a:rPr/>
              <a:t>different</a:t>
            </a:r>
            <a:r>
              <a:rPr/>
              <a:t> </a:t>
            </a:r>
            <a:r>
              <a:rPr/>
              <a:t>outcomes,</a:t>
            </a:r>
            <a:r>
              <a:rPr/>
              <a:t> </a:t>
            </a:r>
            <a:r>
              <a:rPr/>
              <a:t>you</a:t>
            </a:r>
            <a:r>
              <a:rPr/>
              <a:t> </a:t>
            </a:r>
            <a:r>
              <a:rPr/>
              <a:t>have</a:t>
            </a:r>
            <a:r>
              <a:rPr/>
              <a:t> </a:t>
            </a:r>
            <a:r>
              <a:rPr/>
              <a:t>a</a:t>
            </a:r>
            <a:r>
              <a:rPr/>
              <a:t> </a:t>
            </a:r>
            <a:r>
              <a:rPr/>
              <a:t>robust</a:t>
            </a:r>
            <a:r>
              <a:rPr/>
              <a:t> </a:t>
            </a:r>
            <a:r>
              <a:rPr/>
              <a:t>result.</a:t>
            </a:r>
            <a:r>
              <a:rPr/>
              <a:t> </a:t>
            </a:r>
            <a:r>
              <a:rPr/>
              <a:t>Mixing</a:t>
            </a:r>
            <a:r>
              <a:rPr/>
              <a:t> </a:t>
            </a:r>
            <a:r>
              <a:rPr/>
              <a:t>apples</a:t>
            </a:r>
            <a:r>
              <a:rPr/>
              <a:t> </a:t>
            </a:r>
            <a:r>
              <a:rPr/>
              <a:t>and</a:t>
            </a:r>
            <a:r>
              <a:rPr/>
              <a:t> </a:t>
            </a:r>
            <a:r>
              <a:rPr/>
              <a:t>oranges</a:t>
            </a:r>
            <a:r>
              <a:rPr/>
              <a:t> </a:t>
            </a:r>
            <a:r>
              <a:rPr/>
              <a:t>is</a:t>
            </a:r>
            <a:r>
              <a:rPr/>
              <a:t> </a:t>
            </a:r>
            <a:r>
              <a:rPr/>
              <a:t>okay,</a:t>
            </a:r>
            <a:r>
              <a:rPr/>
              <a:t> </a:t>
            </a:r>
            <a:r>
              <a:rPr/>
              <a:t>it</a:t>
            </a:r>
            <a:r>
              <a:rPr/>
              <a:t> </a:t>
            </a:r>
            <a:r>
              <a:rPr/>
              <a:t>gives</a:t>
            </a:r>
            <a:r>
              <a:rPr/>
              <a:t> </a:t>
            </a:r>
            <a:r>
              <a:rPr/>
              <a:t>you</a:t>
            </a:r>
            <a:r>
              <a:rPr/>
              <a:t> </a:t>
            </a:r>
            <a:r>
              <a:rPr/>
              <a:t>fruit</a:t>
            </a:r>
            <a:r>
              <a:rPr/>
              <a:t> </a:t>
            </a:r>
            <a:r>
              <a:rPr/>
              <a:t>salad.</a:t>
            </a:r>
            <a:r>
              <a:rPr/>
              <a:t> </a:t>
            </a:r>
            <a:r>
              <a:rPr/>
              <a:t>But</a:t>
            </a:r>
            <a:r>
              <a:rPr/>
              <a:t> </a:t>
            </a:r>
            <a:r>
              <a:rPr/>
              <a:t>you’re</a:t>
            </a:r>
            <a:r>
              <a:rPr/>
              <a:t> </a:t>
            </a:r>
            <a:r>
              <a:rPr/>
              <a:t>not</a:t>
            </a:r>
            <a:r>
              <a:rPr/>
              <a:t> </a:t>
            </a:r>
            <a:r>
              <a:rPr/>
              <a:t>supposed</a:t>
            </a:r>
            <a:r>
              <a:rPr/>
              <a:t> </a:t>
            </a:r>
            <a:r>
              <a:rPr/>
              <a:t>to</a:t>
            </a:r>
            <a:r>
              <a:rPr/>
              <a:t> </a:t>
            </a:r>
            <a:r>
              <a:rPr/>
              <a:t>mix</a:t>
            </a:r>
            <a:r>
              <a:rPr/>
              <a:t> </a:t>
            </a:r>
            <a:r>
              <a:rPr/>
              <a:t>apples</a:t>
            </a:r>
            <a:r>
              <a:rPr/>
              <a:t> </a:t>
            </a:r>
            <a:r>
              <a:rPr/>
              <a:t>and</a:t>
            </a:r>
            <a:r>
              <a:rPr/>
              <a:t> </a:t>
            </a:r>
            <a:r>
              <a:rPr/>
              <a:t>onions.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drr.io/cran/metafor/man/dat.colditz1994.html"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meta-analysis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11/11/2018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mix</a:t>
            </a:r>
            <a:r>
              <a:rPr/>
              <a:t> </a:t>
            </a: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Meta-analysis: a multi-center clinical trial where each center uses a different protocol.</a:t>
            </a:r>
          </a:p>
          <a:p>
            <a:pPr lvl="0" marL="0" indent="0">
              <a:buNone/>
            </a:pPr>
            <a:r>
              <a:rPr/>
              <a:t>How do clinical trials differ?</a:t>
            </a:r>
          </a:p>
          <a:p>
            <a:pPr lvl="1"/>
            <a:r>
              <a:rPr/>
              <a:t>How the patient population was selected.</a:t>
            </a:r>
          </a:p>
          <a:p>
            <a:pPr lvl="1"/>
            <a:r>
              <a:rPr/>
              <a:t>How the intervention was administered.</a:t>
            </a:r>
          </a:p>
          <a:p>
            <a:pPr lvl="1"/>
            <a:r>
              <a:rPr/>
              <a:t>How the controls were selected/treated.</a:t>
            </a:r>
          </a:p>
          <a:p>
            <a:pPr lvl="1"/>
            <a:r>
              <a:rPr/>
              <a:t>How the effectiveness of the intervention was measured.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examine</a:t>
            </a:r>
            <a:r>
              <a:rPr/>
              <a:t> </a:t>
            </a:r>
            <a:r>
              <a:rPr/>
              <a:t>heterogeneity</a:t>
            </a:r>
            <a:r>
              <a:rPr/>
              <a:t> </a:t>
            </a:r>
            <a:r>
              <a:rPr/>
              <a:t>using</a:t>
            </a:r>
          </a:p>
        </p:txBody>
      </p:sp>
      <p:sp>
        <p:nvSpPr>
          <p:cNvPr id="3" name="Content Placeholder 2"/>
          <p:cNvSpPr>
            <a:spLocks noGrp="1"/>
          </p:cNvSpPr>
          <p:nvPr>
            <p:ph idx="1"/>
          </p:nvPr>
        </p:nvSpPr>
        <p:spPr/>
        <p:txBody>
          <a:bodyPr/>
          <a:lstStyle/>
          <a:p>
            <a:pPr lvl="1"/>
            <a:r>
              <a:rPr/>
              <a:t>the forest plot</a:t>
            </a:r>
          </a:p>
          <a:p>
            <a:pPr lvl="1"/>
            <a:r>
              <a:rPr/>
              <a:t>L’Abbe plot</a:t>
            </a:r>
          </a:p>
          <a:p>
            <a:pPr lvl="1"/>
            <a:r>
              <a:rPr/>
              <a:t>Cochran’s Q</a:t>
            </a:r>
          </a:p>
          <a:p>
            <a:pPr lvl="1"/>
            <a:r>
              <a:rPr/>
              <a:t>I-squared</a:t>
            </a:r>
          </a:p>
          <a:p>
            <a:pPr lvl="1"/>
            <a:r>
              <a:rPr/>
              <a:t>sensitivity/subgroup analysis</a:t>
            </a:r>
          </a:p>
          <a:p>
            <a:pPr lvl="1"/>
            <a:r>
              <a:rPr/>
              <a:t>meta regression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you</a:t>
            </a:r>
            <a:r>
              <a:rPr/>
              <a:t> </a:t>
            </a:r>
            <a:r>
              <a:rPr/>
              <a:t>leave</a:t>
            </a:r>
            <a:r>
              <a:rPr/>
              <a:t> </a:t>
            </a:r>
            <a:r>
              <a:rPr/>
              <a:t>some</a:t>
            </a:r>
            <a:r>
              <a:rPr/>
              <a:t> </a:t>
            </a:r>
            <a:r>
              <a:rPr/>
              <a:t>apples</a:t>
            </a:r>
            <a:r>
              <a:rPr/>
              <a:t> </a:t>
            </a:r>
            <a:r>
              <a:rPr/>
              <a:t>on</a:t>
            </a:r>
            <a:r>
              <a:rPr/>
              <a:t> </a:t>
            </a:r>
            <a:r>
              <a:rPr/>
              <a:t>the</a:t>
            </a:r>
            <a:r>
              <a:rPr/>
              <a:t> </a:t>
            </a:r>
            <a:r>
              <a:rPr/>
              <a:t>tree?</a:t>
            </a:r>
          </a:p>
        </p:txBody>
      </p:sp>
      <p:sp>
        <p:nvSpPr>
          <p:cNvPr id="3" name="Content Placeholder 2"/>
          <p:cNvSpPr>
            <a:spLocks noGrp="1"/>
          </p:cNvSpPr>
          <p:nvPr>
            <p:ph idx="1"/>
          </p:nvPr>
        </p:nvSpPr>
        <p:spPr/>
        <p:txBody>
          <a:bodyPr/>
          <a:lstStyle/>
          <a:p>
            <a:pPr lvl="0" marL="0" indent="0">
              <a:buNone/>
            </a:pPr>
            <a:r>
              <a:rPr/>
              <a:t>Publication bias is difficult to assess and difficult to control for. You should</a:t>
            </a:r>
          </a:p>
          <a:p>
            <a:pPr lvl="1"/>
            <a:r>
              <a:rPr/>
              <a:t>have a comprehensive search protocol</a:t>
            </a:r>
          </a:p>
          <a:p>
            <a:pPr lvl="2"/>
            <a:r>
              <a:rPr/>
              <a:t>non-Medline indexed journals</a:t>
            </a:r>
          </a:p>
          <a:p>
            <a:pPr lvl="2"/>
            <a:r>
              <a:rPr/>
              <a:t>conference presentations</a:t>
            </a:r>
          </a:p>
          <a:p>
            <a:pPr lvl="2"/>
            <a:r>
              <a:rPr/>
              <a:t>clinical trial registries</a:t>
            </a:r>
          </a:p>
          <a:p>
            <a:pPr lvl="1"/>
            <a:r>
              <a:rPr/>
              <a:t>assess publication bias using a funnel plot.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Did</a:t>
            </a:r>
            <a:r>
              <a:rPr/>
              <a:t> </a:t>
            </a:r>
            <a:r>
              <a:rPr/>
              <a:t>the</a:t>
            </a:r>
            <a:r>
              <a:rPr/>
              <a:t> </a:t>
            </a:r>
            <a:r>
              <a:rPr/>
              <a:t>pile</a:t>
            </a:r>
            <a:r>
              <a:rPr/>
              <a:t> </a:t>
            </a:r>
            <a:r>
              <a:rPr/>
              <a:t>of</a:t>
            </a:r>
            <a:r>
              <a:rPr/>
              <a:t> </a:t>
            </a:r>
            <a:r>
              <a:rPr/>
              <a:t>apples</a:t>
            </a:r>
            <a:r>
              <a:rPr/>
              <a:t> </a:t>
            </a:r>
            <a:r>
              <a:rPr/>
              <a:t>amount</a:t>
            </a:r>
            <a:r>
              <a:rPr/>
              <a:t> </a:t>
            </a:r>
            <a:r>
              <a:rPr/>
              <a:t>to</a:t>
            </a:r>
            <a:r>
              <a:rPr/>
              <a:t> </a:t>
            </a:r>
            <a:r>
              <a:rPr/>
              <a:t>more</a:t>
            </a:r>
            <a:r>
              <a:rPr/>
              <a:t> </a:t>
            </a:r>
            <a:r>
              <a:rPr/>
              <a:t>than</a:t>
            </a:r>
            <a:r>
              <a:rPr/>
              <a:t> </a:t>
            </a:r>
            <a:r>
              <a:rPr/>
              <a:t>just</a:t>
            </a:r>
            <a:r>
              <a:rPr/>
              <a:t> </a:t>
            </a:r>
            <a:r>
              <a:rPr/>
              <a:t>a</a:t>
            </a:r>
            <a:r>
              <a:rPr/>
              <a:t> </a:t>
            </a:r>
            <a:r>
              <a:rPr/>
              <a:t>hill</a:t>
            </a:r>
            <a:r>
              <a:rPr/>
              <a:t> </a:t>
            </a:r>
            <a:r>
              <a:rPr/>
              <a:t>of</a:t>
            </a:r>
            <a:r>
              <a:rPr/>
              <a:t> </a:t>
            </a:r>
            <a:r>
              <a:rPr/>
              <a:t>beans?</a:t>
            </a:r>
          </a:p>
        </p:txBody>
      </p:sp>
      <p:sp>
        <p:nvSpPr>
          <p:cNvPr id="3" name="Content Placeholder 2"/>
          <p:cNvSpPr>
            <a:spLocks noGrp="1"/>
          </p:cNvSpPr>
          <p:nvPr>
            <p:ph idx="1"/>
          </p:nvPr>
        </p:nvSpPr>
        <p:spPr/>
        <p:txBody>
          <a:bodyPr/>
          <a:lstStyle/>
          <a:p>
            <a:pPr lvl="0" marL="0" indent="0">
              <a:buNone/>
            </a:pPr>
            <a:r>
              <a:rPr/>
              <a:t>Very few meta-analytic studies address practical significance</a:t>
            </a:r>
          </a:p>
          <a:p>
            <a:pPr lvl="1"/>
            <a:r>
              <a:rPr/>
              <a:t>Summary measures in meta-analysis are unitless.</a:t>
            </a:r>
          </a:p>
          <a:p>
            <a:pPr lvl="1"/>
            <a:r>
              <a:rPr/>
              <a:t>Translate your findings to a meaningful scale.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all</a:t>
            </a:r>
            <a:r>
              <a:rPr/>
              <a:t> </a:t>
            </a:r>
            <a:r>
              <a:rPr/>
              <a:t>of</a:t>
            </a:r>
            <a:r>
              <a:rPr/>
              <a:t> </a:t>
            </a:r>
            <a:r>
              <a:rPr/>
              <a:t>the</a:t>
            </a:r>
            <a:r>
              <a:rPr/>
              <a:t> </a:t>
            </a:r>
            <a:r>
              <a:rPr/>
              <a:t>apples</a:t>
            </a:r>
            <a:r>
              <a:rPr/>
              <a:t> </a:t>
            </a:r>
            <a:r>
              <a:rPr/>
              <a:t>rotten?</a:t>
            </a:r>
          </a:p>
        </p:txBody>
      </p:sp>
      <p:sp>
        <p:nvSpPr>
          <p:cNvPr id="3" name="Content Placeholder 2"/>
          <p:cNvSpPr>
            <a:spLocks noGrp="1"/>
          </p:cNvSpPr>
          <p:nvPr>
            <p:ph idx="1"/>
          </p:nvPr>
        </p:nvSpPr>
        <p:spPr/>
        <p:txBody>
          <a:bodyPr/>
          <a:lstStyle/>
          <a:p>
            <a:pPr lvl="0" marL="0" indent="0">
              <a:buNone/>
            </a:pPr>
            <a:r>
              <a:rPr/>
              <a:t>Meta-analysis cannot “make a silk purse out of a sow’s ear”</a:t>
            </a:r>
          </a:p>
          <a:p>
            <a:pPr lvl="0" marL="0" indent="0">
              <a:buNone/>
            </a:pPr>
            <a:r>
              <a:rPr/>
              <a:t>Quality scores</a:t>
            </a:r>
          </a:p>
          <a:p>
            <a:pPr lvl="1"/>
            <a:r>
              <a:rPr/>
              <a:t>Jadad</a:t>
            </a:r>
          </a:p>
          <a:p>
            <a:pPr lvl="1"/>
            <a:r>
              <a:rPr/>
              <a:t>PEDro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r>
              <a:rPr/>
              <a:t> </a:t>
            </a:r>
            <a:r>
              <a:rPr/>
              <a:t>of</a:t>
            </a:r>
            <a:r>
              <a:rPr/>
              <a:t> </a:t>
            </a:r>
            <a:r>
              <a:rPr/>
              <a:t>a</a:t>
            </a:r>
            <a:r>
              <a:rPr/>
              <a:t> </a:t>
            </a:r>
            <a:r>
              <a:rPr/>
              <a:t>meta-analytic</a:t>
            </a:r>
            <a:r>
              <a:rPr/>
              <a:t> </a:t>
            </a:r>
            <a:r>
              <a:rPr/>
              <a:t>study</a:t>
            </a:r>
          </a:p>
        </p:txBody>
      </p:sp>
      <p:sp>
        <p:nvSpPr>
          <p:cNvPr id="3" name="Content Placeholder 2"/>
          <p:cNvSpPr>
            <a:spLocks noGrp="1"/>
          </p:cNvSpPr>
          <p:nvPr>
            <p:ph idx="1"/>
          </p:nvPr>
        </p:nvSpPr>
        <p:spPr/>
        <p:txBody>
          <a:bodyPr/>
          <a:lstStyle/>
          <a:p>
            <a:pPr lvl="0" marL="0" indent="0">
              <a:buNone/>
            </a:pPr>
            <a:r>
              <a:rPr/>
              <a:t>Detailed protocol</a:t>
            </a:r>
          </a:p>
          <a:p>
            <a:pPr lvl="1"/>
            <a:r>
              <a:rPr/>
              <a:t>Search strategy</a:t>
            </a:r>
          </a:p>
          <a:p>
            <a:pPr lvl="1"/>
            <a:r>
              <a:rPr/>
              <a:t>Inclusion/exclusion criteria</a:t>
            </a:r>
          </a:p>
          <a:p>
            <a:pPr lvl="1"/>
            <a:r>
              <a:rPr/>
              <a:t>Process for extracting numerical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strategy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Inclusion/exclusion</a:t>
            </a:r>
            <a:r>
              <a:rPr/>
              <a:t> </a:t>
            </a:r>
            <a:r>
              <a:rPr/>
              <a:t>criteria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Process</a:t>
            </a:r>
            <a:r>
              <a:rPr/>
              <a:t> </a:t>
            </a:r>
            <a:r>
              <a:rPr/>
              <a:t>for</a:t>
            </a:r>
            <a:r>
              <a:rPr/>
              <a:t> </a:t>
            </a:r>
            <a:r>
              <a:rPr/>
              <a:t>extracting</a:t>
            </a:r>
            <a:r>
              <a:rPr/>
              <a:t> </a:t>
            </a:r>
            <a:r>
              <a:rPr/>
              <a:t>numerical</a:t>
            </a:r>
            <a:r>
              <a:rPr/>
              <a:t> </a:t>
            </a:r>
            <a:r>
              <a:rPr/>
              <a:t>results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preparation</a:t>
            </a:r>
          </a:p>
        </p:txBody>
      </p:sp>
      <p:sp>
        <p:nvSpPr>
          <p:cNvPr id="3" name="Content Placeholder 2"/>
          <p:cNvSpPr>
            <a:spLocks noGrp="1"/>
          </p:cNvSpPr>
          <p:nvPr>
            <p:ph idx="1"/>
          </p:nvPr>
        </p:nvSpPr>
        <p:spPr/>
        <p:txBody>
          <a:bodyPr/>
          <a:lstStyle/>
          <a:p>
            <a:pPr lvl="0" marL="0" indent="0">
              <a:buNone/>
            </a:pPr>
            <a:r>
              <a:rPr/>
              <a:t>Continuous data</a:t>
            </a:r>
          </a:p>
          <a:p>
            <a:pPr lvl="0" marL="0" indent="0">
              <a:buNone/>
            </a:pPr>
            <a:r>
              <a:rPr/>
              <a:t>Catetgorical data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Meta-analysis is the quantitative pooling of data from multiple studies. The three threats to the validity of a meta-analytic finding are heterogeneity, publication bias, and poor individual study quality. This talk will introduce you to the major design issues that you must address in your research protocol to insure that your meta-analysis will have credibility.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analysis</a:t>
            </a:r>
          </a:p>
        </p:txBody>
      </p:sp>
      <p:sp>
        <p:nvSpPr>
          <p:cNvPr id="3" name="Content Placeholder 2"/>
          <p:cNvSpPr>
            <a:spLocks noGrp="1"/>
          </p:cNvSpPr>
          <p:nvPr>
            <p:ph idx="1"/>
          </p:nvPr>
        </p:nvSpPr>
        <p:spPr/>
        <p:txBody>
          <a:bodyPr/>
          <a:lstStyle/>
          <a:p>
            <a:pPr lvl="1"/>
            <a:r>
              <a:rPr/>
              <a:t>Forest plot,</a:t>
            </a:r>
          </a:p>
          <a:p>
            <a:pPr lvl="1"/>
            <a:r>
              <a:rPr/>
              <a:t>Cochran’s Q and I-squared,</a:t>
            </a:r>
          </a:p>
          <a:p>
            <a:pPr lvl="1"/>
            <a:r>
              <a:rPr/>
              <a:t>Funnel plot</a:t>
            </a:r>
          </a:p>
          <a:p>
            <a:pPr lvl="1"/>
            <a:r>
              <a:rPr/>
              <a:t>L’Abbe plot.</a:t>
            </a:r>
          </a:p>
          <a:p>
            <a:pPr lvl="1"/>
            <a:r>
              <a:rPr/>
              <a:t>Fixed versus random effects</a:t>
            </a:r>
          </a:p>
          <a:p>
            <a:pPr lvl="1"/>
            <a:r>
              <a:rPr/>
              <a:t>Meta regression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description</a:t>
            </a:r>
          </a:p>
        </p:txBody>
      </p:sp>
      <p:sp>
        <p:nvSpPr>
          <p:cNvPr id="3" name="Content Placeholder 2"/>
          <p:cNvSpPr>
            <a:spLocks noGrp="1"/>
          </p:cNvSpPr>
          <p:nvPr>
            <p:ph idx="1"/>
          </p:nvPr>
        </p:nvSpPr>
        <p:spPr/>
        <p:txBody>
          <a:bodyPr/>
          <a:lstStyle/>
          <a:p>
            <a:pPr lvl="0" marL="0" indent="0">
              <a:buNone/>
            </a:pPr>
            <a:r>
              <a:rPr/>
              <a:t>“Results from 13 studies examining the effectiveness of the Bacillus Calmette-Guerin (BCG) vaccine against tuberculosis.”</a:t>
            </a:r>
          </a:p>
          <a:p>
            <a:pPr lvl="0" marL="0" indent="0">
              <a:buNone/>
            </a:pPr>
            <a:r>
              <a:rPr/>
              <a:t>Available at </a:t>
            </a:r>
            <a:r>
              <a:rPr>
                <a:hlinkClick r:id="rId2"/>
              </a:rPr>
              <a:t>https://rdrr.io/cran/metafor/man/dat.colditz1994.html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first</a:t>
            </a:r>
            <a:r>
              <a:rPr/>
              <a:t> </a:t>
            </a:r>
            <a:r>
              <a:rPr/>
              <a:t>three</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trial               author year
## 1     1              Aronson 1948
## 2     2     Ferguson &amp; Simes 1949
## 3     3      Rosenthal et al 1960
## 4     4    Hart &amp; Sutherland 1977
## 5     5 Frimodt-Moller et al 1973
## 6     6      Stein &amp; Aronson 1953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BCG</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tpos  tneg cpos  cneg ablat     alloc
## 1    4   119   11   128    44    random
## 2    6   300   29   274    55    random
## 3    3   228   11   209    42    random
## 4   62 13536  248 12619    52    random
## 5   33  5036   47  5761    13 alternate
## 6  180  1361  372  1079    44 alternate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description</a:t>
            </a:r>
          </a:p>
        </p:txBody>
      </p:sp>
      <p:sp>
        <p:nvSpPr>
          <p:cNvPr id="3" name="Content Placeholder 2"/>
          <p:cNvSpPr>
            <a:spLocks noGrp="1"/>
          </p:cNvSpPr>
          <p:nvPr>
            <p:ph idx="1"/>
          </p:nvPr>
        </p:nvSpPr>
        <p:spPr/>
        <p:txBody>
          <a:bodyPr/>
          <a:lstStyle/>
          <a:p>
            <a:pPr lvl="0" marL="0" indent="0">
              <a:buNone/>
            </a:pPr>
            <a:r>
              <a:rPr/>
              <a:t>Results from 9 studies on the length of the hospital stay of stroke patients under specialized care and under conventional/routine (non-specialist) care.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first</a:t>
            </a:r>
            <a:r>
              <a:rPr/>
              <a:t> </a:t>
            </a:r>
            <a:r>
              <a:rPr/>
              <a:t>two</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study             source
## 1     1          Edinburgh
## 2     2     Orpington-Mild
## 3     3 Orpington-Moderate
## 4     4   Orpington-Severe
## 5     5      Montreal-Home
## 6     6  Montreal-Transfer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a:t>
            </a:r>
            <a:r>
              <a:rPr/>
              <a:t> </a:t>
            </a:r>
            <a:r>
              <a:rPr/>
              <a:t>data,</a:t>
            </a:r>
            <a:r>
              <a:rPr/>
              <a:t> </a:t>
            </a:r>
            <a:r>
              <a:rPr/>
              <a:t>last</a:t>
            </a:r>
            <a:r>
              <a:rPr/>
              <a:t> </a:t>
            </a:r>
            <a:r>
              <a:rPr/>
              <a:t>six</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   n1i m1i sd1i n2i m2i sd2i
## 1 155  55   47 156  75   64
## 2  31  27    7  32  29    4
## 3  75  64   17  71 119   29
## 4  18  66   20  18 137   48
## 5   8  14    8  13  18   11
## 6  57  19    7  52  18    4</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standardized</a:t>
            </a:r>
            <a:r>
              <a:rPr/>
              <a:t> </a:t>
            </a:r>
            <a:r>
              <a:rPr/>
              <a:t>mean</a:t>
            </a:r>
            <a:r>
              <a:rPr/>
              <a:t> </a:t>
            </a:r>
            <a:r>
              <a:rPr/>
              <a:t>difference</a:t>
            </a:r>
            <a:r>
              <a:rPr/>
              <a:t> </a:t>
            </a:r>
            <a:r>
              <a:rPr/>
              <a:t>(SMD)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continuous outcome, the standardized mean difference is computed as</a:t>
                </a:r>
              </a:p>
              <a:p>
                <a:pPr lvl="0" marL="0" indent="0">
                  <a:buNone/>
                </a:pPr>
                <a14:m>
                  <m:oMath xmlns:m="http://schemas.openxmlformats.org/officeDocument/2006/math">
                    <m:f>
                      <m:fPr>
                        <m:type m:val="bar"/>
                      </m:fPr>
                      <m:num>
                        <m:sSub>
                          <m:e>
                            <m:bar>
                              <m:barPr>
                                <m:pos m:val="top"/>
                              </m:barPr>
                              <m:e>
                                <m:r>
                                  <m:t>X</m:t>
                                </m:r>
                              </m:e>
                            </m:bar>
                          </m:e>
                          <m:sub>
                            <m:r>
                              <m:t>T</m:t>
                            </m:r>
                          </m:sub>
                        </m:sSub>
                        <m:r>
                          <m:t>−</m:t>
                        </m:r>
                        <m:sSub>
                          <m:e>
                            <m:bar>
                              <m:barPr>
                                <m:pos m:val="top"/>
                              </m:barPr>
                              <m:e>
                                <m:r>
                                  <m:t>X</m:t>
                                </m:r>
                              </m:e>
                            </m:bar>
                          </m:e>
                          <m:sub>
                            <m:r>
                              <m:t>C</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or equivalently</a:t>
                </a:r>
              </a:p>
              <a:p>
                <a:pPr lvl="0" marL="0" indent="0">
                  <a:buNone/>
                </a:pPr>
                <a14:m>
                  <m:oMath xmlns:m="http://schemas.openxmlformats.org/officeDocument/2006/math">
                    <m:f>
                      <m:fPr>
                        <m:type m:val="bar"/>
                      </m:fPr>
                      <m:num>
                        <m:sSub>
                          <m:e>
                            <m:bar>
                              <m:barPr>
                                <m:pos m:val="top"/>
                              </m:barPr>
                              <m:e>
                                <m:r>
                                  <m:t>X</m:t>
                                </m:r>
                              </m:e>
                            </m:bar>
                          </m:e>
                          <m:sub>
                            <m:r>
                              <m:t>C</m:t>
                            </m:r>
                          </m:sub>
                        </m:sSub>
                        <m:r>
                          <m:t>−</m:t>
                        </m:r>
                        <m:sSub>
                          <m:e>
                            <m:bar>
                              <m:barPr>
                                <m:pos m:val="top"/>
                              </m:barPr>
                              <m:e>
                                <m:r>
                                  <m:t>X</m:t>
                                </m:r>
                              </m:e>
                            </m:bar>
                          </m:e>
                          <m:sub>
                            <m:r>
                              <m:t>T</m:t>
                            </m:r>
                          </m:sub>
                        </m:sSub>
                      </m:num>
                      <m:den>
                        <m:r>
                          <m:t>E</m:t>
                        </m:r>
                        <m:r>
                          <m:t>s</m:t>
                        </m:r>
                        <m:r>
                          <m:t>t</m:t>
                        </m:r>
                        <m:r>
                          <m:t>i</m:t>
                        </m:r>
                        <m:r>
                          <m:t>m</m:t>
                        </m:r>
                        <m:r>
                          <m:t>a</m:t>
                        </m:r>
                        <m:r>
                          <m:t>t</m:t>
                        </m:r>
                        <m:r>
                          <m:t>e</m:t>
                        </m:r>
                        <m:r>
                          <m:t>d</m:t>
                        </m:r>
                        <m:r>
                          <m:t> </m:t>
                        </m:r>
                        <m:r>
                          <m:t>S</m:t>
                        </m:r>
                        <m:r>
                          <m:t>t</m:t>
                        </m:r>
                        <m:r>
                          <m:t>a</m:t>
                        </m:r>
                        <m:r>
                          <m:t>n</m:t>
                        </m:r>
                        <m:r>
                          <m:t>d</m:t>
                        </m:r>
                        <m:r>
                          <m:t>a</m:t>
                        </m:r>
                        <m:r>
                          <m:t>r</m:t>
                        </m:r>
                        <m:r>
                          <m:t>d</m:t>
                        </m:r>
                        <m:r>
                          <m:t> </m:t>
                        </m:r>
                        <m:r>
                          <m:t>D</m:t>
                        </m:r>
                        <m:r>
                          <m:t>e</m:t>
                        </m:r>
                        <m:r>
                          <m:t>v</m:t>
                        </m:r>
                        <m:r>
                          <m:t>i</m:t>
                        </m:r>
                        <m:r>
                          <m:t>a</m:t>
                        </m:r>
                        <m:r>
                          <m:t>t</m:t>
                        </m:r>
                        <m:r>
                          <m:t>i</m:t>
                        </m:r>
                        <m:r>
                          <m:t>o</m:t>
                        </m:r>
                        <m:r>
                          <m:t>n</m:t>
                        </m:r>
                      </m:den>
                    </m:f>
                  </m:oMath>
                </a14:m>
              </a:p>
              <a:p>
                <a:pPr lvl="0" marL="0" indent="0">
                  <a:buNone/>
                </a:pPr>
                <a:r>
                  <a:rPr/>
                  <a:t>Different estimated standard deviations</a:t>
                </a:r>
              </a:p>
              <a:p>
                <a:pPr lvl="1"/>
                <a:r>
                  <a:rPr/>
                  <a:t>Cohen’s d (pooled standard deviation)</a:t>
                </a:r>
              </a:p>
              <a:p>
                <a:pPr lvl="1"/>
                <a:r>
                  <a:rPr/>
                  <a:t>Hedge’s g (bias correction)</a:t>
                </a:r>
              </a:p>
              <a:p>
                <a:pPr lvl="1"/>
                <a:r>
                  <a:rPr/>
                  <a:t>Adjustments for heterogeneity and pairing</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Cohen’s</a:t>
            </a:r>
            <a:r>
              <a:rPr/>
              <a:t> </a:t>
            </a:r>
            <a:r>
              <a:rPr/>
              <a:t>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Uses a pooled standard deviation.</a:t>
                </a:r>
              </a:p>
              <a:p>
                <a:pPr lvl="0" marL="0" indent="0">
                  <a:buNone/>
                </a:pPr>
                <a14:m>
                  <m:oMath xmlns:m="http://schemas.openxmlformats.org/officeDocument/2006/math">
                    <m:sSub>
                      <m:e>
                        <m:r>
                          <m:t>S</m:t>
                        </m:r>
                      </m:e>
                      <m:sub>
                        <m:r>
                          <m:t>p</m:t>
                        </m:r>
                      </m:sub>
                    </m:sSub>
                    <m:r>
                      <m:t>=</m:t>
                    </m:r>
                    <m:rad>
                      <m:radPr>
                        <m:degHide m:val="1"/>
                      </m:radPr>
                      <m:deg/>
                      <m:e>
                        <m:f>
                          <m:fPr>
                            <m:type m:val="bar"/>
                          </m:fPr>
                          <m:num>
                            <m:sSub>
                              <m:e>
                                <m:r>
                                  <m:t>n</m:t>
                                </m:r>
                              </m:e>
                              <m:sub>
                                <m:r>
                                  <m:t>T</m:t>
                                </m:r>
                              </m:sub>
                            </m:sSub>
                            <m:sSubSup>
                              <m:e>
                                <m:r>
                                  <m:t>S</m:t>
                                </m:r>
                              </m:e>
                              <m:sub>
                                <m:r>
                                  <m:t>T</m:t>
                                </m:r>
                              </m:sub>
                              <m:sup>
                                <m:r>
                                  <m:t>2</m:t>
                                </m:r>
                              </m:sup>
                            </m:sSubSup>
                            <m:r>
                              <m:t>+</m:t>
                            </m:r>
                            <m:sSub>
                              <m:e>
                                <m:r>
                                  <m:t>n</m:t>
                                </m:r>
                              </m:e>
                              <m:sub>
                                <m:r>
                                  <m:t>C</m:t>
                                </m:r>
                              </m:sub>
                            </m:sSub>
                            <m:sSubSup>
                              <m:e>
                                <m:r>
                                  <m:t>S</m:t>
                                </m:r>
                              </m:e>
                              <m:sub>
                                <m:r>
                                  <m:t>C</m:t>
                                </m:r>
                              </m:sub>
                              <m:sup>
                                <m:r>
                                  <m:t>2</m:t>
                                </m:r>
                              </m:sup>
                            </m:sSubSup>
                          </m:num>
                          <m:den>
                            <m:sSub>
                              <m:e>
                                <m:r>
                                  <m:t>n</m:t>
                                </m:r>
                              </m:e>
                              <m:sub>
                                <m:r>
                                  <m:t>T</m:t>
                                </m:r>
                              </m:sub>
                            </m:sSub>
                            <m:r>
                              <m:t>+</m:t>
                            </m:r>
                            <m:sSub>
                              <m:e>
                                <m:r>
                                  <m:t>n</m:t>
                                </m:r>
                              </m:e>
                              <m:sub>
                                <m:r>
                                  <m:t>C</m:t>
                                </m:r>
                              </m:sub>
                            </m:sSub>
                          </m:den>
                        </m:f>
                      </m:e>
                    </m:rad>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Hedge’s</a:t>
            </a:r>
            <a:r>
              <a:rPr/>
              <a:t> </a:t>
            </a:r>
            <a:r>
              <a:rPr/>
              <a:t>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Pooled standard deviation adjusted by a bias correction factor</a:t>
                </a:r>
              </a:p>
              <a:p>
                <a:pPr lvl="0" marL="0" indent="0">
                  <a:buNone/>
                </a:pPr>
                <a14:m>
                  <m:oMath xmlns:m="http://schemas.openxmlformats.org/officeDocument/2006/math">
                    <m:r>
                      <m:t>J</m:t>
                    </m:r>
                    <m:r>
                      <m:t>≈</m:t>
                    </m:r>
                    <m:r>
                      <m:t>1</m:t>
                    </m:r>
                    <m:r>
                      <m:t>−</m:t>
                    </m:r>
                    <m:f>
                      <m:fPr>
                        <m:type m:val="bar"/>
                      </m:fPr>
                      <m:num>
                        <m:r>
                          <m:t>3</m:t>
                        </m:r>
                      </m:num>
                      <m:den>
                        <m:r>
                          <m:t>4</m:t>
                        </m:r>
                        <m:r>
                          <m:t>d</m:t>
                        </m:r>
                        <m:r>
                          <m:t>f</m:t>
                        </m:r>
                        <m:r>
                          <m:t>−</m:t>
                        </m:r>
                        <m:r>
                          <m:t>1</m:t>
                        </m:r>
                      </m:den>
                    </m:f>
                  </m:oMath>
                </a14:m>
              </a:p>
              <a:p>
                <a:pPr lvl="0" marL="0" indent="0">
                  <a:buNone/>
                </a:pPr>
                <a:r>
                  <a:rPr/>
                  <a:t>If there is heterogeneity within a study, you can use an the standard Satterthwaite alternative, but some researchers will use the control standard deviation.</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You will also learn some of the fundamental graphical and analytic tools used in meta-analysis: the forest plot, Cochran’s Q and I-squared, the funnel plot, and the L’Abbe plot. You will compare the results from a fixed effects and a random effects model and understand the choices available for summary statistics. Finally, you will see how to publish your results using the PRISMA guidelines.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Effect</a:t>
            </a:r>
            <a:r>
              <a:rPr/>
              <a:t> </a:t>
            </a:r>
            <a:r>
              <a:rPr/>
              <a:t>sizes</a:t>
            </a:r>
          </a:p>
        </p:txBody>
      </p:sp>
      <p:sp>
        <p:nvSpPr>
          <p:cNvPr id="3" name="Content Placeholder 2"/>
          <p:cNvSpPr>
            <a:spLocks noGrp="1"/>
          </p:cNvSpPr>
          <p:nvPr>
            <p:ph idx="1"/>
          </p:nvPr>
        </p:nvSpPr>
        <p:spPr/>
        <p:txBody>
          <a:bodyPr/>
          <a:lstStyle/>
          <a:p>
            <a:pPr lvl="0" marL="1270000" indent="0">
              <a:buNone/>
            </a:pPr>
            <a:r>
              <a:rPr sz="1800">
                <a:latin typeface="Courier"/>
              </a:rPr>
              <a:t>##   study             source n1i m1i sd1i n2i m2i sd2i       yi       vi
## 1     1          Edinburgh 155  55   47 156  75   64 -20.0000  40.5080
## 2     2     Orpington-Mild  31  27    7  32  29    4  -2.0000   2.0806
## 3     3 Orpington-Moderate  75  64   17  71 119   29 -55.0000  15.6984
## 4     4   Orpington-Severe  18  66   20  18 137   48 -71.0000 150.2222
## 5     5      Montreal-Home   8  14    8  13  18   11  -4.0000  17.3077
## 6     6  Montreal-Transfer  57  19    7  52  18    4   1.0000   1.1673
## 7     7          Newcastle  34  52   45  33  41   34  11.0000  94.5891
## 8     8               Umea 110  21   16 183  31   27 -10.0000   6.3109
## 9     9            Uppsala  60  30   27  52  23   20   7.0000  19.8423</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a:t>
            </a:r>
            <a:r>
              <a:rPr/>
              <a:t> </a:t>
            </a:r>
            <a:r>
              <a:rPr/>
              <a:t>effect</a:t>
            </a:r>
          </a:p>
        </p:txBody>
      </p:sp>
      <p:sp>
        <p:nvSpPr>
          <p:cNvPr id="3" name="Content Placeholder 2"/>
          <p:cNvSpPr>
            <a:spLocks noGrp="1"/>
          </p:cNvSpPr>
          <p:nvPr>
            <p:ph idx="1"/>
          </p:nvPr>
        </p:nvSpPr>
        <p:spPr/>
        <p:txBody>
          <a:bodyPr/>
          <a:lstStyle/>
          <a:p>
            <a:pPr lvl="0" marL="1270000" indent="0">
              <a:buNone/>
            </a:pPr>
            <a:r>
              <a:rPr sz="1800">
                <a:latin typeface="Courier"/>
              </a:rPr>
              <a:t>## 
## Random-Effects Model (k = 9; tau^2 estimator: REML)
## 
## tau^2 (estimated amount of total heterogeneity): 0.7908 (SE = 0.4281)
## tau (square root of estimated tau^2 value):      0.8893
## I^2 (total heterogeneity / total variability):   95.49%
## H^2 (total variability / sampling variability):  22.20
## 
## Test for Heterogeneity: 
## Q(df = 8) = 123.7293, p-val &lt; .0001
## 
## Model Results:
## 
## estimate      se     zval    pval    ci.lb   ci.ub   
##  -0.5371  0.3087  -1.7401  0.0818  -1.1421  0.0679  .
## 
## ---
## Signif. codes:  0 '***' 0.001 '**' 0.01 '*' 0.05 '.' 0.1 ' ' 1</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Forest</a:t>
            </a:r>
            <a:r>
              <a:rPr/>
              <a:t> </a:t>
            </a:r>
            <a:r>
              <a:rPr/>
              <a:t>plot</a:t>
            </a:r>
          </a:p>
        </p:txBody>
      </p:sp>
      <p:pic>
        <p:nvPicPr>
          <p:cNvPr descr="intro_files/figure-pptx/fores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Cochran’s</a:t>
            </a:r>
            <a:r>
              <a:rPr/>
              <a:t> </a:t>
            </a:r>
            <a:r>
              <a:rPr/>
              <a:t>Q</a:t>
            </a:r>
            <a:r>
              <a:rPr/>
              <a:t> </a:t>
            </a:r>
            <a:r>
              <a:rPr/>
              <a:t>and</a:t>
            </a:r>
            <a:r>
              <a:rPr/>
              <a:t> </a:t>
            </a:r>
            <a:r>
              <a:rPr/>
              <a:t>I-squared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Funnel</a:t>
            </a:r>
            <a:r>
              <a:rPr/>
              <a:t> </a:t>
            </a:r>
            <a:r>
              <a:rPr/>
              <a:t>plot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L’Abbe</a:t>
            </a:r>
            <a:r>
              <a:rPr/>
              <a:t> </a:t>
            </a:r>
            <a:r>
              <a:rPr/>
              <a:t>plot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Fixed</a:t>
            </a:r>
            <a:r>
              <a:rPr/>
              <a:t> </a:t>
            </a:r>
            <a:r>
              <a:rPr/>
              <a:t>versus</a:t>
            </a:r>
            <a:r>
              <a:rPr/>
              <a:t> </a:t>
            </a:r>
            <a:r>
              <a:rPr/>
              <a:t>random</a:t>
            </a:r>
            <a:r>
              <a:rPr/>
              <a:t> </a:t>
            </a:r>
            <a:r>
              <a:rPr/>
              <a:t>analysis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a:t>
            </a:r>
            <a:r>
              <a:rPr/>
              <a:t> </a:t>
            </a:r>
            <a:r>
              <a:rPr/>
              <a:t>regression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Publication</a:t>
            </a:r>
            <a:r>
              <a:rPr/>
              <a:t> </a:t>
            </a:r>
            <a:r>
              <a:rPr/>
              <a:t>guidelines</a:t>
            </a:r>
          </a:p>
        </p:txBody>
      </p:sp>
      <p:sp>
        <p:nvSpPr>
          <p:cNvPr id="3" name="Content Placeholder 2"/>
          <p:cNvSpPr>
            <a:spLocks noGrp="1"/>
          </p:cNvSpPr>
          <p:nvPr>
            <p:ph idx="1"/>
          </p:nvPr>
        </p:nvSpPr>
        <p:spPr/>
        <p:txBody>
          <a:bodyPr/>
          <a:lstStyle/>
          <a:p>
            <a:pPr lvl="1"/>
            <a:r>
              <a:rPr/>
              <a:t>PRISMA</a:t>
            </a:r>
          </a:p>
          <a:p>
            <a:pPr lvl="2"/>
            <a:r>
              <a:rPr/>
              <a:t>Preferred Reporting Items for Systematic Reviews and Meta-Analyses</a:t>
            </a:r>
          </a:p>
          <a:p>
            <a:pPr lvl="1"/>
            <a:r>
              <a:rPr/>
              <a:t>QUOROM</a:t>
            </a:r>
          </a:p>
          <a:p>
            <a:pPr lvl="2"/>
            <a:r>
              <a:rPr/>
              <a:t>QUality Of Reporting Of Meta-analysis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article.png" id="0" name="Picture 1"/>
          <p:cNvPicPr>
            <a:picLocks noGrp="1" noChangeAspect="1"/>
          </p:cNvPicPr>
          <p:nvPr/>
        </p:nvPicPr>
        <p:blipFill>
          <a:blip r:embed="rId3"/>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Pubmed</a:t>
            </a:r>
            <a:r>
              <a:rPr/>
              <a:t> </a:t>
            </a:r>
            <a:r>
              <a:rPr/>
              <a:t>abstract</a:t>
            </a:r>
            <a:r>
              <a:rPr/>
              <a:t> </a:t>
            </a:r>
            <a:r>
              <a:rPr/>
              <a:t>of</a:t>
            </a:r>
            <a:r>
              <a:rPr/>
              <a:t> </a:t>
            </a:r>
            <a:r>
              <a:rPr/>
              <a:t>a</a:t>
            </a:r>
            <a:r>
              <a:rPr/>
              <a:t> </a:t>
            </a:r>
            <a:r>
              <a:rPr/>
              <a:t>controversial</a:t>
            </a:r>
            <a:r>
              <a:rPr/>
              <a:t> </a:t>
            </a:r>
            <a:r>
              <a:rPr/>
              <a:t>meta-analysis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motivating</a:t>
            </a:r>
            <a:r>
              <a:rPr/>
              <a:t> </a:t>
            </a:r>
            <a:r>
              <a:rPr/>
              <a:t>example</a:t>
            </a:r>
          </a:p>
        </p:txBody>
      </p:sp>
      <p:pic>
        <p:nvPicPr>
          <p:cNvPr descr="../images/semen_graph.png" id="0" name="Picture 1"/>
          <p:cNvPicPr>
            <a:picLocks noGrp="1" noChangeAspect="1"/>
          </p:cNvPicPr>
          <p:nvPr/>
        </p:nvPicPr>
        <p:blipFill>
          <a:blip r:embed="rId3"/>
          <a:stretch>
            <a:fillRect/>
          </a:stretch>
        </p:blipFill>
        <p:spPr bwMode="auto">
          <a:xfrm>
            <a:off x="2806700" y="1600200"/>
            <a:ext cx="353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graph</a:t>
            </a:r>
            <a:r>
              <a:rPr/>
              <a:t> </a:t>
            </a:r>
            <a:r>
              <a:rPr/>
              <a:t>showing</a:t>
            </a:r>
            <a:r>
              <a:rPr/>
              <a:t> </a:t>
            </a:r>
            <a:r>
              <a:rPr/>
              <a:t>decline</a:t>
            </a:r>
            <a:r>
              <a:rPr/>
              <a:t> </a:t>
            </a:r>
            <a:r>
              <a:rPr/>
              <a:t>in</a:t>
            </a:r>
            <a:r>
              <a:rPr/>
              <a:t> </a:t>
            </a:r>
            <a:r>
              <a:rPr/>
              <a:t>sperm</a:t>
            </a:r>
            <a:r>
              <a:rPr/>
              <a:t> </a:t>
            </a:r>
            <a:r>
              <a:rPr/>
              <a:t>counts</a:t>
            </a:r>
            <a:r>
              <a:rPr/>
              <a:t> </a:t>
            </a:r>
            <a:r>
              <a:rPr/>
              <a:t>over</a:t>
            </a:r>
            <a:r>
              <a:rPr/>
              <a:t> </a:t>
            </a:r>
            <a:r>
              <a:rPr/>
              <a:t>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analysis</a:t>
            </a:r>
          </a:p>
        </p:txBody>
      </p:sp>
      <p:pic>
        <p:nvPicPr>
          <p:cNvPr descr="../images/semen_graph_alternative.png" id="0" name="Picture 1"/>
          <p:cNvPicPr>
            <a:picLocks noGrp="1" noChangeAspect="1"/>
          </p:cNvPicPr>
          <p:nvPr/>
        </p:nvPicPr>
        <p:blipFill>
          <a:blip r:embed="rId3"/>
          <a:stretch>
            <a:fillRect/>
          </a:stretch>
        </p:blipFill>
        <p:spPr bwMode="auto">
          <a:xfrm>
            <a:off x="2120900" y="1600200"/>
            <a:ext cx="490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Alternative</a:t>
            </a:r>
            <a:r>
              <a:rPr/>
              <a:t> </a:t>
            </a:r>
            <a:r>
              <a:rPr/>
              <a:t>display</a:t>
            </a:r>
            <a:r>
              <a:rPr/>
              <a:t> </a:t>
            </a:r>
            <a:r>
              <a:rPr/>
              <a:t>of</a:t>
            </a:r>
            <a:r>
              <a:rPr/>
              <a:t> </a:t>
            </a:r>
            <a:r>
              <a:rPr/>
              <a:t>semen</a:t>
            </a:r>
            <a:r>
              <a:rPr/>
              <a:t> </a:t>
            </a:r>
            <a:r>
              <a:rPr/>
              <a:t>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sources</a:t>
            </a:r>
            <a:r>
              <a:rPr/>
              <a:t> </a:t>
            </a:r>
            <a:r>
              <a:rPr/>
              <a:t>of</a:t>
            </a:r>
            <a:r>
              <a:rPr/>
              <a:t> </a:t>
            </a:r>
            <a:r>
              <a:rPr/>
              <a:t>variation</a:t>
            </a:r>
          </a:p>
        </p:txBody>
      </p:sp>
      <p:sp>
        <p:nvSpPr>
          <p:cNvPr id="3" name="Content Placeholder 2"/>
          <p:cNvSpPr>
            <a:spLocks noGrp="1"/>
          </p:cNvSpPr>
          <p:nvPr>
            <p:ph idx="1"/>
          </p:nvPr>
        </p:nvSpPr>
        <p:spPr/>
        <p:txBody>
          <a:bodyPr/>
          <a:lstStyle/>
          <a:p>
            <a:pPr lvl="1"/>
            <a:r>
              <a:rPr/>
              <a:t>The source of patients</a:t>
            </a:r>
          </a:p>
          <a:p>
            <a:pPr lvl="2"/>
            <a:r>
              <a:rPr/>
              <a:t>Sperm donor clinics,</a:t>
            </a:r>
          </a:p>
          <a:p>
            <a:pPr lvl="2"/>
            <a:r>
              <a:rPr/>
              <a:t>Fertility work-ups</a:t>
            </a:r>
          </a:p>
          <a:p>
            <a:pPr lvl="2"/>
            <a:r>
              <a:rPr/>
              <a:t>In vitro fertilization clinics</a:t>
            </a:r>
          </a:p>
          <a:p>
            <a:pPr lvl="1"/>
            <a:r>
              <a:rPr/>
              <a:t>Request for minimum abstinence time.</a:t>
            </a:r>
          </a:p>
          <a:p>
            <a:pPr lvl="1"/>
            <a:r>
              <a:rPr/>
              <a:t>Tobacco and marijauna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Illustration</a:t>
            </a:r>
            <a:r>
              <a:rPr/>
              <a:t> </a:t>
            </a:r>
            <a:r>
              <a:rPr/>
              <a:t>of</a:t>
            </a:r>
            <a:r>
              <a:rPr/>
              <a:t> </a:t>
            </a:r>
            <a:r>
              <a:rPr/>
              <a:t>strengths</a:t>
            </a:r>
            <a:r>
              <a:rPr/>
              <a:t> </a:t>
            </a:r>
            <a:r>
              <a:rPr/>
              <a:t>and</a:t>
            </a:r>
            <a:r>
              <a:rPr/>
              <a:t> </a:t>
            </a:r>
            <a:r>
              <a:rPr/>
              <a:t>weaknesses</a:t>
            </a:r>
            <a:r>
              <a:rPr/>
              <a:t> </a:t>
            </a:r>
            <a:r>
              <a:rPr/>
              <a:t>of</a:t>
            </a:r>
            <a:r>
              <a:rPr/>
              <a:t> </a:t>
            </a:r>
            <a:r>
              <a:rPr/>
              <a:t>meta-analysis</a:t>
            </a:r>
          </a:p>
        </p:txBody>
      </p:sp>
      <p:sp>
        <p:nvSpPr>
          <p:cNvPr id="3" name="Content Placeholder 2"/>
          <p:cNvSpPr>
            <a:spLocks noGrp="1"/>
          </p:cNvSpPr>
          <p:nvPr>
            <p:ph idx="1"/>
          </p:nvPr>
        </p:nvSpPr>
        <p:spPr/>
        <p:txBody>
          <a:bodyPr/>
          <a:lstStyle/>
          <a:p>
            <a:pPr lvl="1"/>
            <a:r>
              <a:rPr/>
              <a:t>Weakness</a:t>
            </a:r>
          </a:p>
          <a:p>
            <a:pPr lvl="2"/>
            <a:r>
              <a:rPr/>
              <a:t>Mixing North American apples with third world oranges.</a:t>
            </a:r>
          </a:p>
          <a:p>
            <a:pPr lvl="1"/>
            <a:r>
              <a:rPr/>
              <a:t>Strengths</a:t>
            </a:r>
          </a:p>
          <a:p>
            <a:pPr lvl="2"/>
            <a:r>
              <a:rPr/>
              <a:t>Objective process.</a:t>
            </a:r>
          </a:p>
          <a:p>
            <a:pPr lvl="2"/>
            <a:r>
              <a:rPr/>
              <a:t>Ability to re-analyze.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Apples</a:t>
            </a:r>
            <a:r>
              <a:rPr/>
              <a:t> </a:t>
            </a:r>
            <a:r>
              <a:rPr/>
              <a:t>and</a:t>
            </a:r>
            <a:r>
              <a:rPr/>
              <a:t> </a:t>
            </a:r>
            <a:r>
              <a:rPr/>
              <a:t>oranges</a:t>
            </a:r>
          </a:p>
        </p:txBody>
      </p:sp>
      <p:sp>
        <p:nvSpPr>
          <p:cNvPr id="3" name="Content Placeholder 2"/>
          <p:cNvSpPr>
            <a:spLocks noGrp="1"/>
          </p:cNvSpPr>
          <p:nvPr>
            <p:ph idx="1"/>
          </p:nvPr>
        </p:nvSpPr>
        <p:spPr/>
        <p:txBody>
          <a:bodyPr/>
          <a:lstStyle/>
          <a:p>
            <a:pPr lvl="0" marL="0" indent="0">
              <a:buNone/>
            </a:pPr>
            <a:r>
              <a:rPr/>
              <a:t>Here are the main threats to the validity of a meta-analysis:</a:t>
            </a:r>
          </a:p>
          <a:p>
            <a:pPr lvl="1"/>
            <a:r>
              <a:rPr/>
              <a:t>Did you mix apples and oranges? (heterogeneity)</a:t>
            </a:r>
          </a:p>
          <a:p>
            <a:pPr lvl="1"/>
            <a:r>
              <a:rPr/>
              <a:t>Did you leave some apples on the tree? (publication bias)</a:t>
            </a:r>
          </a:p>
          <a:p>
            <a:pPr lvl="1"/>
            <a:r>
              <a:rPr/>
              <a:t>Did the pile of apples amount to more than just a hill of beans? (no practical significance)</a:t>
            </a:r>
          </a:p>
          <a:p>
            <a:pPr lvl="1"/>
            <a:r>
              <a:rPr/>
              <a:t>Were all of the apples rotten? (poor study quality)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meta-analysis</dc:title>
  <dc:creator>Steve Simon</dc:creator>
  <cp:keywords/>
  <dcterms:created xsi:type="dcterms:W3CDTF">2018-11-12T15:24:02Z</dcterms:created>
  <dcterms:modified xsi:type="dcterms:W3CDTF">2018-11-12T15:24:02Z</dcterms:modified>
</cp:coreProperties>
</file>