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9" r:id="rId4"/>
    <p:sldId id="274" r:id="rId5"/>
    <p:sldId id="289" r:id="rId6"/>
    <p:sldId id="290" r:id="rId7"/>
    <p:sldId id="273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83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96DE-25AE-4C01-85F3-09336CF13F3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Retrieving </a:t>
            </a:r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data from multiple tables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Displaying Data from Multiple Tables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5072882"/>
            <a:ext cx="1762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66799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 smtClean="0"/>
              <a:t>Cartesian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</a:t>
            </a:r>
            <a:r>
              <a:rPr lang="en-US" sz="2000" dirty="0"/>
              <a:t>Mathematics, given two sets A and B, the Cartesian product of A x B is the set of all ordered pair (</a:t>
            </a:r>
            <a:r>
              <a:rPr lang="en-US" sz="2000" dirty="0" err="1"/>
              <a:t>a,b</a:t>
            </a:r>
            <a:r>
              <a:rPr lang="en-US" sz="2000" dirty="0"/>
              <a:t>), </a:t>
            </a:r>
            <a:r>
              <a:rPr lang="en-US" sz="2000" dirty="0" smtClean="0"/>
              <a:t>which a </a:t>
            </a:r>
            <a:r>
              <a:rPr lang="en-US" sz="2000" dirty="0"/>
              <a:t>belongs to A and b belongs to B</a:t>
            </a:r>
            <a:r>
              <a:rPr lang="en-US" sz="2000" dirty="0" smtClean="0"/>
              <a:t>.</a:t>
            </a:r>
            <a:endParaRPr lang="en-US" sz="2000" dirty="0"/>
          </a:p>
          <a:p>
            <a:pPr lvl="2"/>
            <a:r>
              <a:rPr lang="en-US" sz="1600" dirty="0"/>
              <a:t>To create a Cartesian product of </a:t>
            </a:r>
            <a:r>
              <a:rPr lang="en-US" sz="1600" dirty="0" smtClean="0"/>
              <a:t>tables, </a:t>
            </a:r>
            <a:r>
              <a:rPr lang="en-US" sz="1600" dirty="0"/>
              <a:t>you use the CROSS JOIN clause. The following illustrates the syntax of the CROSS JOIN clause</a:t>
            </a:r>
            <a:r>
              <a:rPr lang="en-US" sz="1600" dirty="0" smtClean="0"/>
              <a:t>:</a:t>
            </a:r>
          </a:p>
          <a:p>
            <a:pPr marL="914400" lvl="2" indent="0" algn="ctr">
              <a:buNone/>
            </a:pPr>
            <a:r>
              <a:rPr lang="en-US" sz="1600" dirty="0" smtClean="0"/>
              <a:t>SELECT *  FROM P1 CROSS </a:t>
            </a:r>
            <a:r>
              <a:rPr lang="en-US" sz="1600" dirty="0"/>
              <a:t>JOIN </a:t>
            </a:r>
            <a:r>
              <a:rPr lang="en-US" sz="1600" dirty="0" smtClean="0"/>
              <a:t>P2</a:t>
            </a:r>
            <a:r>
              <a:rPr lang="en-US" sz="1600" dirty="0"/>
              <a:t>; 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When you perform a cross join of two tables, which have no relationship, </a:t>
            </a:r>
            <a:r>
              <a:rPr lang="en-US" sz="1600" dirty="0" smtClean="0"/>
              <a:t>we </a:t>
            </a:r>
            <a:r>
              <a:rPr lang="en-US" sz="1600" dirty="0"/>
              <a:t>will get a Cartesian product of rows and columns of both tables.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ql cross join 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69" y="3324923"/>
            <a:ext cx="3713861" cy="27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66799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 smtClean="0"/>
              <a:t>Cartesian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Cartesian product occurs when data is selected from two or more tables and no common relationship is specified in the WHERE clause. </a:t>
            </a:r>
            <a:endParaRPr lang="en-US" sz="2000" dirty="0" smtClean="0"/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you do not specify a join condition for the tables listed in the FROM clause, </a:t>
            </a:r>
            <a:r>
              <a:rPr lang="en-US" sz="1600" dirty="0" smtClean="0"/>
              <a:t>database </a:t>
            </a:r>
            <a:r>
              <a:rPr lang="en-US" sz="1600" dirty="0"/>
              <a:t>joins each row from the first table to every row in the second table. </a:t>
            </a:r>
            <a:endParaRPr lang="en-US" sz="1600" dirty="0" smtClean="0"/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the first table has 3 rows and the second table has 4 rows, the result will have 12 rows. </a:t>
            </a:r>
            <a:endParaRPr lang="en-US" sz="1600" dirty="0" smtClean="0"/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you add another table with 2 rows without specifying a join condition, the result will have 24 rows. </a:t>
            </a:r>
            <a:endParaRPr lang="en-US" sz="16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the most part, Cartesian joins happen when there are many tables in the FROM clause and developers forget to include the join condition or they specify a wrong join condition. </a:t>
            </a:r>
            <a:endParaRPr lang="en-US" sz="16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should, therefore, avoid them. To avoid a Cartesian join, there should be at least n–1 join conditions when joining n tables. Sometimes you intentionally use Cartesian joins to generate large amounts of data, especially when testing </a:t>
            </a:r>
            <a:r>
              <a:rPr lang="en-US" sz="2000" dirty="0" smtClean="0"/>
              <a:t>applications</a:t>
            </a:r>
          </a:p>
          <a:p>
            <a:endParaRPr lang="en-US" sz="1800" dirty="0"/>
          </a:p>
        </p:txBody>
      </p:sp>
      <p:pic>
        <p:nvPicPr>
          <p:cNvPr id="2050" name="Picture 2" descr="Sql cross join into two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28" y="4473593"/>
            <a:ext cx="3328416" cy="200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237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Matching using Equijoin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62642"/>
            <a:ext cx="10515600" cy="531432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Equi</a:t>
            </a:r>
            <a:r>
              <a:rPr lang="en-US" sz="1800" dirty="0" smtClean="0"/>
              <a:t> </a:t>
            </a:r>
            <a:r>
              <a:rPr lang="en-US" sz="1800" dirty="0"/>
              <a:t>join returns the matching column values of the associated tables. It uses a comparison operator in the WHERE clause to refer equality</a:t>
            </a:r>
            <a:r>
              <a:rPr lang="en-US" sz="1800" dirty="0" smtClean="0"/>
              <a:t>.</a:t>
            </a:r>
          </a:p>
          <a:p>
            <a:pPr lvl="2"/>
            <a:r>
              <a:rPr lang="en-US" sz="1600" dirty="0"/>
              <a:t>Equijoin also can be performed by using JOIN keyword followed by ON keyword and then specifying names of the columns along with their associated tables to check equality.</a:t>
            </a:r>
            <a:endParaRPr lang="en-US" sz="1600" dirty="0" smtClean="0"/>
          </a:p>
          <a:p>
            <a:pPr lvl="2"/>
            <a:r>
              <a:rPr lang="en-US" sz="1600" dirty="0" smtClean="0"/>
              <a:t>An</a:t>
            </a:r>
            <a:r>
              <a:rPr lang="en-US" sz="1600" dirty="0"/>
              <a:t> </a:t>
            </a:r>
            <a:r>
              <a:rPr lang="en-US" sz="1600" b="1" dirty="0" smtClean="0"/>
              <a:t>equijoin </a:t>
            </a:r>
            <a:r>
              <a:rPr lang="en-US" sz="1600" dirty="0" smtClean="0"/>
              <a:t>returns </a:t>
            </a:r>
            <a:r>
              <a:rPr lang="en-US" sz="1600" dirty="0"/>
              <a:t>only the rows that have equivalent values for the specified columns. </a:t>
            </a:r>
            <a:endParaRPr lang="en-US" sz="1600" dirty="0" smtClean="0"/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inner join is a join of two or more tables that returns only those rows (compared using a comparison operator) that satisfy the join condition</a:t>
            </a:r>
            <a:r>
              <a:rPr lang="en-US" sz="1600" dirty="0" smtClean="0"/>
              <a:t>.</a:t>
            </a:r>
          </a:p>
          <a:p>
            <a:r>
              <a:rPr lang="en-US" sz="1800" b="1" dirty="0"/>
              <a:t>What is the difference between </a:t>
            </a:r>
            <a:r>
              <a:rPr lang="en-US" sz="1800" b="1" dirty="0" err="1"/>
              <a:t>Equi</a:t>
            </a:r>
            <a:r>
              <a:rPr lang="en-US" sz="1800" b="1" dirty="0"/>
              <a:t> Join and Inner Join in SQL?</a:t>
            </a:r>
          </a:p>
          <a:p>
            <a:pPr lvl="2"/>
            <a:r>
              <a:rPr lang="en-US" sz="1600" dirty="0"/>
              <a:t>An equijoin is a join with a join condition containing an equality operator. An equijoin returns only the rows that have equivalent values for the specified columns</a:t>
            </a:r>
            <a:r>
              <a:rPr lang="en-US" sz="1600" dirty="0" smtClean="0"/>
              <a:t>.</a:t>
            </a:r>
            <a:endParaRPr lang="en-US" sz="1600" dirty="0"/>
          </a:p>
          <a:p>
            <a:pPr lvl="2"/>
            <a:r>
              <a:rPr lang="en-US" sz="1600" dirty="0"/>
              <a:t>An inner join is a join of two or more tables that returns only those rows (compared using a comparison operator) that satisfy the join condition.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4" descr="Pictorial representation of Sql equijoin vs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23" y="4153070"/>
            <a:ext cx="3657473" cy="27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/>
          <a:lstStyle/>
          <a:p>
            <a:pPr algn="ctr"/>
            <a:r>
              <a:rPr lang="en-US" b="1" dirty="0"/>
              <a:t>Matching using Equijoin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62642"/>
            <a:ext cx="10515600" cy="531432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028700"/>
            <a:ext cx="49434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SQL JOINS – Non </a:t>
            </a:r>
            <a:r>
              <a:rPr lang="en-US" b="1" dirty="0" err="1" smtClean="0"/>
              <a:t>Equi</a:t>
            </a:r>
            <a:r>
              <a:rPr lang="en-US" b="1" dirty="0" smtClean="0"/>
              <a:t> </a:t>
            </a:r>
            <a:r>
              <a:rPr lang="en-US" b="1" dirty="0"/>
              <a:t>JOIN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Non </a:t>
            </a:r>
            <a:r>
              <a:rPr lang="en-US" dirty="0" err="1"/>
              <a:t>Equi</a:t>
            </a:r>
            <a:r>
              <a:rPr lang="en-US" dirty="0"/>
              <a:t> Join is a join condition containing something other than equality operator. </a:t>
            </a:r>
            <a:endParaRPr lang="en-US" dirty="0" smtClean="0"/>
          </a:p>
          <a:p>
            <a:pPr lvl="1"/>
            <a:r>
              <a:rPr lang="en-US" sz="1800" dirty="0"/>
              <a:t>For example: sometimes you would like to join two tables that do not have a shared column, and seemingly have no join condition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on-</a:t>
            </a:r>
            <a:r>
              <a:rPr lang="en-US" sz="1800" dirty="0" err="1" smtClean="0"/>
              <a:t>equi</a:t>
            </a:r>
            <a:r>
              <a:rPr lang="en-US" sz="1800" dirty="0" smtClean="0"/>
              <a:t> </a:t>
            </a:r>
            <a:r>
              <a:rPr lang="en-US" sz="1800" dirty="0"/>
              <a:t>joins don’t have a specific </a:t>
            </a:r>
            <a:r>
              <a:rPr lang="en-US" sz="1800" dirty="0" smtClean="0"/>
              <a:t>keyword 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hey </a:t>
            </a:r>
            <a:r>
              <a:rPr lang="en-US" sz="1800" dirty="0"/>
              <a:t>are defined by the type of operator in the join condition: </a:t>
            </a:r>
            <a:endParaRPr lang="en-US" sz="1800" dirty="0" smtClean="0"/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nything </a:t>
            </a:r>
            <a:r>
              <a:rPr lang="en-US" sz="1800" dirty="0"/>
              <a:t>but an equals sign means a non-</a:t>
            </a:r>
            <a:r>
              <a:rPr lang="en-US" sz="1800" dirty="0" err="1"/>
              <a:t>equi</a:t>
            </a:r>
            <a:r>
              <a:rPr lang="en-US" sz="1800" dirty="0"/>
              <a:t> join. </a:t>
            </a:r>
            <a:endParaRPr lang="en-US" sz="1800" dirty="0" smtClean="0"/>
          </a:p>
          <a:p>
            <a:pPr lvl="1"/>
            <a:r>
              <a:rPr lang="en-US" sz="1800" dirty="0" smtClean="0"/>
              <a:t>Below</a:t>
            </a:r>
            <a:r>
              <a:rPr lang="en-US" sz="1800" dirty="0"/>
              <a:t>, we have some non-</a:t>
            </a:r>
            <a:r>
              <a:rPr lang="en-US" sz="1800" dirty="0" err="1"/>
              <a:t>equi</a:t>
            </a:r>
            <a:r>
              <a:rPr lang="en-US" sz="1800" dirty="0"/>
              <a:t> join operators and their meanings: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29" y="4281297"/>
            <a:ext cx="3567303" cy="2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90600"/>
          </a:xfrm>
        </p:spPr>
        <p:txBody>
          <a:bodyPr/>
          <a:lstStyle/>
          <a:p>
            <a:pPr algn="ctr"/>
            <a:r>
              <a:rPr lang="en-US" b="1" dirty="0"/>
              <a:t>Matching using the </a:t>
            </a:r>
            <a:r>
              <a:rPr lang="en-US" b="1" dirty="0" smtClean="0"/>
              <a:t>EXISTS </a:t>
            </a:r>
            <a:r>
              <a:rPr lang="en-US" b="1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EXISTS </a:t>
            </a:r>
            <a:r>
              <a:rPr lang="en-US" dirty="0"/>
              <a:t>is only used to test if a subquery returns </a:t>
            </a:r>
            <a:r>
              <a:rPr lang="en-US" dirty="0" smtClean="0"/>
              <a:t>results.  </a:t>
            </a:r>
            <a:r>
              <a:rPr lang="en-US" dirty="0"/>
              <a:t>JOIN is used to extend a result set by combining it with additional fields from another table to which there is a relation</a:t>
            </a:r>
            <a:r>
              <a:rPr lang="en-US" dirty="0" smtClean="0"/>
              <a:t>.</a:t>
            </a:r>
          </a:p>
          <a:p>
            <a:pPr lvl="1"/>
            <a:r>
              <a:rPr lang="en-US" sz="1700" dirty="0"/>
              <a:t>EXISTS is used to return a </a:t>
            </a:r>
            <a:r>
              <a:rPr lang="en-US" sz="1700" dirty="0" err="1"/>
              <a:t>boolean</a:t>
            </a:r>
            <a:r>
              <a:rPr lang="en-US" sz="1700" dirty="0"/>
              <a:t> value, JOIN returns a whole other </a:t>
            </a:r>
            <a:r>
              <a:rPr lang="en-US" sz="1700" dirty="0" smtClean="0"/>
              <a:t>table.</a:t>
            </a:r>
            <a:endParaRPr lang="en-US" sz="1700" dirty="0"/>
          </a:p>
          <a:p>
            <a:r>
              <a:rPr lang="en-US" dirty="0" smtClean="0"/>
              <a:t>use </a:t>
            </a:r>
            <a:r>
              <a:rPr lang="en-US" dirty="0"/>
              <a:t>EXISTS when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sz="1700" dirty="0"/>
              <a:t>You don't need to return data from the related table</a:t>
            </a:r>
          </a:p>
          <a:p>
            <a:pPr lvl="3"/>
            <a:r>
              <a:rPr lang="en-US" sz="1700" dirty="0"/>
              <a:t>You have </a:t>
            </a:r>
            <a:r>
              <a:rPr lang="en-US" sz="1700" dirty="0" smtClean="0"/>
              <a:t>duplicate </a:t>
            </a:r>
            <a:r>
              <a:rPr lang="en-US" sz="1700" dirty="0"/>
              <a:t>in the related table (JOIN can cause duplicate rows if values are repeated)</a:t>
            </a:r>
          </a:p>
          <a:p>
            <a:pPr lvl="3"/>
            <a:r>
              <a:rPr lang="en-US" sz="1700" dirty="0"/>
              <a:t>You want to check existence (use instead of LEFT OUTER </a:t>
            </a:r>
            <a:r>
              <a:rPr lang="en-US" sz="1700" dirty="0" smtClean="0"/>
              <a:t>JOIN)</a:t>
            </a:r>
          </a:p>
          <a:p>
            <a:pPr marL="1371600" lvl="3" indent="0">
              <a:buNone/>
            </a:pPr>
            <a:endParaRPr lang="en-US" sz="1700" dirty="0" smtClean="0"/>
          </a:p>
          <a:p>
            <a:pPr marL="1371600" lvl="3" indent="0">
              <a:buNone/>
            </a:pPr>
            <a:r>
              <a:rPr lang="en-US" dirty="0"/>
              <a:t>-- EXISTS</a:t>
            </a:r>
          </a:p>
          <a:p>
            <a:pPr marL="1371600" lvl="3" indent="0">
              <a:buNone/>
            </a:pPr>
            <a:r>
              <a:rPr lang="en-US" dirty="0"/>
              <a:t>SELECT  *</a:t>
            </a:r>
          </a:p>
          <a:p>
            <a:pPr marL="1371600" lvl="3" indent="0">
              <a:buNone/>
            </a:pPr>
            <a:r>
              <a:rPr lang="en-US" dirty="0"/>
              <a:t>FROM    </a:t>
            </a:r>
            <a:r>
              <a:rPr lang="en-US" dirty="0" err="1"/>
              <a:t>tableA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WHERE   EXISTS (SELECT 1 FROM </a:t>
            </a:r>
            <a:r>
              <a:rPr lang="en-US" dirty="0" err="1"/>
              <a:t>tableB</a:t>
            </a:r>
            <a:r>
              <a:rPr lang="en-US" dirty="0"/>
              <a:t> WHERE title = 'Analyst' AND tableA.id = tableB.id);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-- JOIN (INNER is the default when only JOIN is specified)</a:t>
            </a:r>
          </a:p>
          <a:p>
            <a:pPr marL="1371600" lvl="3" indent="0">
              <a:buNone/>
            </a:pPr>
            <a:r>
              <a:rPr lang="en-US" dirty="0"/>
              <a:t>SELECT  *</a:t>
            </a:r>
          </a:p>
          <a:p>
            <a:pPr marL="1371600" lvl="3" indent="0">
              <a:buNone/>
            </a:pPr>
            <a:r>
              <a:rPr lang="en-US" dirty="0"/>
              <a:t>FROM    </a:t>
            </a:r>
            <a:r>
              <a:rPr lang="en-US" dirty="0" err="1"/>
              <a:t>tableA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JOIN    </a:t>
            </a:r>
            <a:r>
              <a:rPr lang="en-US" dirty="0" err="1"/>
              <a:t>tableB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ON  tableA.id = tableB.id</a:t>
            </a:r>
          </a:p>
          <a:p>
            <a:pPr marL="1371600" lvl="3" indent="0">
              <a:buNone/>
            </a:pPr>
            <a:r>
              <a:rPr lang="en-US" dirty="0"/>
              <a:t>WHERE   </a:t>
            </a:r>
            <a:r>
              <a:rPr lang="en-US" dirty="0" err="1"/>
              <a:t>tableB.title</a:t>
            </a:r>
            <a:r>
              <a:rPr lang="en-US" dirty="0"/>
              <a:t> = 'Analyst';</a:t>
            </a:r>
          </a:p>
        </p:txBody>
      </p:sp>
    </p:spTree>
    <p:extLst>
      <p:ext uri="{BB962C8B-B14F-4D97-AF65-F5344CB8AC3E}">
        <p14:creationId xmlns:p14="http://schemas.microsoft.com/office/powerpoint/2010/main" val="21072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Retrieving data from multiple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595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Retrieving data from multiple tables    Displaying Data from Multiple Tables  </vt:lpstr>
      <vt:lpstr>Cartesian product</vt:lpstr>
      <vt:lpstr>Cartesian product</vt:lpstr>
      <vt:lpstr>Matching using Equijoin</vt:lpstr>
      <vt:lpstr>Matching using Equijoin</vt:lpstr>
      <vt:lpstr>SQL JOINS – Non Equi JOIN </vt:lpstr>
      <vt:lpstr>Matching using the EXISTS criteria</vt:lpstr>
      <vt:lpstr>Retrieving data from multiple tables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Data into Actionable Insights  Introduction to Structured Query Language (SQL).</dc:title>
  <dc:creator>Suman, Suman</dc:creator>
  <cp:lastModifiedBy>Suman, Suman</cp:lastModifiedBy>
  <cp:revision>51</cp:revision>
  <dcterms:created xsi:type="dcterms:W3CDTF">2019-04-02T17:22:09Z</dcterms:created>
  <dcterms:modified xsi:type="dcterms:W3CDTF">2019-07-03T16:18:02Z</dcterms:modified>
</cp:coreProperties>
</file>