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4" r:id="rId4"/>
    <p:sldId id="273" r:id="rId5"/>
    <p:sldId id="278" r:id="rId6"/>
    <p:sldId id="275" r:id="rId7"/>
    <p:sldId id="277" r:id="rId8"/>
    <p:sldId id="276" r:id="rId9"/>
    <p:sldId id="279" r:id="rId10"/>
    <p:sldId id="28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84485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39483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2397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138442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6E96DE-25AE-4C01-85F3-09336CF13F3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166634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E96DE-25AE-4C01-85F3-09336CF13F3F}"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94514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E96DE-25AE-4C01-85F3-09336CF13F3F}" type="datetimeFigureOut">
              <a:rPr lang="en-US" smtClean="0"/>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90791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E96DE-25AE-4C01-85F3-09336CF13F3F}"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73976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E96DE-25AE-4C01-85F3-09336CF13F3F}"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00470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E96DE-25AE-4C01-85F3-09336CF13F3F}"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35230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E96DE-25AE-4C01-85F3-09336CF13F3F}"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45394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83000">
              <a:schemeClr val="accent4">
                <a:lumMod val="0"/>
                <a:lumOff val="100000"/>
              </a:schemeClr>
            </a:gs>
            <a:gs pos="100000">
              <a:schemeClr val="accent4">
                <a:lum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E96DE-25AE-4C01-85F3-09336CF13F3F}" type="datetimeFigureOut">
              <a:rPr lang="en-US" smtClean="0"/>
              <a:t>10/14/2019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F3D41-09CB-4D6F-824D-5EDD022E1842}" type="slidenum">
              <a:rPr lang="en-US" smtClean="0"/>
              <a:t>‹#›</a:t>
            </a:fld>
            <a:endParaRPr lang="en-US"/>
          </a:p>
        </p:txBody>
      </p:sp>
    </p:spTree>
    <p:extLst>
      <p:ext uri="{BB962C8B-B14F-4D97-AF65-F5344CB8AC3E}">
        <p14:creationId xmlns:p14="http://schemas.microsoft.com/office/powerpoint/2010/main" val="59848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solidFill>
                  <a:srgbClr val="0070C0"/>
                </a:solidFill>
                <a:latin typeface="Arial Rounded MT Bold" panose="020F0704030504030204" pitchFamily="34" charset="0"/>
                <a:cs typeface="Arial" panose="020B0604020202020204" pitchFamily="34" charset="0"/>
              </a:rPr>
              <a:t>Retrieving </a:t>
            </a:r>
            <a:r>
              <a:rPr lang="en-US" sz="3200" dirty="0">
                <a:solidFill>
                  <a:srgbClr val="0070C0"/>
                </a:solidFill>
                <a:latin typeface="Arial Rounded MT Bold" panose="020F0704030504030204" pitchFamily="34" charset="0"/>
                <a:cs typeface="Arial" panose="020B0604020202020204" pitchFamily="34" charset="0"/>
              </a:rPr>
              <a:t>data from multiple tables</a:t>
            </a:r>
            <a:r>
              <a:rPr lang="en-US" dirty="0"/>
              <a:t/>
            </a:r>
            <a:br>
              <a:rPr lang="en-US" dirty="0"/>
            </a:br>
            <a:r>
              <a:rPr lang="en-US" sz="3200" dirty="0" smtClean="0">
                <a:solidFill>
                  <a:srgbClr val="0070C0"/>
                </a:solidFill>
                <a:latin typeface="Arial Rounded MT Bold" panose="020F0704030504030204" pitchFamily="34" charset="0"/>
                <a:cs typeface="Arial" panose="020B0604020202020204" pitchFamily="34" charset="0"/>
              </a:rPr>
              <a:t>  </a:t>
            </a:r>
            <a:r>
              <a:rPr lang="en-US" sz="3200" dirty="0" smtClean="0"/>
              <a:t/>
            </a:r>
            <a:br>
              <a:rPr lang="en-US" sz="3200" dirty="0" smtClean="0"/>
            </a:br>
            <a:r>
              <a:rPr lang="en-US" sz="3200" dirty="0" smtClean="0"/>
              <a:t/>
            </a:r>
            <a:br>
              <a:rPr lang="en-US" sz="3200" dirty="0" smtClean="0"/>
            </a:br>
            <a:endParaRPr lang="en-US" sz="3200" dirty="0">
              <a:solidFill>
                <a:srgbClr val="0070C0"/>
              </a:solidFill>
              <a:latin typeface="Arial Rounded MT Bold" panose="020F0704030504030204" pitchFamily="34" charset="0"/>
              <a:cs typeface="Arial" panose="020B0604020202020204" pitchFamily="34" charset="0"/>
            </a:endParaRPr>
          </a:p>
        </p:txBody>
      </p:sp>
      <p:sp>
        <p:nvSpPr>
          <p:cNvPr id="3" name="Subtitle 2"/>
          <p:cNvSpPr>
            <a:spLocks noGrp="1"/>
          </p:cNvSpPr>
          <p:nvPr>
            <p:ph type="subTitle" idx="1"/>
          </p:nvPr>
        </p:nvSpPr>
        <p:spPr/>
        <p:txBody>
          <a:bodyPr/>
          <a:lstStyle/>
          <a:p>
            <a:pPr>
              <a:lnSpc>
                <a:spcPct val="150000"/>
              </a:lnSpc>
              <a:spcBef>
                <a:spcPts val="0"/>
              </a:spcBef>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5214937" y="5072882"/>
            <a:ext cx="1762125" cy="1238250"/>
          </a:xfrm>
          <a:prstGeom prst="rect">
            <a:avLst/>
          </a:prstGeom>
        </p:spPr>
      </p:pic>
    </p:spTree>
    <p:extLst>
      <p:ext uri="{BB962C8B-B14F-4D97-AF65-F5344CB8AC3E}">
        <p14:creationId xmlns:p14="http://schemas.microsoft.com/office/powerpoint/2010/main" val="941480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a:t>Cardinal </a:t>
            </a:r>
            <a:r>
              <a:rPr lang="en-US" b="1" dirty="0" smtClean="0"/>
              <a:t>Relationships: many </a:t>
            </a:r>
            <a:r>
              <a:rPr lang="en-US" b="1" dirty="0"/>
              <a:t>to </a:t>
            </a:r>
            <a:r>
              <a:rPr lang="en-US" b="1" dirty="0" smtClean="0"/>
              <a:t>many</a:t>
            </a:r>
            <a:endParaRPr lang="en-US" b="1" dirty="0"/>
          </a:p>
        </p:txBody>
      </p:sp>
      <p:sp>
        <p:nvSpPr>
          <p:cNvPr id="3" name="Content Placeholder 2"/>
          <p:cNvSpPr>
            <a:spLocks noGrp="1"/>
          </p:cNvSpPr>
          <p:nvPr>
            <p:ph idx="1"/>
          </p:nvPr>
        </p:nvSpPr>
        <p:spPr>
          <a:xfrm>
            <a:off x="838200" y="1409700"/>
            <a:ext cx="10515600" cy="5181600"/>
          </a:xfrm>
        </p:spPr>
        <p:txBody>
          <a:bodyPr>
            <a:normAutofit/>
          </a:bodyPr>
          <a:lstStyle/>
          <a:p>
            <a:r>
              <a:rPr lang="en-US" dirty="0"/>
              <a:t>A many-to-many relationship exists between two entities if for one entity instance there may be multiple records in the other table, and vice </a:t>
            </a:r>
            <a:r>
              <a:rPr lang="en-US" dirty="0" smtClean="0"/>
              <a:t>versa.</a:t>
            </a:r>
          </a:p>
          <a:p>
            <a:pPr lvl="2"/>
            <a:r>
              <a:rPr lang="en-US" sz="1600" dirty="0" smtClean="0"/>
              <a:t>Example</a:t>
            </a:r>
            <a:r>
              <a:rPr lang="en-US" sz="1600" dirty="0"/>
              <a:t>: A user can check out many books. A book can be checked out by many users (over time</a:t>
            </a:r>
            <a:r>
              <a:rPr lang="en-US" sz="1600" dirty="0" smtClean="0"/>
              <a:t>).</a:t>
            </a:r>
            <a:endParaRPr lang="en-US" sz="1600" dirty="0"/>
          </a:p>
          <a:p>
            <a:r>
              <a:rPr lang="en-US" dirty="0" smtClean="0"/>
              <a:t>For this </a:t>
            </a:r>
            <a:r>
              <a:rPr lang="en-US" dirty="0"/>
              <a:t>sort of relationship we </a:t>
            </a:r>
            <a:r>
              <a:rPr lang="en-US" dirty="0" smtClean="0"/>
              <a:t>introduce a </a:t>
            </a:r>
            <a:r>
              <a:rPr lang="en-US" dirty="0"/>
              <a:t>cross-reference, table. </a:t>
            </a:r>
            <a:endParaRPr lang="en-US" dirty="0" smtClean="0"/>
          </a:p>
          <a:p>
            <a:pPr lvl="2"/>
            <a:r>
              <a:rPr lang="en-US" sz="1600" dirty="0" smtClean="0"/>
              <a:t>This </a:t>
            </a:r>
            <a:r>
              <a:rPr lang="en-US" sz="1600" dirty="0"/>
              <a:t>table holds the relationship between the two entities, by having two FOREIGN KEYs, each of which references the PRIMARY KEY of one of the tables for which we want to create this relationship. </a:t>
            </a:r>
            <a:endParaRPr lang="en-US" sz="1600" dirty="0" smtClean="0"/>
          </a:p>
          <a:p>
            <a:pPr lvl="2"/>
            <a:r>
              <a:rPr lang="en-US" sz="1600" dirty="0" smtClean="0"/>
              <a:t>We </a:t>
            </a:r>
            <a:r>
              <a:rPr lang="en-US" sz="1600" dirty="0"/>
              <a:t>already have our books and users tables, so we just need to create the cross-reference table: checkouts.</a:t>
            </a:r>
          </a:p>
          <a:p>
            <a:pPr lvl="2"/>
            <a:endParaRPr lang="en-US" dirty="0"/>
          </a:p>
        </p:txBody>
      </p:sp>
      <p:pic>
        <p:nvPicPr>
          <p:cNvPr id="11266" name="Picture 2" descr="Many-to-Many cross-referenc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7" y="4533508"/>
            <a:ext cx="679132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61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Retrieving data from multiple tables</a:t>
            </a:r>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364408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lstStyle/>
          <a:p>
            <a:pPr algn="ctr"/>
            <a:r>
              <a:rPr lang="en-US" b="1" dirty="0"/>
              <a:t>B</a:t>
            </a:r>
            <a:r>
              <a:rPr lang="en-US" b="1" dirty="0" smtClean="0"/>
              <a:t>asic Terminologies</a:t>
            </a:r>
            <a:endParaRPr lang="en-US" dirty="0"/>
          </a:p>
        </p:txBody>
      </p:sp>
      <p:sp>
        <p:nvSpPr>
          <p:cNvPr id="3" name="Content Placeholder 2"/>
          <p:cNvSpPr>
            <a:spLocks noGrp="1"/>
          </p:cNvSpPr>
          <p:nvPr>
            <p:ph idx="1"/>
          </p:nvPr>
        </p:nvSpPr>
        <p:spPr>
          <a:xfrm>
            <a:off x="838200" y="1409700"/>
            <a:ext cx="10515600" cy="5181600"/>
          </a:xfrm>
        </p:spPr>
        <p:txBody>
          <a:bodyPr>
            <a:normAutofit/>
          </a:bodyPr>
          <a:lstStyle/>
          <a:p>
            <a:endParaRPr lang="en-US" dirty="0" smtClean="0"/>
          </a:p>
          <a:p>
            <a:r>
              <a:rPr lang="en-US" dirty="0" smtClean="0"/>
              <a:t>a</a:t>
            </a:r>
            <a:r>
              <a:rPr lang="en-US" dirty="0"/>
              <a:t> </a:t>
            </a:r>
            <a:r>
              <a:rPr lang="en-US" b="1" dirty="0"/>
              <a:t>primary key</a:t>
            </a:r>
            <a:r>
              <a:rPr lang="en-US" dirty="0"/>
              <a:t> is a single field or combination of fields that uniquely defines a record. None of the fields that are part of the primary key can contain a null value. A table can have only one primary key</a:t>
            </a:r>
            <a:r>
              <a:rPr lang="en-US" dirty="0" smtClean="0"/>
              <a:t>.</a:t>
            </a:r>
          </a:p>
          <a:p>
            <a:endParaRPr lang="en-US" dirty="0"/>
          </a:p>
          <a:p>
            <a:r>
              <a:rPr lang="en-US" dirty="0"/>
              <a:t>A </a:t>
            </a:r>
            <a:r>
              <a:rPr lang="en-US" b="1" dirty="0"/>
              <a:t>foreign key </a:t>
            </a:r>
            <a:r>
              <a:rPr lang="en-US" dirty="0"/>
              <a:t>is a constraint that’s added to a table. It allows you to specify that a column in a table refers to the primary key of another table</a:t>
            </a:r>
            <a:r>
              <a:rPr lang="en-US" dirty="0" smtClean="0"/>
              <a:t>.</a:t>
            </a:r>
            <a:endParaRPr lang="en-US" dirty="0"/>
          </a:p>
          <a:p>
            <a:pPr lvl="1"/>
            <a:r>
              <a:rPr lang="en-US" dirty="0"/>
              <a:t>It’s used to relate data in two tables and improve the integrity of your data</a:t>
            </a:r>
            <a:r>
              <a:rPr lang="en-US" dirty="0" smtClean="0"/>
              <a:t>.</a:t>
            </a:r>
          </a:p>
          <a:p>
            <a:pPr lvl="1"/>
            <a:r>
              <a:rPr lang="en-US" dirty="0"/>
              <a:t>the concept of </a:t>
            </a:r>
            <a:r>
              <a:rPr lang="en-US" i="1" dirty="0"/>
              <a:t>referential integrity</a:t>
            </a:r>
            <a:r>
              <a:rPr lang="en-US" dirty="0"/>
              <a:t> is all about maintaining and enforcing this parent-child relationship.</a:t>
            </a:r>
            <a:endParaRPr lang="en-US" dirty="0" smtClean="0"/>
          </a:p>
          <a:p>
            <a:endParaRPr lang="en-US" dirty="0"/>
          </a:p>
        </p:txBody>
      </p:sp>
    </p:spTree>
    <p:extLst>
      <p:ext uri="{BB962C8B-B14F-4D97-AF65-F5344CB8AC3E}">
        <p14:creationId xmlns:p14="http://schemas.microsoft.com/office/powerpoint/2010/main" val="4123116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lstStyle/>
          <a:p>
            <a:pPr algn="ctr"/>
            <a:r>
              <a:rPr lang="en-US" b="1" dirty="0"/>
              <a:t>B</a:t>
            </a:r>
            <a:r>
              <a:rPr lang="en-US" b="1" dirty="0" smtClean="0"/>
              <a:t>asic Terminologies</a:t>
            </a:r>
            <a:endParaRPr lang="en-US" dirty="0"/>
          </a:p>
        </p:txBody>
      </p:sp>
      <p:sp>
        <p:nvSpPr>
          <p:cNvPr id="5" name="Content Placeholder 4"/>
          <p:cNvSpPr>
            <a:spLocks noGrp="1"/>
          </p:cNvSpPr>
          <p:nvPr>
            <p:ph idx="1"/>
          </p:nvPr>
        </p:nvSpPr>
        <p:spPr>
          <a:xfrm>
            <a:off x="838200" y="862642"/>
            <a:ext cx="10515600" cy="5314321"/>
          </a:xfrm>
        </p:spPr>
        <p:txBody>
          <a:bodyPr/>
          <a:lstStyle/>
          <a:p>
            <a:endParaRPr lang="en-US" b="1" dirty="0" smtClean="0"/>
          </a:p>
          <a:p>
            <a:r>
              <a:rPr lang="en-US" b="1" dirty="0" smtClean="0"/>
              <a:t>Logical </a:t>
            </a:r>
            <a:r>
              <a:rPr lang="en-US" b="1" dirty="0"/>
              <a:t>table </a:t>
            </a:r>
            <a:r>
              <a:rPr lang="en-US" b="1" dirty="0" smtClean="0"/>
              <a:t>relationship</a:t>
            </a:r>
          </a:p>
          <a:p>
            <a:pPr lvl="1"/>
            <a:r>
              <a:rPr lang="en-US" dirty="0"/>
              <a:t>The relationship between two tables can be expressed in meaningful </a:t>
            </a:r>
            <a:r>
              <a:rPr lang="en-US" dirty="0" smtClean="0"/>
              <a:t>terms</a:t>
            </a:r>
            <a:endParaRPr lang="en-US" b="1" dirty="0" smtClean="0"/>
          </a:p>
          <a:p>
            <a:r>
              <a:rPr lang="en-US" b="1" dirty="0" smtClean="0"/>
              <a:t>Physical </a:t>
            </a:r>
            <a:r>
              <a:rPr lang="en-US" b="1" dirty="0"/>
              <a:t>table </a:t>
            </a:r>
            <a:r>
              <a:rPr lang="en-US" b="1" dirty="0" smtClean="0"/>
              <a:t>relationship</a:t>
            </a:r>
          </a:p>
          <a:p>
            <a:pPr lvl="1"/>
            <a:r>
              <a:rPr lang="en-US" dirty="0"/>
              <a:t>The physical diagram depicts the primary key and foreign key relationship between our entities. Our primary table is "person". The foreign key column is the column "</a:t>
            </a:r>
            <a:r>
              <a:rPr lang="en-US" dirty="0" err="1"/>
              <a:t>person_num</a:t>
            </a:r>
            <a:r>
              <a:rPr lang="en-US" dirty="0"/>
              <a:t>" in both the address and the phone tables respectively. </a:t>
            </a:r>
            <a:endParaRPr lang="en-US" b="1" dirty="0"/>
          </a:p>
          <a:p>
            <a:endParaRPr lang="en-US" b="1" dirty="0"/>
          </a:p>
          <a:p>
            <a:endParaRPr lang="en-US" dirty="0" smtClean="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35" y="4244195"/>
            <a:ext cx="2696473" cy="1797649"/>
          </a:xfrm>
          <a:prstGeom prst="rect">
            <a:avLst/>
          </a:prstGeom>
        </p:spPr>
      </p:pic>
      <p:pic>
        <p:nvPicPr>
          <p:cNvPr id="3076" name="Picture 4" descr="http://www.sqlinfo.net/oracle/images/person_er_physica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143" y="4244195"/>
            <a:ext cx="2696472" cy="1797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908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990600"/>
          </a:xfrm>
        </p:spPr>
        <p:txBody>
          <a:bodyPr/>
          <a:lstStyle/>
          <a:p>
            <a:pPr algn="ctr"/>
            <a:r>
              <a:rPr lang="en-US" b="1" dirty="0"/>
              <a:t>B</a:t>
            </a:r>
            <a:r>
              <a:rPr lang="en-US" b="1" dirty="0" smtClean="0"/>
              <a:t>asic Terminologies</a:t>
            </a:r>
            <a:endParaRPr lang="en-US" dirty="0"/>
          </a:p>
        </p:txBody>
      </p:sp>
      <p:sp>
        <p:nvSpPr>
          <p:cNvPr id="3" name="Content Placeholder 2"/>
          <p:cNvSpPr>
            <a:spLocks noGrp="1"/>
          </p:cNvSpPr>
          <p:nvPr>
            <p:ph idx="1"/>
          </p:nvPr>
        </p:nvSpPr>
        <p:spPr>
          <a:xfrm>
            <a:off x="838200" y="1409700"/>
            <a:ext cx="10515600" cy="5181600"/>
          </a:xfrm>
        </p:spPr>
        <p:txBody>
          <a:bodyPr>
            <a:normAutofit fontScale="92500" lnSpcReduction="10000"/>
          </a:bodyPr>
          <a:lstStyle/>
          <a:p>
            <a:r>
              <a:rPr lang="en-US" dirty="0" smtClean="0"/>
              <a:t>A constraint is used to define</a:t>
            </a:r>
            <a:r>
              <a:rPr lang="en-US" dirty="0"/>
              <a:t> </a:t>
            </a:r>
            <a:r>
              <a:rPr lang="en-US" b="1" dirty="0"/>
              <a:t>integrity </a:t>
            </a:r>
            <a:r>
              <a:rPr lang="en-US" b="1" dirty="0" smtClean="0"/>
              <a:t>in database -</a:t>
            </a:r>
            <a:r>
              <a:rPr lang="en-US" dirty="0" smtClean="0"/>
              <a:t>a </a:t>
            </a:r>
            <a:r>
              <a:rPr lang="en-US" dirty="0"/>
              <a:t>rule that restricts the values in a database. </a:t>
            </a:r>
            <a:r>
              <a:rPr lang="en-US" dirty="0" smtClean="0"/>
              <a:t>There are </a:t>
            </a:r>
            <a:r>
              <a:rPr lang="en-US" dirty="0"/>
              <a:t>six types of integrity </a:t>
            </a:r>
            <a:r>
              <a:rPr lang="en-US" dirty="0" smtClean="0"/>
              <a:t>constraints.</a:t>
            </a:r>
          </a:p>
          <a:p>
            <a:endParaRPr lang="en-US" dirty="0"/>
          </a:p>
          <a:p>
            <a:pPr lvl="1"/>
            <a:r>
              <a:rPr lang="en-US" sz="1700" dirty="0" smtClean="0"/>
              <a:t>A </a:t>
            </a:r>
            <a:r>
              <a:rPr lang="en-US" sz="1700" dirty="0"/>
              <a:t>NOT NULL constraint prohibits a database value from being null</a:t>
            </a:r>
            <a:r>
              <a:rPr lang="en-US" sz="1700" dirty="0" smtClean="0"/>
              <a:t>.</a:t>
            </a:r>
          </a:p>
          <a:p>
            <a:pPr lvl="1"/>
            <a:endParaRPr lang="en-US" sz="1700" dirty="0"/>
          </a:p>
          <a:p>
            <a:pPr lvl="1"/>
            <a:r>
              <a:rPr lang="en-US" sz="1700" dirty="0"/>
              <a:t>A unique constraint prohibits multiple rows from having the same value in the same column or combination of columns but allows some values to be null</a:t>
            </a:r>
            <a:r>
              <a:rPr lang="en-US" sz="1700" dirty="0" smtClean="0"/>
              <a:t>.</a:t>
            </a:r>
          </a:p>
          <a:p>
            <a:pPr lvl="1"/>
            <a:endParaRPr lang="en-US" sz="1700" dirty="0"/>
          </a:p>
          <a:p>
            <a:pPr lvl="1"/>
            <a:r>
              <a:rPr lang="en-US" sz="1700" dirty="0"/>
              <a:t>A primary key constraint combines a NOT NULL constraint and a unique constraint in a single declaration. That is, it prohibits multiple rows from having the same value in the same column or combination of columns and prohibits values from being null</a:t>
            </a:r>
            <a:r>
              <a:rPr lang="en-US" sz="1700" dirty="0" smtClean="0"/>
              <a:t>.</a:t>
            </a:r>
          </a:p>
          <a:p>
            <a:pPr lvl="1"/>
            <a:endParaRPr lang="en-US" sz="1700" dirty="0"/>
          </a:p>
          <a:p>
            <a:pPr lvl="1"/>
            <a:r>
              <a:rPr lang="en-US" sz="1700" dirty="0"/>
              <a:t>A foreign key constraint requires values in one table to match values in another table</a:t>
            </a:r>
            <a:r>
              <a:rPr lang="en-US" sz="1700" dirty="0" smtClean="0"/>
              <a:t>.</a:t>
            </a:r>
          </a:p>
          <a:p>
            <a:pPr lvl="1"/>
            <a:endParaRPr lang="en-US" sz="1700" dirty="0"/>
          </a:p>
          <a:p>
            <a:pPr lvl="1"/>
            <a:r>
              <a:rPr lang="en-US" sz="1700" dirty="0"/>
              <a:t>A check constraint requires a value in the database to comply with a specified condition</a:t>
            </a:r>
            <a:r>
              <a:rPr lang="en-US" sz="1700" dirty="0" smtClean="0"/>
              <a:t>.</a:t>
            </a:r>
          </a:p>
          <a:p>
            <a:pPr lvl="1"/>
            <a:endParaRPr lang="en-US" sz="1700" dirty="0"/>
          </a:p>
          <a:p>
            <a:pPr lvl="1"/>
            <a:r>
              <a:rPr lang="en-US" sz="1700" dirty="0"/>
              <a:t>A REF column by definition references an object in another object type or in a relational table. A REF constraint lets you further describe the relationship between the REF column and the object it references.</a:t>
            </a:r>
          </a:p>
        </p:txBody>
      </p:sp>
    </p:spTree>
    <p:extLst>
      <p:ext uri="{BB962C8B-B14F-4D97-AF65-F5344CB8AC3E}">
        <p14:creationId xmlns:p14="http://schemas.microsoft.com/office/powerpoint/2010/main" val="210722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a:t>Cardinal </a:t>
            </a:r>
            <a:r>
              <a:rPr lang="en-US" b="1" dirty="0" smtClean="0"/>
              <a:t>Relationships</a:t>
            </a:r>
            <a:r>
              <a:rPr lang="en-US" b="1" dirty="0"/>
              <a:t>: </a:t>
            </a:r>
            <a:r>
              <a:rPr lang="en-US" b="1" dirty="0" smtClean="0"/>
              <a:t>One </a:t>
            </a:r>
            <a:r>
              <a:rPr lang="en-US" b="1" dirty="0"/>
              <a:t>to </a:t>
            </a:r>
            <a:r>
              <a:rPr lang="en-US" b="1" dirty="0" smtClean="0"/>
              <a:t>One</a:t>
            </a:r>
            <a:endParaRPr lang="en-US" b="1" dirty="0"/>
          </a:p>
        </p:txBody>
      </p:sp>
      <p:sp>
        <p:nvSpPr>
          <p:cNvPr id="3" name="Content Placeholder 2"/>
          <p:cNvSpPr>
            <a:spLocks noGrp="1"/>
          </p:cNvSpPr>
          <p:nvPr>
            <p:ph idx="1"/>
          </p:nvPr>
        </p:nvSpPr>
        <p:spPr>
          <a:xfrm>
            <a:off x="838200" y="1409700"/>
            <a:ext cx="10515600" cy="5181600"/>
          </a:xfrm>
        </p:spPr>
        <p:txBody>
          <a:bodyPr>
            <a:normAutofit lnSpcReduction="10000"/>
          </a:bodyPr>
          <a:lstStyle/>
          <a:p>
            <a:endParaRPr lang="en-US" b="1" dirty="0" smtClean="0"/>
          </a:p>
          <a:p>
            <a:r>
              <a:rPr lang="en-US" b="1" dirty="0" smtClean="0"/>
              <a:t>Primary </a:t>
            </a:r>
            <a:r>
              <a:rPr lang="en-US" b="1" dirty="0"/>
              <a:t>Key (PK) - Foreign Key (FK) </a:t>
            </a:r>
            <a:r>
              <a:rPr lang="en-US" b="1" dirty="0" smtClean="0"/>
              <a:t>LAW:</a:t>
            </a:r>
            <a:r>
              <a:rPr lang="en-US" dirty="0"/>
              <a:t> </a:t>
            </a:r>
            <a:r>
              <a:rPr lang="en-US" b="1" i="1" dirty="0"/>
              <a:t>If the foreign key column represents the entire primary key (or the entire index) then the relationship between the tables will be one to one  (1:1</a:t>
            </a:r>
            <a:r>
              <a:rPr lang="en-US" b="1" i="1" dirty="0" smtClean="0"/>
              <a:t>).</a:t>
            </a:r>
          </a:p>
          <a:p>
            <a:endParaRPr lang="en-US" b="1" i="1" dirty="0" smtClean="0"/>
          </a:p>
          <a:p>
            <a:r>
              <a:rPr lang="en-US" dirty="0"/>
              <a:t>What would we need to do to create a one to one relationship between the person table and the address table</a:t>
            </a:r>
            <a:r>
              <a:rPr lang="en-US" dirty="0" smtClean="0"/>
              <a:t>?</a:t>
            </a:r>
            <a:endParaRPr lang="en-US" dirty="0"/>
          </a:p>
          <a:p>
            <a:pPr lvl="2"/>
            <a:r>
              <a:rPr lang="en-US" dirty="0"/>
              <a:t>If you answered change the primary key of the address table to be only the column </a:t>
            </a:r>
            <a:r>
              <a:rPr lang="en-US" dirty="0" err="1"/>
              <a:t>person_num</a:t>
            </a:r>
            <a:r>
              <a:rPr lang="en-US" dirty="0"/>
              <a:t> that is correct.</a:t>
            </a:r>
          </a:p>
          <a:p>
            <a:endParaRPr lang="en-US" dirty="0"/>
          </a:p>
          <a:p>
            <a:r>
              <a:rPr lang="en-US" dirty="0"/>
              <a:t>But what would be a key drawback of doing this</a:t>
            </a:r>
            <a:r>
              <a:rPr lang="en-US" dirty="0" smtClean="0"/>
              <a:t>?</a:t>
            </a:r>
            <a:endParaRPr lang="en-US" dirty="0"/>
          </a:p>
          <a:p>
            <a:pPr lvl="2"/>
            <a:r>
              <a:rPr lang="en-US" dirty="0"/>
              <a:t>If you answered we would only be able to store one address per person you would be correct as well.</a:t>
            </a:r>
            <a:endParaRPr lang="en-US" dirty="0" smtClean="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842712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a:t>Cardinal </a:t>
            </a:r>
            <a:r>
              <a:rPr lang="en-US" b="1" dirty="0" smtClean="0"/>
              <a:t>Relationships: many </a:t>
            </a:r>
            <a:r>
              <a:rPr lang="en-US" b="1" dirty="0"/>
              <a:t>to one</a:t>
            </a:r>
          </a:p>
        </p:txBody>
      </p:sp>
      <p:sp>
        <p:nvSpPr>
          <p:cNvPr id="3" name="Content Placeholder 2"/>
          <p:cNvSpPr>
            <a:spLocks noGrp="1"/>
          </p:cNvSpPr>
          <p:nvPr>
            <p:ph idx="1"/>
          </p:nvPr>
        </p:nvSpPr>
        <p:spPr>
          <a:xfrm>
            <a:off x="838200" y="1409700"/>
            <a:ext cx="10515600" cy="5181600"/>
          </a:xfrm>
        </p:spPr>
        <p:txBody>
          <a:bodyPr>
            <a:normAutofit/>
          </a:bodyPr>
          <a:lstStyle/>
          <a:p>
            <a:endParaRPr lang="en-US" dirty="0" smtClean="0"/>
          </a:p>
          <a:p>
            <a:r>
              <a:rPr lang="en-US" dirty="0"/>
              <a:t>Understanding Cardinal </a:t>
            </a:r>
            <a:r>
              <a:rPr lang="en-US" dirty="0" smtClean="0"/>
              <a:t>Relationships</a:t>
            </a:r>
          </a:p>
          <a:p>
            <a:pPr lvl="1"/>
            <a:r>
              <a:rPr lang="en-US" dirty="0"/>
              <a:t>Knowing how foreign key constraints work allow us to understand how tables relate to one another</a:t>
            </a:r>
            <a:r>
              <a:rPr lang="en-US" dirty="0" smtClean="0"/>
              <a:t>.</a:t>
            </a:r>
          </a:p>
          <a:p>
            <a:pPr lvl="1"/>
            <a:endParaRPr lang="en-US" dirty="0" smtClean="0"/>
          </a:p>
          <a:p>
            <a:pPr lvl="1"/>
            <a:r>
              <a:rPr lang="en-US" dirty="0"/>
              <a:t>As long as we can determine the primary key of each of our tables, and what the foreign key relationship is we can understand </a:t>
            </a:r>
            <a:r>
              <a:rPr lang="en-US" dirty="0" smtClean="0"/>
              <a:t>the </a:t>
            </a:r>
            <a:r>
              <a:rPr lang="en-US" dirty="0"/>
              <a:t>relationship between two tables (one to many, one to </a:t>
            </a:r>
            <a:r>
              <a:rPr lang="en-US" dirty="0" smtClean="0"/>
              <a:t>on</a:t>
            </a:r>
          </a:p>
          <a:p>
            <a:pPr lvl="1"/>
            <a:endParaRPr lang="en-US" dirty="0" smtClean="0"/>
          </a:p>
          <a:p>
            <a:pPr lvl="1"/>
            <a:r>
              <a:rPr lang="en-US" dirty="0"/>
              <a:t>We can begin to understand and appreciate the difficulties and many challenges faced in designing relational databases. e)</a:t>
            </a:r>
          </a:p>
        </p:txBody>
      </p:sp>
    </p:spTree>
    <p:extLst>
      <p:ext uri="{BB962C8B-B14F-4D97-AF65-F5344CB8AC3E}">
        <p14:creationId xmlns:p14="http://schemas.microsoft.com/office/powerpoint/2010/main" val="3572590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a:t>Cardinal </a:t>
            </a:r>
            <a:r>
              <a:rPr lang="en-US" b="1" dirty="0" smtClean="0"/>
              <a:t>Relationships: many </a:t>
            </a:r>
            <a:r>
              <a:rPr lang="en-US" b="1" dirty="0"/>
              <a:t>to one</a:t>
            </a:r>
          </a:p>
        </p:txBody>
      </p:sp>
      <p:sp>
        <p:nvSpPr>
          <p:cNvPr id="3" name="Content Placeholder 2"/>
          <p:cNvSpPr>
            <a:spLocks noGrp="1"/>
          </p:cNvSpPr>
          <p:nvPr>
            <p:ph idx="1"/>
          </p:nvPr>
        </p:nvSpPr>
        <p:spPr>
          <a:xfrm>
            <a:off x="838200" y="1409700"/>
            <a:ext cx="10515600" cy="5181600"/>
          </a:xfrm>
        </p:spPr>
        <p:txBody>
          <a:bodyPr>
            <a:normAutofit/>
          </a:bodyPr>
          <a:lstStyle/>
          <a:p>
            <a:r>
              <a:rPr lang="en-US" dirty="0"/>
              <a:t>Primary Key (PK) person table: </a:t>
            </a:r>
            <a:r>
              <a:rPr lang="en-US" dirty="0" err="1" smtClean="0"/>
              <a:t>num</a:t>
            </a:r>
            <a:endParaRPr lang="en-US" dirty="0" smtClean="0"/>
          </a:p>
          <a:p>
            <a:r>
              <a:rPr lang="en-US" b="1" dirty="0" smtClean="0"/>
              <a:t>Primary </a:t>
            </a:r>
            <a:r>
              <a:rPr lang="en-US" b="1" dirty="0"/>
              <a:t>Key (PK) - Foreign Key (FK) </a:t>
            </a:r>
            <a:r>
              <a:rPr lang="en-US" b="1" dirty="0" smtClean="0"/>
              <a:t>LAW:</a:t>
            </a:r>
            <a:r>
              <a:rPr lang="en-US" dirty="0"/>
              <a:t> </a:t>
            </a:r>
            <a:r>
              <a:rPr lang="en-US" b="1" i="1" dirty="0"/>
              <a:t>If the foreign key column is part of the primary key (or part of an index) then the relationship between the tables will be one to many (1:M).</a:t>
            </a:r>
            <a:endParaRPr lang="en-US" dirty="0"/>
          </a:p>
          <a:p>
            <a:pPr marL="0" indent="0">
              <a:buNone/>
            </a:pPr>
            <a:endParaRPr lang="en-US" dirty="0" smtClean="0"/>
          </a:p>
          <a:p>
            <a:r>
              <a:rPr lang="en-US" dirty="0"/>
              <a:t>Primary Key (PK) phone table: </a:t>
            </a:r>
            <a:endParaRPr lang="en-US" dirty="0" smtClean="0"/>
          </a:p>
          <a:p>
            <a:pPr lvl="1"/>
            <a:r>
              <a:rPr lang="en-US" dirty="0" err="1" smtClean="0"/>
              <a:t>person_num</a:t>
            </a:r>
            <a:r>
              <a:rPr lang="en-US" dirty="0" smtClean="0"/>
              <a:t> </a:t>
            </a:r>
            <a:r>
              <a:rPr lang="en-US" dirty="0"/>
              <a:t>, </a:t>
            </a:r>
            <a:r>
              <a:rPr lang="en-US" dirty="0" err="1"/>
              <a:t>type_code</a:t>
            </a:r>
            <a:endParaRPr lang="en-US" dirty="0"/>
          </a:p>
          <a:p>
            <a:r>
              <a:rPr lang="en-US" dirty="0"/>
              <a:t>Foreign Key relationship between </a:t>
            </a:r>
          </a:p>
          <a:p>
            <a:pPr marL="0" indent="0">
              <a:buNone/>
            </a:pPr>
            <a:r>
              <a:rPr lang="en-US" dirty="0" smtClean="0"/>
              <a:t>     person </a:t>
            </a:r>
            <a:r>
              <a:rPr lang="en-US" dirty="0"/>
              <a:t>and phone:  </a:t>
            </a:r>
            <a:endParaRPr lang="en-US" dirty="0" smtClean="0"/>
          </a:p>
          <a:p>
            <a:pPr lvl="1"/>
            <a:r>
              <a:rPr lang="en-US" dirty="0" err="1" smtClean="0"/>
              <a:t>person.num</a:t>
            </a:r>
            <a:r>
              <a:rPr lang="en-US" dirty="0" smtClean="0"/>
              <a:t> </a:t>
            </a:r>
            <a:r>
              <a:rPr lang="en-US" dirty="0"/>
              <a:t>= </a:t>
            </a:r>
            <a:r>
              <a:rPr lang="en-US" dirty="0" err="1"/>
              <a:t>phone.person_num</a:t>
            </a:r>
            <a:endParaRPr lang="en-US" dirty="0"/>
          </a:p>
          <a:p>
            <a:pPr marL="0" indent="0">
              <a:buNone/>
            </a:pPr>
            <a:endParaRPr lang="en-US" dirty="0" smtClean="0"/>
          </a:p>
        </p:txBody>
      </p:sp>
      <p:pic>
        <p:nvPicPr>
          <p:cNvPr id="4098" name="Picture 2" descr="http://www.sqlinfo.net/oracle/images/tablerelationships_1t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041" y="3180751"/>
            <a:ext cx="4765375" cy="31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23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lstStyle/>
          <a:p>
            <a:pPr algn="ctr"/>
            <a:r>
              <a:rPr lang="en-US" b="1" dirty="0"/>
              <a:t>Cardinal Relationships: One to One</a:t>
            </a:r>
            <a:endParaRPr lang="en-US" dirty="0"/>
          </a:p>
        </p:txBody>
      </p:sp>
      <p:sp>
        <p:nvSpPr>
          <p:cNvPr id="3" name="Content Placeholder 2"/>
          <p:cNvSpPr>
            <a:spLocks noGrp="1"/>
          </p:cNvSpPr>
          <p:nvPr>
            <p:ph idx="1"/>
          </p:nvPr>
        </p:nvSpPr>
        <p:spPr>
          <a:xfrm>
            <a:off x="838200" y="1409700"/>
            <a:ext cx="10515600" cy="5181600"/>
          </a:xfrm>
        </p:spPr>
        <p:txBody>
          <a:bodyPr>
            <a:normAutofit/>
          </a:bodyPr>
          <a:lstStyle/>
          <a:p>
            <a:endParaRPr lang="en-US" dirty="0" smtClean="0"/>
          </a:p>
          <a:p>
            <a:r>
              <a:rPr lang="en-US" dirty="0"/>
              <a:t>A row in table A can have only one matching row in table B, and vice versa</a:t>
            </a:r>
            <a:r>
              <a:rPr lang="en-US" dirty="0" smtClean="0"/>
              <a:t>.</a:t>
            </a:r>
          </a:p>
          <a:p>
            <a:pPr lvl="2"/>
            <a:r>
              <a:rPr lang="en-US" dirty="0" smtClean="0"/>
              <a:t>This </a:t>
            </a:r>
            <a:r>
              <a:rPr lang="en-US" dirty="0"/>
              <a:t>is not a common relationship type, as the data stored in table B could just have easily been stored in table A</a:t>
            </a:r>
            <a:r>
              <a:rPr lang="en-US" dirty="0" smtClean="0"/>
              <a:t>.</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marL="228600" lvl="2">
              <a:spcBef>
                <a:spcPts val="1000"/>
              </a:spcBef>
            </a:pPr>
            <a:r>
              <a:rPr lang="en-US" sz="2800" dirty="0"/>
              <a:t>A one-to-one relationship  can be used for security purposes, to divide a large table, and various other specific purposes.</a:t>
            </a:r>
          </a:p>
          <a:p>
            <a:pPr lvl="2"/>
            <a:endParaRPr lang="en-US" dirty="0" smtClean="0"/>
          </a:p>
        </p:txBody>
      </p:sp>
      <p:pic>
        <p:nvPicPr>
          <p:cNvPr id="5124" name="Picture 4" descr="Diagram of a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611" y="3808911"/>
            <a:ext cx="3390900"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09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lstStyle/>
          <a:p>
            <a:pPr algn="ctr"/>
            <a:r>
              <a:rPr lang="en-US" b="1" dirty="0"/>
              <a:t>Cardinal Relationships: One to One</a:t>
            </a:r>
            <a:endParaRPr lang="en-US" dirty="0"/>
          </a:p>
        </p:txBody>
      </p:sp>
      <p:sp>
        <p:nvSpPr>
          <p:cNvPr id="3" name="Content Placeholder 2"/>
          <p:cNvSpPr>
            <a:spLocks noGrp="1"/>
          </p:cNvSpPr>
          <p:nvPr>
            <p:ph idx="1"/>
          </p:nvPr>
        </p:nvSpPr>
        <p:spPr>
          <a:xfrm>
            <a:off x="838200" y="1409700"/>
            <a:ext cx="10515600" cy="5181600"/>
          </a:xfrm>
        </p:spPr>
        <p:txBody>
          <a:bodyPr>
            <a:normAutofit/>
          </a:bodyPr>
          <a:lstStyle/>
          <a:p>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r>
              <a:rPr lang="en-US" dirty="0"/>
              <a:t>In </a:t>
            </a:r>
            <a:r>
              <a:rPr lang="en-US" dirty="0" smtClean="0"/>
              <a:t>this example</a:t>
            </a:r>
            <a:r>
              <a:rPr lang="en-US" dirty="0"/>
              <a:t>, we could just as easily have put an </a:t>
            </a:r>
            <a:r>
              <a:rPr lang="en-US" dirty="0" err="1"/>
              <a:t>HourlyRate</a:t>
            </a:r>
            <a:r>
              <a:rPr lang="en-US" dirty="0"/>
              <a:t> field straight into the Employee table and not bothered with the Pay table. </a:t>
            </a:r>
            <a:endParaRPr lang="en-US" dirty="0" smtClean="0"/>
          </a:p>
          <a:p>
            <a:pPr lvl="2"/>
            <a:endParaRPr lang="en-US" dirty="0" smtClean="0"/>
          </a:p>
          <a:p>
            <a:pPr lvl="2"/>
            <a:r>
              <a:rPr lang="en-US" dirty="0" smtClean="0"/>
              <a:t>However</a:t>
            </a:r>
            <a:r>
              <a:rPr lang="en-US" dirty="0"/>
              <a:t>, hourly rate could be sensitive data that only certain database users should see</a:t>
            </a:r>
            <a:r>
              <a:rPr lang="en-US" dirty="0" smtClean="0"/>
              <a:t>.</a:t>
            </a:r>
          </a:p>
          <a:p>
            <a:pPr lvl="2"/>
            <a:endParaRPr lang="en-US" dirty="0" smtClean="0"/>
          </a:p>
          <a:p>
            <a:pPr lvl="2"/>
            <a:r>
              <a:rPr lang="en-US" dirty="0" smtClean="0"/>
              <a:t> </a:t>
            </a:r>
            <a:r>
              <a:rPr lang="en-US" dirty="0"/>
              <a:t>So, by putting the hourly rate into a separate table, we can provide extra security around the Pay table so that only certain users can access the data in that table.</a:t>
            </a:r>
            <a:endParaRPr lang="en-US" dirty="0" smtClean="0"/>
          </a:p>
        </p:txBody>
      </p:sp>
      <p:pic>
        <p:nvPicPr>
          <p:cNvPr id="5124" name="Picture 4" descr="Diagram of a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65" y="1867096"/>
            <a:ext cx="3390900"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264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476</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Calibri Light</vt:lpstr>
      <vt:lpstr>Office Theme</vt:lpstr>
      <vt:lpstr>Retrieving data from multiple tables     </vt:lpstr>
      <vt:lpstr>Basic Terminologies</vt:lpstr>
      <vt:lpstr>Basic Terminologies</vt:lpstr>
      <vt:lpstr>Basic Terminologies</vt:lpstr>
      <vt:lpstr>Cardinal Relationships: One to One</vt:lpstr>
      <vt:lpstr>Cardinal Relationships: many to one</vt:lpstr>
      <vt:lpstr>Cardinal Relationships: many to one</vt:lpstr>
      <vt:lpstr>Cardinal Relationships: One to One</vt:lpstr>
      <vt:lpstr>Cardinal Relationships: One to One</vt:lpstr>
      <vt:lpstr>Cardinal Relationships: many to many</vt:lpstr>
      <vt:lpstr>Retrieving data from multiple tables</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Data into Actionable Insights  Introduction to Structured Query Language (SQL).</dc:title>
  <dc:creator>Suman, Suman</dc:creator>
  <cp:lastModifiedBy>IJ</cp:lastModifiedBy>
  <cp:revision>37</cp:revision>
  <dcterms:created xsi:type="dcterms:W3CDTF">2019-04-02T17:22:09Z</dcterms:created>
  <dcterms:modified xsi:type="dcterms:W3CDTF">2019-10-14T14:25:53Z</dcterms:modified>
</cp:coreProperties>
</file>