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5" d="100"/>
          <a:sy n="105" d="100"/>
        </p:scale>
        <p:origin x="11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first data set is small. So small that you might wonder you would need a database for it.</a:t>
            </a:r>
          </a:p>
          <a:p>
            <a:pPr marL="0" lvl="0" indent="0">
              <a:buNone/>
            </a:pPr>
            <a:endParaRPr/>
          </a:p>
          <a:p>
            <a:pPr marL="0" lvl="0" indent="0">
              <a:buNone/>
            </a:pPr>
            <a:r>
              <a:rPr/>
              <a:t>The airlines_db database has a single table and that table only has five fields and twelve records. I wanted a database small enough that you could list the entire thing on a single slide.</a:t>
            </a:r>
          </a:p>
          <a:p>
            <a:pPr marL="0" lvl="0" indent="0">
              <a:buNone/>
            </a:pPr>
            <a:endParaRPr/>
          </a:p>
          <a:p>
            <a:pPr marL="0" lvl="0" indent="0">
              <a:buNone/>
            </a:pPr>
            <a:r>
              <a:rPr/>
              <a:t>You can check out the original source, though I did make a few minor modifications.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is how you select a single field in SAS.</a:t>
            </a:r>
          </a:p>
          <a:p>
            <a:pPr marL="0" lvl="0" indent="0">
              <a:buNone/>
            </a:pPr>
            <a:endParaRPr/>
          </a:p>
          <a:p>
            <a:pPr marL="0" lvl="0" indent="0">
              <a:buNone/>
            </a:pPr>
            <a:r>
              <a:rPr/>
              <a:t>As before, place the SQL query inside proc sql and use the create table as statement to store the results in a SAS data set.</a:t>
            </a:r>
          </a:p>
          <a:p>
            <a:pPr marL="0" lvl="0" indent="0">
              <a:buNone/>
            </a:pPr>
            <a:endParaRPr/>
          </a:p>
          <a:p>
            <a:pPr marL="0" lvl="0" indent="0">
              <a:buNone/>
            </a:pPr>
            <a:r>
              <a:rPr/>
              <a:t>Watch your semicolons carefully in SAS!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multiple fields, list them after the select statement separated by commas. Don’t leave out the commas. I usually do, and it inevitably leads to a cryptic error message.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the code in 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is how you select multiple fields in SAS.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Use the AS keyword to change the name of a field. Notice where the commas go. This code renames the fields in the output, but the names in the original database remain the same.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the R code. Since this is the last query in R, you need to disconnect here.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an entire table in SQL use the wild card symbol, asterisk. The asterisk is shorthand for “every field in the table.” If you are working directly with your database, you do not need any extra code, but in R and SAS there’s just a bit more to it.</a:t>
            </a:r>
          </a:p>
          <a:p>
            <a:pPr marL="0" lvl="0" indent="0">
              <a:buNone/>
            </a:pPr>
            <a:endParaRPr/>
          </a:p>
          <a:p>
            <a:pPr marL="0" lvl="0" indent="0">
              <a:buNone/>
            </a:pPr>
            <a:r>
              <a:rPr/>
              <a:t>For most of the lectures, I will not show the extra SAS and R code, but I wanted to illustrate it at least for the very first lecture.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You can rename fields in proc sql, but be careful. Sometimes SAS retains the original name as the variable label. If you have trouble with renaming, you may want to do the renaming in SAS itself.</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database for your first homework assignment is also very small. It has three fields and twelve records. This data came from a research publication in Infant Behavior and Development. The original data set included 414 infants, but the results were averaged by birth month. The hypothesis is that the colder temperature around the time when infants might start to crawl might adversely influence the age at which the infants started crawling because the bulky clothes needed in cold weather might restrict movement and interfere with their normal development.</a:t>
            </a:r>
          </a:p>
          <a:p>
            <a:pPr marL="0" lvl="0" indent="0">
              <a:buNone/>
            </a:pPr>
            <a:endParaRPr/>
          </a:p>
          <a:p>
            <a:pPr marL="0" lvl="0" indent="0">
              <a:buNone/>
            </a:pPr>
            <a:r>
              <a:rPr/>
              <a:t>You can check out the original source on the data description website.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R, you need a third party extension. There are several that will work. I’ve had pretty good luck with the sqldf library. There is a generic library dbi and an extension to Oracle called ROracle.</a:t>
            </a:r>
          </a:p>
          <a:p>
            <a:pPr marL="0" lvl="0" indent="0">
              <a:buNone/>
            </a:pPr>
            <a:endParaRPr/>
          </a:p>
          <a:p>
            <a:pPr marL="0" lvl="0" indent="0">
              <a:buNone/>
            </a:pPr>
            <a:r>
              <a:rPr/>
              <a:t>You also need to connect to the database before you can extract any information. use the dbConnect function for this. For a password protected database, you would need extra arguments for the user name and password.</a:t>
            </a:r>
          </a:p>
          <a:p>
            <a:pPr marL="0" lvl="0" indent="0">
              <a:buNone/>
            </a:pPr>
            <a:endParaRPr/>
          </a:p>
          <a:p>
            <a:pPr marL="0" lvl="0" indent="0">
              <a:buNone/>
            </a:pPr>
            <a:r>
              <a:rPr/>
              <a:t>Finally, enclose your SQL code in quotes and pass it to the dbGetQuery function. This function produces a data frame which I have stored in airlines_data.</a:t>
            </a:r>
          </a:p>
          <a:p>
            <a:pPr marL="0" lvl="0" indent="0">
              <a:buNone/>
            </a:pPr>
            <a:endParaRPr/>
          </a:p>
          <a:p>
            <a:pPr marL="0" lvl="0" indent="0">
              <a:buNone/>
            </a:pPr>
            <a:r>
              <a:rPr/>
              <a:t>Always remember to disconnect when you are done. This doesn’t have to be right away, but you should disconnect somewhere rather than leaving the connection open when your program is done.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data frame looks like.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program shows how to use the SELECT statement for SQL within a SAS program. This code shows all the steps that you need for a simple query that selects every record and all fields within a single table.</a:t>
            </a:r>
          </a:p>
          <a:p>
            <a:pPr marL="0" lvl="0" indent="0">
              <a:buNone/>
            </a:pPr>
            <a:endParaRPr/>
          </a:p>
          <a:p>
            <a:pPr marL="0" lvl="0" indent="0">
              <a:buNone/>
            </a:pPr>
            <a:r>
              <a:rPr/>
              <a:t>First you need to point to the database with a libname statement. Then you insert the code into proc sql.</a:t>
            </a:r>
          </a:p>
          <a:p>
            <a:pPr marL="0" lvl="0" indent="0">
              <a:buNone/>
            </a:pPr>
            <a:endParaRPr/>
          </a:p>
          <a:p>
            <a:pPr marL="0" lvl="0" indent="0">
              <a:buNone/>
            </a:pPr>
            <a:r>
              <a:rPr/>
              <a:t>By default, proc sql will just display the results of your query. To save a file for further work, use the create table as statement.</a:t>
            </a:r>
          </a:p>
          <a:p>
            <a:pPr marL="0" lvl="0" indent="0">
              <a:buNone/>
            </a:pPr>
            <a:endParaRPr/>
          </a:p>
          <a:p>
            <a:pPr marL="0" lvl="0" indent="0">
              <a:buNone/>
            </a:pPr>
            <a:r>
              <a:rPr/>
              <a:t>Notice that proc sql requires a quit statement rather than a run statement at the end.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select a single field, list that field’s name after the select statement.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R, you need to connect again (skip this step if you didn’t disconnect earlier). Then call the dbGetQuery function with the SQL code inserted. Keep the connection open for now to save time with the next couple of queries.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what the output looks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sl.datadescription.com/datafile/airline-bumping-201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sl.datadescription.com/datafile/crawl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a:t>Retrieving data using the SQL SELECT statement</a:t>
            </a:r>
          </a:p>
        </p:txBody>
      </p:sp>
      <p:sp>
        <p:nvSpPr>
          <p:cNvPr id="3" name="Subtitle 2"/>
          <p:cNvSpPr>
            <a:spLocks noGrp="1"/>
          </p:cNvSpPr>
          <p:nvPr>
            <p:ph type="subTitle" idx="1"/>
          </p:nvPr>
        </p:nvSpPr>
        <p:spPr>
          <a:xfrm>
            <a:off x="1371600" y="3886200"/>
            <a:ext cx="6400800" cy="1752600"/>
          </a:xfrm>
        </p:spPr>
        <p:txBody>
          <a:bodyPr/>
          <a:lstStyle/>
          <a:p>
            <a:pPr marL="0" lvl="0" indent="0">
              <a:buNone/>
            </a:pPr>
            <a:r>
              <a:t/>
            </a:r>
            <a:br/>
            <a:r>
              <a:t/>
            </a:r>
            <a:br/>
            <a:r>
              <a:rPr/>
              <a:t>Suman Sahil, Steve Simon</a:t>
            </a:r>
          </a:p>
        </p:txBody>
      </p:sp>
      <p:sp>
        <p:nvSpPr>
          <p:cNvPr id="4" name="Date Placeholder 3"/>
          <p:cNvSpPr>
            <a:spLocks noGrp="1"/>
          </p:cNvSpPr>
          <p:nvPr>
            <p:ph type="dt" sz="half" idx="10"/>
          </p:nvPr>
        </p:nvSpPr>
        <p:spPr/>
        <p:txBody>
          <a:bodyPr/>
          <a:lstStyle/>
          <a:p>
            <a:pPr marL="0" lvl="0" indent="0">
              <a:buNone/>
            </a:pPr>
            <a:r>
              <a:rPr/>
              <a:t>Creation date: 2017-09-12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 in R (2/2)</a:t>
            </a:r>
          </a:p>
        </p:txBody>
      </p:sp>
      <p:sp>
        <p:nvSpPr>
          <p:cNvPr id="3" name="Content Placeholder 2"/>
          <p:cNvSpPr>
            <a:spLocks noGrp="1"/>
          </p:cNvSpPr>
          <p:nvPr>
            <p:ph idx="1"/>
          </p:nvPr>
        </p:nvSpPr>
        <p:spPr/>
        <p:txBody>
          <a:bodyPr/>
          <a:lstStyle/>
          <a:p>
            <a:pPr marL="1270000" lvl="0" indent="0">
              <a:buNone/>
            </a:pPr>
            <a:r>
              <a:rPr sz="1800">
                <a:latin typeface="Courier"/>
              </a:rPr>
              <a:t>##       Airline
## 1       DELTA
## 2      VIRGIN
## 3     JETBLUE
## 4      UNITED
## 5    HAWAIIAN
## 6  EXPRESSJET
## 7     SKYWEST
## 8    AMERICAN
## 9      ALASKA
## 10  SOUTHWEST
## 11   FRONTIER
## 12     SPIRIT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single field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single_column as
  select Airline 
    from sql_lib.airlines_table;
quit;
proc print
    data=single_column;
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single field in SAS (2/2)</a:t>
            </a:r>
          </a:p>
        </p:txBody>
      </p:sp>
      <p:pic>
        <p:nvPicPr>
          <p:cNvPr id="3" name="Picture 1" descr="../images/select-sas-02.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r2016, r2017
  from airlines_table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 in R (1/2)</a:t>
            </a:r>
          </a:p>
        </p:txBody>
      </p:sp>
      <p:sp>
        <p:nvSpPr>
          <p:cNvPr id="3" name="Content Placeholder 2"/>
          <p:cNvSpPr>
            <a:spLocks noGrp="1"/>
          </p:cNvSpPr>
          <p:nvPr>
            <p:ph idx="1"/>
          </p:nvPr>
        </p:nvSpPr>
        <p:spPr/>
        <p:txBody>
          <a:bodyPr/>
          <a:lstStyle/>
          <a:p>
            <a:pPr marL="1270000" lvl="0" indent="0">
              <a:buNone/>
            </a:pPr>
            <a:r>
              <a:rPr sz="1800">
                <a:latin typeface="Courier"/>
              </a:rPr>
              <a:t>airline_bump_rates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a:t>
            </a:r>
            <a:r>
              <a:t/>
            </a:r>
            <a:br/>
            <a:r>
              <a:rPr sz="1800">
                <a:solidFill>
                  <a:srgbClr val="4070A0"/>
                </a:solidFill>
                <a:latin typeface="Courier"/>
              </a:rPr>
              <a:t>    Airline, r2016, r2017</a:t>
            </a:r>
            <a:r>
              <a:t/>
            </a:r>
            <a:br/>
            <a:r>
              <a:rPr sz="1800">
                <a:solidFill>
                  <a:srgbClr val="4070A0"/>
                </a:solidFill>
                <a:latin typeface="Courier"/>
              </a:rPr>
              <a:t>   from airlines_table"</a:t>
            </a:r>
            <a:r>
              <a:rPr sz="1800">
                <a:latin typeface="Courier"/>
              </a:rPr>
              <a:t>)</a:t>
            </a:r>
            <a:r>
              <a:t/>
            </a:r>
            <a:br/>
            <a:r>
              <a:rPr sz="1800">
                <a:latin typeface="Courier"/>
              </a:rPr>
              <a:t>airline_bump_rates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multiple fields in R (2/2)</a:t>
            </a:r>
          </a:p>
        </p:txBody>
      </p:sp>
      <p:sp>
        <p:nvSpPr>
          <p:cNvPr id="3" name="Content Placeholder 2"/>
          <p:cNvSpPr>
            <a:spLocks noGrp="1"/>
          </p:cNvSpPr>
          <p:nvPr>
            <p:ph idx="1"/>
          </p:nvPr>
        </p:nvSpPr>
        <p:spPr/>
        <p:txBody>
          <a:bodyPr/>
          <a:lstStyle/>
          <a:p>
            <a:pPr marL="1270000" lvl="0" indent="0">
              <a:buNone/>
            </a:pPr>
            <a:r>
              <a:rPr sz="1800">
                <a:latin typeface="Courier"/>
              </a:rPr>
              <a:t>##       Airline r2016 r2017
## 1       DELTA  0.09  0.07
## 2      VIRGIN  0.13  0.27
## 3     JETBLUE  0.82  0.54
## 4      UNITED  0.45  0.30
## 5    HAWAIIAN  0.04  0.11
## 6  EXPRESSJET  1.58  0.67
## 7     SKYWEST  0.96  0.37
## 8    AMERICAN  0.66  0.46
## 9      ALASKA  0.41  0.35
## 10  SOUTHWEST  1.06  0.58
## 11   FRONTIER  0.63  0.45
## 12     SPIRIT  0.93  0.88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multiple fields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multiple_columns as
  select Airline, r2017, r2016 
    from sql_lib.airlines_table;
quit;
proc print
    data=multiple_columns;
run;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 multiple fields in SAS (2/2)</a:t>
            </a:r>
          </a:p>
        </p:txBody>
      </p:sp>
      <p:pic>
        <p:nvPicPr>
          <p:cNvPr id="3" name="Picture 1" descr="../images/select-sas-03.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r2017 as current_rate, 
  r2016 as previous_rate
  from airlines_table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 in R (1/2)</a:t>
            </a:r>
          </a:p>
        </p:txBody>
      </p:sp>
      <p:sp>
        <p:nvSpPr>
          <p:cNvPr id="3" name="Content Placeholder 2"/>
          <p:cNvSpPr>
            <a:spLocks noGrp="1"/>
          </p:cNvSpPr>
          <p:nvPr>
            <p:ph idx="1"/>
          </p:nvPr>
        </p:nvSpPr>
        <p:spPr/>
        <p:txBody>
          <a:bodyPr/>
          <a:lstStyle/>
          <a:p>
            <a:pPr marL="1270000" lvl="0" indent="0">
              <a:buNone/>
            </a:pPr>
            <a:r>
              <a:rPr sz="1800">
                <a:latin typeface="Courier"/>
              </a:rPr>
              <a:t>changed_names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a:t>
            </a:r>
            <a:r>
              <a:t/>
            </a:r>
            <a:br/>
            <a:r>
              <a:rPr sz="1800">
                <a:solidFill>
                  <a:srgbClr val="4070A0"/>
                </a:solidFill>
                <a:latin typeface="Courier"/>
              </a:rPr>
              <a:t>    Airline, </a:t>
            </a:r>
            <a:r>
              <a:t/>
            </a:r>
            <a:br/>
            <a:r>
              <a:rPr sz="1800">
                <a:solidFill>
                  <a:srgbClr val="4070A0"/>
                </a:solidFill>
                <a:latin typeface="Courier"/>
              </a:rPr>
              <a:t>    r2017 as current_rate, </a:t>
            </a:r>
            <a:r>
              <a:t/>
            </a:r>
            <a:br/>
            <a:r>
              <a:rPr sz="1800">
                <a:solidFill>
                  <a:srgbClr val="4070A0"/>
                </a:solidFill>
                <a:latin typeface="Courier"/>
              </a:rPr>
              <a:t>    r2016 as previous_rate</a:t>
            </a:r>
            <a:r>
              <a:t/>
            </a:r>
            <a:br/>
            <a:r>
              <a:rPr sz="1800">
                <a:solidFill>
                  <a:srgbClr val="4070A0"/>
                </a:solidFill>
                <a:latin typeface="Courier"/>
              </a:rPr>
              <a:t>    from airlines_table"</a:t>
            </a:r>
            <a:r>
              <a:rPr sz="1800">
                <a:latin typeface="Courier"/>
              </a:rPr>
              <a:t>)</a:t>
            </a:r>
            <a:r>
              <a:t/>
            </a:r>
            <a:br/>
            <a:r>
              <a:rPr sz="1800">
                <a:latin typeface="Courier"/>
              </a:rPr>
              <a:t>changed_names</a:t>
            </a:r>
            <a:r>
              <a:t/>
            </a:r>
            <a:br/>
            <a:r>
              <a:rPr sz="1800" b="1">
                <a:solidFill>
                  <a:srgbClr val="007020"/>
                </a:solidFill>
                <a:latin typeface="Courier"/>
              </a:rPr>
              <a:t>dbDisconnect</a:t>
            </a:r>
            <a:r>
              <a:rPr sz="1800">
                <a:latin typeface="Courier"/>
              </a:rPr>
              <a:t>(</a:t>
            </a:r>
            <a:r>
              <a:rPr sz="1800">
                <a:solidFill>
                  <a:srgbClr val="902000"/>
                </a:solidFill>
                <a:latin typeface="Courier"/>
              </a:rPr>
              <a:t>conn=</a:t>
            </a:r>
            <a:r>
              <a:rPr sz="1800">
                <a:latin typeface="Courier"/>
              </a:rPr>
              <a:t>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Working with the airlines dataset</a:t>
            </a:r>
          </a:p>
        </p:txBody>
      </p:sp>
      <p:sp>
        <p:nvSpPr>
          <p:cNvPr id="3" name="Content Placeholder 2"/>
          <p:cNvSpPr>
            <a:spLocks noGrp="1"/>
          </p:cNvSpPr>
          <p:nvPr>
            <p:ph idx="1"/>
          </p:nvPr>
        </p:nvSpPr>
        <p:spPr/>
        <p:txBody>
          <a:bodyPr/>
          <a:lstStyle/>
          <a:p>
            <a:pPr lvl="1"/>
            <a:r>
              <a:rPr/>
              <a:t>Database airlines_db</a:t>
            </a:r>
          </a:p>
          <a:p>
            <a:pPr lvl="2"/>
            <a:r>
              <a:rPr/>
              <a:t>Single table, airlines_table.</a:t>
            </a:r>
          </a:p>
          <a:p>
            <a:pPr lvl="2"/>
            <a:r>
              <a:rPr/>
              <a:t>Number of passengers bumped from their flights due to overbooking.</a:t>
            </a:r>
          </a:p>
          <a:p>
            <a:pPr lvl="2"/>
            <a:r>
              <a:rPr/>
              <a:t>For years 2016, 2017</a:t>
            </a:r>
          </a:p>
          <a:p>
            <a:pPr lvl="2"/>
            <a:r>
              <a:rPr/>
              <a:t>Also rate of bumping per ten thousand passengers.</a:t>
            </a:r>
          </a:p>
          <a:p>
            <a:pPr lvl="3"/>
            <a:r>
              <a:rPr/>
              <a:t>More details at the </a:t>
            </a:r>
            <a:r>
              <a:rPr>
                <a:hlinkClick r:id="rId3"/>
              </a:rPr>
              <a:t>Data Description website</a:t>
            </a:r>
            <a:r>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Changing field names in R (2/2)</a:t>
            </a:r>
          </a:p>
        </p:txBody>
      </p:sp>
      <p:sp>
        <p:nvSpPr>
          <p:cNvPr id="3" name="Content Placeholder 2"/>
          <p:cNvSpPr>
            <a:spLocks noGrp="1"/>
          </p:cNvSpPr>
          <p:nvPr>
            <p:ph idx="1"/>
          </p:nvPr>
        </p:nvSpPr>
        <p:spPr/>
        <p:txBody>
          <a:bodyPr/>
          <a:lstStyle/>
          <a:p>
            <a:pPr marL="1270000" lvl="0" indent="0">
              <a:buNone/>
            </a:pPr>
            <a:r>
              <a:rPr sz="1800">
                <a:latin typeface="Courier"/>
              </a:rPr>
              <a:t>##       Airline current_rate previous_rate
## 1       DELTA         0.07          0.09
## 2      VIRGIN         0.27          0.13
## 3     JETBLUE         0.54          0.82
## 4      UNITED         0.30          0.45
## 5    HAWAIIAN         0.11          0.04
## 6  EXPRESSJET         0.67          1.58
## 7     SKYWEST         0.37          0.96
## 8    AMERICAN         0.46          0.66
## 9      ALASKA         0.35          0.41
## 10  SOUTHWEST         0.58          1.06
## 11   FRONTIER         0.45          0.63
## 12     SPIRIT         0.88          0.93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Renaming fields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proc sql;
  create table renamed_fields as
  select
    Airline,  
    r2017 as current_rate, 
    r2016 as previous_rate
    from sql_lib.airlines_table;
quit;
proc print
    data=renamed_fields;
run;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Renaming fields (2/2)</a:t>
            </a:r>
          </a:p>
        </p:txBody>
      </p:sp>
      <p:pic>
        <p:nvPicPr>
          <p:cNvPr id="3" name="Picture 1" descr="../images/select-sas-04.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Your homework</a:t>
            </a:r>
          </a:p>
        </p:txBody>
      </p:sp>
      <p:sp>
        <p:nvSpPr>
          <p:cNvPr id="3" name="Content Placeholder 2"/>
          <p:cNvSpPr>
            <a:spLocks noGrp="1"/>
          </p:cNvSpPr>
          <p:nvPr>
            <p:ph idx="1"/>
          </p:nvPr>
        </p:nvSpPr>
        <p:spPr/>
        <p:txBody>
          <a:bodyPr/>
          <a:lstStyle/>
          <a:p>
            <a:pPr lvl="1"/>
            <a:r>
              <a:rPr/>
              <a:t>Database crawling_db</a:t>
            </a:r>
          </a:p>
          <a:p>
            <a:pPr lvl="2"/>
            <a:r>
              <a:rPr/>
              <a:t>Single table, crawling_table.</a:t>
            </a:r>
          </a:p>
          <a:p>
            <a:pPr lvl="3"/>
            <a:r>
              <a:rPr/>
              <a:t>Birth_month (self-explanatory)</a:t>
            </a:r>
          </a:p>
          <a:p>
            <a:pPr lvl="3"/>
            <a:r>
              <a:rPr/>
              <a:t>Temperature (Average temperature (F) six months after birth)</a:t>
            </a:r>
          </a:p>
          <a:p>
            <a:pPr lvl="3"/>
            <a:r>
              <a:rPr/>
              <a:t>avg_crawling_age (in weeks)</a:t>
            </a:r>
          </a:p>
          <a:p>
            <a:pPr lvl="2"/>
            <a:r>
              <a:rPr/>
              <a:t>More details at the </a:t>
            </a:r>
            <a:r>
              <a:rPr>
                <a:hlinkClick r:id="rId3"/>
              </a:rPr>
              <a:t>Data Description website</a:t>
            </a:r>
            <a:r>
              <a:rPr/>
              <a:t>.</a:t>
            </a:r>
          </a:p>
          <a:p>
            <a:pPr lvl="2"/>
            <a:r>
              <a:rPr/>
              <a:t>Read all three fields and all records</a:t>
            </a:r>
          </a:p>
          <a:p>
            <a:pPr lvl="3"/>
            <a:r>
              <a:rPr/>
              <a:t>Change Temperature to Temperature_F</a:t>
            </a:r>
          </a:p>
          <a:p>
            <a:pPr lvl="3"/>
            <a:r>
              <a:rPr/>
              <a:t>Put your code and the output in a single PDF 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 
  from airlines_table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 in R (1/2)</a:t>
            </a:r>
          </a:p>
        </p:txBody>
      </p:sp>
      <p:sp>
        <p:nvSpPr>
          <p:cNvPr id="3" name="Content Placeholder 2"/>
          <p:cNvSpPr>
            <a:spLocks noGrp="1"/>
          </p:cNvSpPr>
          <p:nvPr>
            <p:ph idx="1"/>
          </p:nvPr>
        </p:nvSpPr>
        <p:spPr/>
        <p:txBody>
          <a:bodyPr/>
          <a:lstStyle/>
          <a:p>
            <a:pPr lvl="1"/>
            <a:r>
              <a:rPr/>
              <a:t>R code</a:t>
            </a:r>
          </a:p>
          <a:p>
            <a:pPr marL="1270000" lvl="0" indent="0">
              <a:buNone/>
            </a:pPr>
            <a:r>
              <a:rPr sz="1800" b="1">
                <a:solidFill>
                  <a:srgbClr val="007020"/>
                </a:solidFill>
                <a:latin typeface="Courier"/>
              </a:rPr>
              <a:t>library</a:t>
            </a:r>
            <a:r>
              <a:rPr sz="1800">
                <a:latin typeface="Courier"/>
              </a:rPr>
              <a:t>(sqldf)</a:t>
            </a:r>
            <a:r>
              <a:t/>
            </a:r>
            <a:br/>
            <a:r>
              <a:rPr sz="1800">
                <a:latin typeface="Courier"/>
              </a:rPr>
              <a:t>db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SQLite</a:t>
            </a:r>
            <a:r>
              <a:rPr sz="1800">
                <a:latin typeface="Courier"/>
              </a:rPr>
              <a:t>(), </a:t>
            </a:r>
            <a:r>
              <a:t/>
            </a:r>
            <a:br/>
            <a:r>
              <a:rPr sz="1800">
                <a:latin typeface="Courier"/>
              </a:rPr>
              <a:t>  </a:t>
            </a:r>
            <a:r>
              <a:rPr sz="1800">
                <a:solidFill>
                  <a:srgbClr val="902000"/>
                </a:solidFill>
                <a:latin typeface="Courier"/>
              </a:rPr>
              <a:t>dbname=</a:t>
            </a:r>
            <a:r>
              <a:rPr sz="1800">
                <a:solidFill>
                  <a:srgbClr val="4070A0"/>
                </a:solidFill>
                <a:latin typeface="Courier"/>
              </a:rPr>
              <a:t>"../data/airlines_db.sqlite"</a:t>
            </a:r>
            <a:r>
              <a:rPr sz="1800">
                <a:latin typeface="Courier"/>
              </a:rPr>
              <a:t>)</a:t>
            </a:r>
            <a:r>
              <a:t/>
            </a:r>
            <a:br/>
            <a:r>
              <a:rPr sz="1800">
                <a:latin typeface="Courier"/>
              </a:rPr>
              <a:t>airlines_data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 </a:t>
            </a:r>
            <a:r>
              <a:t/>
            </a:r>
            <a:br/>
            <a:r>
              <a:rPr sz="1800">
                <a:solidFill>
                  <a:srgbClr val="4070A0"/>
                </a:solidFill>
                <a:latin typeface="Courier"/>
              </a:rPr>
              <a:t>    from airlines_table"</a:t>
            </a:r>
            <a:r>
              <a:rPr sz="1800">
                <a:latin typeface="Courier"/>
              </a:rPr>
              <a:t>)</a:t>
            </a:r>
            <a:r>
              <a:t/>
            </a:r>
            <a:br/>
            <a:r>
              <a:rPr sz="1800">
                <a:latin typeface="Courier"/>
              </a:rPr>
              <a:t>airlines_data</a:t>
            </a:r>
            <a:r>
              <a:t/>
            </a:r>
            <a:br/>
            <a:r>
              <a:rPr sz="1800" b="1">
                <a:solidFill>
                  <a:srgbClr val="007020"/>
                </a:solidFill>
                <a:latin typeface="Courier"/>
              </a:rPr>
              <a:t>dbDisconnect</a:t>
            </a:r>
            <a:r>
              <a:rPr sz="1800">
                <a:latin typeface="Courier"/>
              </a:rPr>
              <a:t>(</a:t>
            </a:r>
            <a:r>
              <a:rPr sz="1800">
                <a:solidFill>
                  <a:srgbClr val="902000"/>
                </a:solidFill>
                <a:latin typeface="Courier"/>
              </a:rPr>
              <a:t>conn=</a:t>
            </a:r>
            <a:r>
              <a:rPr sz="1800">
                <a:latin typeface="Courier"/>
              </a:rPr>
              <a:t>db)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an entire table in R (2/2)</a:t>
            </a:r>
          </a:p>
        </p:txBody>
      </p:sp>
      <p:sp>
        <p:nvSpPr>
          <p:cNvPr id="3" name="Content Placeholder 2"/>
          <p:cNvSpPr>
            <a:spLocks noGrp="1"/>
          </p:cNvSpPr>
          <p:nvPr>
            <p:ph idx="1"/>
          </p:nvPr>
        </p:nvSpPr>
        <p:spPr/>
        <p:txBody>
          <a:bodyPr/>
          <a:lstStyle/>
          <a:p>
            <a:pPr marL="1270000" lvl="0" indent="0">
              <a:buNone/>
            </a:pPr>
            <a:r>
              <a:rPr sz="1800">
                <a:latin typeface="Courier"/>
              </a:rPr>
              <a:t>##       Airline b2017 b2016 r2017 r2016
## 1       DELTA   679   912  0.07  0.09
## 2      VIRGIN   165    77  0.27  0.13
## 3     JETBLUE  1475  2140  0.54  0.82
## 4      UNITED  2067  2874  0.30  0.45
## 5    HAWAIIAN    92    30  0.11  0.04
## 6  EXPRESSJET   785  2541  0.67  1.58
## 7     SKYWEST   917  2177  0.37  0.96
## 8    AMERICAN  4517  6598  0.46  0.66
## 9      ALASKA   658   734  0.35  0.41
## 10  SOUTHWEST  6678 11907  0.58  1.06
## 11   FRONTIER   540   688  0.45  0.63
## 12     SPIRIT  1502  1418  0.88  0.93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entire table in SAS (1/2)</a:t>
            </a:r>
          </a:p>
        </p:txBody>
      </p:sp>
      <p:sp>
        <p:nvSpPr>
          <p:cNvPr id="3" name="Content Placeholder 2"/>
          <p:cNvSpPr>
            <a:spLocks noGrp="1"/>
          </p:cNvSpPr>
          <p:nvPr>
            <p:ph idx="1"/>
          </p:nvPr>
        </p:nvSpPr>
        <p:spPr/>
        <p:txBody>
          <a:bodyPr/>
          <a:lstStyle/>
          <a:p>
            <a:pPr lvl="1"/>
            <a:r>
              <a:rPr/>
              <a:t>SAS code</a:t>
            </a:r>
          </a:p>
          <a:p>
            <a:pPr marL="1270000" lvl="0" indent="0">
              <a:buNone/>
            </a:pPr>
            <a:r>
              <a:rPr sz="1800">
                <a:latin typeface="Courier"/>
              </a:rPr>
              <a:t>libname sql_lib odbc
  datasrc='sqlite3';
proc sql;
  create table full_table as
  select * 
    from sql_lib.airlines_table;
quit;
proc print
    data=full_table;
run;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 entire table in SAS (2/2)</a:t>
            </a:r>
          </a:p>
        </p:txBody>
      </p:sp>
      <p:pic>
        <p:nvPicPr>
          <p:cNvPr id="3" name="Picture 1" descr="../images/select-sas-01.png"/>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SAS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a:t>
            </a:r>
          </a:p>
        </p:txBody>
      </p:sp>
      <p:sp>
        <p:nvSpPr>
          <p:cNvPr id="3" name="Content Placeholder 2"/>
          <p:cNvSpPr>
            <a:spLocks noGrp="1"/>
          </p:cNvSpPr>
          <p:nvPr>
            <p:ph idx="1"/>
          </p:nvPr>
        </p:nvSpPr>
        <p:spPr/>
        <p:txBody>
          <a:bodyPr/>
          <a:lstStyle/>
          <a:p>
            <a:pPr lvl="1"/>
            <a:r>
              <a:rPr/>
              <a:t>SQL code</a:t>
            </a:r>
          </a:p>
          <a:p>
            <a:pPr marL="1270000" lvl="0" indent="0">
              <a:buNone/>
            </a:pPr>
            <a:r>
              <a:rPr sz="1800">
                <a:latin typeface="Courier"/>
              </a:rPr>
              <a:t>select airline
  from airlines_table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a single field in R (1/2)</a:t>
            </a:r>
          </a:p>
        </p:txBody>
      </p:sp>
      <p:sp>
        <p:nvSpPr>
          <p:cNvPr id="3" name="Content Placeholder 2"/>
          <p:cNvSpPr>
            <a:spLocks noGrp="1"/>
          </p:cNvSpPr>
          <p:nvPr>
            <p:ph idx="1"/>
          </p:nvPr>
        </p:nvSpPr>
        <p:spPr/>
        <p:txBody>
          <a:bodyPr/>
          <a:lstStyle/>
          <a:p>
            <a:pPr lvl="1"/>
            <a:r>
              <a:rPr/>
              <a:t>R code</a:t>
            </a:r>
          </a:p>
          <a:p>
            <a:pPr marL="1270000" lvl="0" indent="0">
              <a:buNone/>
            </a:pPr>
            <a:r>
              <a:rPr sz="1800">
                <a:latin typeface="Courier"/>
              </a:rPr>
              <a:t>db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SQLite</a:t>
            </a:r>
            <a:r>
              <a:rPr sz="1800">
                <a:latin typeface="Courier"/>
              </a:rPr>
              <a:t>(), </a:t>
            </a:r>
            <a:r>
              <a:t/>
            </a:r>
            <a:br/>
            <a:r>
              <a:rPr sz="1800">
                <a:latin typeface="Courier"/>
              </a:rPr>
              <a:t>  </a:t>
            </a:r>
            <a:r>
              <a:rPr sz="1800">
                <a:solidFill>
                  <a:srgbClr val="902000"/>
                </a:solidFill>
                <a:latin typeface="Courier"/>
              </a:rPr>
              <a:t>dbname=</a:t>
            </a:r>
            <a:r>
              <a:rPr sz="1800">
                <a:solidFill>
                  <a:srgbClr val="4070A0"/>
                </a:solidFill>
                <a:latin typeface="Courier"/>
              </a:rPr>
              <a:t>"../data/airlines_db.sqlite"</a:t>
            </a:r>
            <a:r>
              <a:rPr sz="1800">
                <a:latin typeface="Courier"/>
              </a:rPr>
              <a:t>)</a:t>
            </a:r>
            <a:r>
              <a:t/>
            </a:r>
            <a:br/>
            <a:r>
              <a:rPr sz="1800">
                <a:latin typeface="Courier"/>
              </a:rPr>
              <a:t>airline_names &lt;-</a:t>
            </a:r>
            <a:r>
              <a:rPr sz="1800">
                <a:solidFill>
                  <a:srgbClr val="4070A0"/>
                </a:solidFill>
                <a:latin typeface="Courier"/>
              </a:rPr>
              <a:t> </a:t>
            </a: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r>
              <a:t/>
            </a:r>
            <a:br/>
            <a:r>
              <a:rPr sz="1800">
                <a:latin typeface="Courier"/>
              </a:rPr>
              <a:t> </a:t>
            </a:r>
            <a:r>
              <a:rPr sz="1800">
                <a:solidFill>
                  <a:srgbClr val="4070A0"/>
                </a:solidFill>
                <a:latin typeface="Courier"/>
              </a:rPr>
              <a:t>"select Airline</a:t>
            </a:r>
            <a:r>
              <a:t/>
            </a:r>
            <a:br/>
            <a:r>
              <a:rPr sz="1800">
                <a:solidFill>
                  <a:srgbClr val="4070A0"/>
                </a:solidFill>
                <a:latin typeface="Courier"/>
              </a:rPr>
              <a:t>    from airlines_table"</a:t>
            </a:r>
            <a:r>
              <a:rPr sz="1800">
                <a:latin typeface="Courier"/>
              </a:rPr>
              <a:t>)</a:t>
            </a:r>
            <a:r>
              <a:t/>
            </a:r>
            <a:br/>
            <a:r>
              <a:rPr sz="1800">
                <a:latin typeface="Courier"/>
              </a:rPr>
              <a:t>airline_names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1198</Words>
  <Application>Microsoft Office PowerPoint</Application>
  <PresentationFormat>On-screen Show (4:3)</PresentationFormat>
  <Paragraphs>138</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vt:lpstr>
      <vt:lpstr>Office Theme</vt:lpstr>
      <vt:lpstr>Retrieving data using the SQL SELECT statement</vt:lpstr>
      <vt:lpstr>Working with the airlines dataset</vt:lpstr>
      <vt:lpstr>Select an entire table</vt:lpstr>
      <vt:lpstr>Select an entire table in R (1/2)</vt:lpstr>
      <vt:lpstr>Select an entire table in R (2/2)</vt:lpstr>
      <vt:lpstr>Select entire table in SAS (1/2)</vt:lpstr>
      <vt:lpstr>Select entire table in SAS (2/2)</vt:lpstr>
      <vt:lpstr>Selecting a single field</vt:lpstr>
      <vt:lpstr>Selecting a single field in R (1/2)</vt:lpstr>
      <vt:lpstr>Selecting a single field in R (2/2)</vt:lpstr>
      <vt:lpstr>Select a single field in SAS (1/2)</vt:lpstr>
      <vt:lpstr>Select a single field in SAS (2/2)</vt:lpstr>
      <vt:lpstr>Selecting multiple fields</vt:lpstr>
      <vt:lpstr>Selecting multiple fields in R (1/2)</vt:lpstr>
      <vt:lpstr>Selecting multiple fields in R (2/2)</vt:lpstr>
      <vt:lpstr>Select a multiple fields in SAS (1/2)</vt:lpstr>
      <vt:lpstr>Select a multiple fields in SAS (2/2)</vt:lpstr>
      <vt:lpstr>Changing field names</vt:lpstr>
      <vt:lpstr>Changing field names in R (1/2)</vt:lpstr>
      <vt:lpstr>Changing field names in R (2/2)</vt:lpstr>
      <vt:lpstr>Renaming fields (1/2)</vt:lpstr>
      <vt:lpstr>Renaming fields (2/2)</vt:lpstr>
      <vt:lpstr>Your homework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data using the SQL SELECT statement</dc:title>
  <dc:creator>Suman Sahil, Steve Simon</dc:creator>
  <cp:keywords/>
  <cp:lastModifiedBy>chi</cp:lastModifiedBy>
  <cp:revision>1</cp:revision>
  <dcterms:created xsi:type="dcterms:W3CDTF">2019-08-11T00:07:08Z</dcterms:created>
  <dcterms:modified xsi:type="dcterms:W3CDTF">2019-08-12T21:40:02Z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Creation date: 2017-09-12</vt:lpwstr>
  </property>
  <property fmtid="{D5CDD505-2E9C-101B-9397-08002B2CF9AE}" pid="3" name="output">
    <vt:lpwstr>powerpoint_presentation</vt:lpwstr>
  </property>
</Properties>
</file>