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7" r:id="rId3"/>
    <p:sldId id="278" r:id="rId4"/>
    <p:sldId id="275" r:id="rId5"/>
    <p:sldId id="291" r:id="rId6"/>
    <p:sldId id="294" r:id="rId7"/>
    <p:sldId id="295" r:id="rId8"/>
    <p:sldId id="292" r:id="rId9"/>
    <p:sldId id="293" r:id="rId10"/>
    <p:sldId id="29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5" d="100"/>
          <a:sy n="105" d="100"/>
        </p:scale>
        <p:origin x="120"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6E96DE-25AE-4C01-85F3-09336CF13F3F}"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844855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E96DE-25AE-4C01-85F3-09336CF13F3F}"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394830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E96DE-25AE-4C01-85F3-09336CF13F3F}"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223971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E96DE-25AE-4C01-85F3-09336CF13F3F}"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1384425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26E96DE-25AE-4C01-85F3-09336CF13F3F}"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1666343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6E96DE-25AE-4C01-85F3-09336CF13F3F}" type="datetimeFigureOut">
              <a:rPr lang="en-US" smtClean="0"/>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2945140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E96DE-25AE-4C01-85F3-09336CF13F3F}" type="datetimeFigureOut">
              <a:rPr lang="en-US" smtClean="0"/>
              <a:t>7/3/2019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2907917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6E96DE-25AE-4C01-85F3-09336CF13F3F}" type="datetimeFigureOut">
              <a:rPr lang="en-US" smtClean="0"/>
              <a:t>7/3/2019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73976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E96DE-25AE-4C01-85F3-09336CF13F3F}" type="datetimeFigureOut">
              <a:rPr lang="en-US" smtClean="0"/>
              <a:t>7/3/2019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2004706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6E96DE-25AE-4C01-85F3-09336CF13F3F}" type="datetimeFigureOut">
              <a:rPr lang="en-US" smtClean="0"/>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352303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6E96DE-25AE-4C01-85F3-09336CF13F3F}" type="datetimeFigureOut">
              <a:rPr lang="en-US" smtClean="0"/>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2453947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83000">
              <a:schemeClr val="accent4">
                <a:lumMod val="0"/>
                <a:lumOff val="100000"/>
              </a:schemeClr>
            </a:gs>
            <a:gs pos="100000">
              <a:schemeClr val="accent4">
                <a:lumMod val="10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E96DE-25AE-4C01-85F3-09336CF13F3F}" type="datetimeFigureOut">
              <a:rPr lang="en-US" smtClean="0"/>
              <a:t>7/3/2019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F3D41-09CB-4D6F-824D-5EDD022E1842}" type="slidenum">
              <a:rPr lang="en-US" smtClean="0"/>
              <a:t>‹#›</a:t>
            </a:fld>
            <a:endParaRPr lang="en-US"/>
          </a:p>
        </p:txBody>
      </p:sp>
    </p:spTree>
    <p:extLst>
      <p:ext uri="{BB962C8B-B14F-4D97-AF65-F5344CB8AC3E}">
        <p14:creationId xmlns:p14="http://schemas.microsoft.com/office/powerpoint/2010/main" val="598483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solidFill>
                  <a:srgbClr val="0070C0"/>
                </a:solidFill>
                <a:latin typeface="Arial Rounded MT Bold" panose="020F0704030504030204" pitchFamily="34" charset="0"/>
                <a:cs typeface="Arial" panose="020B0604020202020204" pitchFamily="34" charset="0"/>
              </a:rPr>
              <a:t>Retrieving </a:t>
            </a:r>
            <a:r>
              <a:rPr lang="en-US" sz="3200" dirty="0">
                <a:solidFill>
                  <a:srgbClr val="0070C0"/>
                </a:solidFill>
                <a:latin typeface="Arial Rounded MT Bold" panose="020F0704030504030204" pitchFamily="34" charset="0"/>
                <a:cs typeface="Arial" panose="020B0604020202020204" pitchFamily="34" charset="0"/>
              </a:rPr>
              <a:t>data from multiple tables</a:t>
            </a:r>
            <a:r>
              <a:rPr lang="en-US" dirty="0"/>
              <a:t/>
            </a:r>
            <a:br>
              <a:rPr lang="en-US" dirty="0"/>
            </a:br>
            <a:r>
              <a:rPr lang="en-US" sz="3200" dirty="0" smtClean="0">
                <a:solidFill>
                  <a:srgbClr val="0070C0"/>
                </a:solidFill>
                <a:latin typeface="Arial Rounded MT Bold" panose="020F0704030504030204" pitchFamily="34" charset="0"/>
                <a:cs typeface="Arial" panose="020B0604020202020204" pitchFamily="34" charset="0"/>
              </a:rPr>
              <a:t>  </a:t>
            </a:r>
            <a:r>
              <a:rPr lang="en-US" sz="3200" dirty="0" smtClean="0"/>
              <a:t/>
            </a:r>
            <a:br>
              <a:rPr lang="en-US" sz="3200" dirty="0" smtClean="0"/>
            </a:br>
            <a:r>
              <a:rPr lang="en-US" sz="2800" dirty="0">
                <a:solidFill>
                  <a:srgbClr val="0070C0"/>
                </a:solidFill>
                <a:latin typeface="Arial Rounded MT Bold" panose="020F0704030504030204" pitchFamily="34" charset="0"/>
                <a:cs typeface="Arial" panose="020B0604020202020204" pitchFamily="34" charset="0"/>
              </a:rPr>
              <a:t>Displaying Data from Multiple Tables</a:t>
            </a:r>
            <a:r>
              <a:rPr lang="en-US" dirty="0"/>
              <a:t/>
            </a:r>
            <a:br>
              <a:rPr lang="en-US" dirty="0"/>
            </a:br>
            <a:r>
              <a:rPr lang="en-US" sz="3200" dirty="0" smtClean="0"/>
              <a:t/>
            </a:r>
            <a:br>
              <a:rPr lang="en-US" sz="3200" dirty="0" smtClean="0"/>
            </a:br>
            <a:endParaRPr lang="en-US" sz="3200" dirty="0">
              <a:solidFill>
                <a:srgbClr val="0070C0"/>
              </a:solidFill>
              <a:latin typeface="Arial Rounded MT Bold" panose="020F0704030504030204" pitchFamily="34" charset="0"/>
              <a:cs typeface="Arial" panose="020B0604020202020204" pitchFamily="34" charset="0"/>
            </a:endParaRPr>
          </a:p>
        </p:txBody>
      </p:sp>
      <p:sp>
        <p:nvSpPr>
          <p:cNvPr id="3" name="Subtitle 2"/>
          <p:cNvSpPr>
            <a:spLocks noGrp="1"/>
          </p:cNvSpPr>
          <p:nvPr>
            <p:ph type="subTitle" idx="1"/>
          </p:nvPr>
        </p:nvSpPr>
        <p:spPr/>
        <p:txBody>
          <a:bodyPr/>
          <a:lstStyle/>
          <a:p>
            <a:pPr>
              <a:lnSpc>
                <a:spcPct val="150000"/>
              </a:lnSpc>
              <a:spcBef>
                <a:spcPts val="0"/>
              </a:spcBef>
            </a:pPr>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5214937" y="5072882"/>
            <a:ext cx="1762125" cy="1238250"/>
          </a:xfrm>
          <a:prstGeom prst="rect">
            <a:avLst/>
          </a:prstGeom>
        </p:spPr>
      </p:pic>
    </p:spTree>
    <p:extLst>
      <p:ext uri="{BB962C8B-B14F-4D97-AF65-F5344CB8AC3E}">
        <p14:creationId xmlns:p14="http://schemas.microsoft.com/office/powerpoint/2010/main" val="941480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Retrieving data from multiple tables</a:t>
            </a:r>
          </a:p>
        </p:txBody>
      </p:sp>
      <p:sp>
        <p:nvSpPr>
          <p:cNvPr id="3" name="Content Placeholder 2"/>
          <p:cNvSpPr>
            <a:spLocks noGrp="1"/>
          </p:cNvSpPr>
          <p:nvPr>
            <p:ph idx="1"/>
          </p:nvPr>
        </p:nvSpPr>
        <p:spPr/>
        <p:txBody>
          <a:bodyPr/>
          <a:lstStyle/>
          <a:p>
            <a:r>
              <a:rPr lang="en-US" dirty="0" smtClean="0"/>
              <a:t>Questions</a:t>
            </a:r>
            <a:endParaRPr lang="en-US" dirty="0"/>
          </a:p>
        </p:txBody>
      </p:sp>
    </p:spTree>
    <p:extLst>
      <p:ext uri="{BB962C8B-B14F-4D97-AF65-F5344CB8AC3E}">
        <p14:creationId xmlns:p14="http://schemas.microsoft.com/office/powerpoint/2010/main" val="732560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Retrieving data from multiple tables</a:t>
            </a:r>
          </a:p>
        </p:txBody>
      </p:sp>
      <p:sp>
        <p:nvSpPr>
          <p:cNvPr id="3" name="Content Placeholder 2"/>
          <p:cNvSpPr>
            <a:spLocks noGrp="1"/>
          </p:cNvSpPr>
          <p:nvPr>
            <p:ph idx="1"/>
          </p:nvPr>
        </p:nvSpPr>
        <p:spPr/>
        <p:txBody>
          <a:bodyPr/>
          <a:lstStyle/>
          <a:p>
            <a:pPr lvl="0"/>
            <a:endParaRPr lang="en-US" dirty="0" smtClean="0"/>
          </a:p>
          <a:p>
            <a:pPr lvl="0"/>
            <a:r>
              <a:rPr lang="en-US" dirty="0" smtClean="0"/>
              <a:t>Objectives</a:t>
            </a:r>
          </a:p>
          <a:p>
            <a:pPr lvl="0"/>
            <a:endParaRPr lang="en-US" dirty="0"/>
          </a:p>
          <a:p>
            <a:pPr lvl="1"/>
            <a:r>
              <a:rPr lang="en-US" dirty="0" smtClean="0"/>
              <a:t>The </a:t>
            </a:r>
            <a:r>
              <a:rPr lang="en-US" dirty="0"/>
              <a:t>importance of aliases in joining tables</a:t>
            </a:r>
          </a:p>
          <a:p>
            <a:pPr lvl="1"/>
            <a:r>
              <a:rPr lang="en-US" dirty="0"/>
              <a:t>Handling unmatched records: inner, left, right, and outer join</a:t>
            </a:r>
          </a:p>
          <a:p>
            <a:pPr lvl="1"/>
            <a:r>
              <a:rPr lang="en-US" dirty="0"/>
              <a:t>Join a table to itself by using a self-join</a:t>
            </a:r>
          </a:p>
        </p:txBody>
      </p:sp>
    </p:spTree>
    <p:extLst>
      <p:ext uri="{BB962C8B-B14F-4D97-AF65-F5344CB8AC3E}">
        <p14:creationId xmlns:p14="http://schemas.microsoft.com/office/powerpoint/2010/main" val="308771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515600" cy="876299"/>
          </a:xfrm>
        </p:spPr>
        <p:txBody>
          <a:bodyPr>
            <a:normAutofit/>
          </a:bodyPr>
          <a:lstStyle/>
          <a:p>
            <a:pPr algn="ctr"/>
            <a:r>
              <a:rPr lang="en-US" b="1" dirty="0" smtClean="0"/>
              <a:t>SQL Aliases</a:t>
            </a:r>
            <a:endParaRPr lang="en-US" b="1" dirty="0"/>
          </a:p>
        </p:txBody>
      </p:sp>
      <p:sp>
        <p:nvSpPr>
          <p:cNvPr id="3" name="Content Placeholder 2"/>
          <p:cNvSpPr>
            <a:spLocks noGrp="1"/>
          </p:cNvSpPr>
          <p:nvPr>
            <p:ph idx="1"/>
          </p:nvPr>
        </p:nvSpPr>
        <p:spPr>
          <a:xfrm>
            <a:off x="838200" y="1409700"/>
            <a:ext cx="10515600" cy="5181600"/>
          </a:xfrm>
        </p:spPr>
        <p:txBody>
          <a:bodyPr>
            <a:normAutofit fontScale="92500" lnSpcReduction="20000"/>
          </a:bodyPr>
          <a:lstStyle/>
          <a:p>
            <a:r>
              <a:rPr lang="en-US" dirty="0" smtClean="0"/>
              <a:t>Aliases </a:t>
            </a:r>
            <a:r>
              <a:rPr lang="en-US" dirty="0"/>
              <a:t>are the temporary names given to table or column for the purpose of a particular SQL query. It is used when name of column or table is used other than their original names, but the modified name is only temporary.</a:t>
            </a:r>
          </a:p>
          <a:p>
            <a:pPr lvl="2"/>
            <a:r>
              <a:rPr lang="en-US" dirty="0"/>
              <a:t>Aliases are created to make table or column names more readable.</a:t>
            </a:r>
          </a:p>
          <a:p>
            <a:pPr lvl="2"/>
            <a:r>
              <a:rPr lang="en-US" dirty="0"/>
              <a:t>The renaming is just a temporary change and table name does not change in the original database.</a:t>
            </a:r>
          </a:p>
          <a:p>
            <a:pPr lvl="2"/>
            <a:r>
              <a:rPr lang="en-US" dirty="0"/>
              <a:t>Aliases are useful when table or column names are big or not very readable.</a:t>
            </a:r>
          </a:p>
          <a:p>
            <a:pPr lvl="2"/>
            <a:r>
              <a:rPr lang="en-US" dirty="0"/>
              <a:t>These are preferred when there are more than one table involved in a </a:t>
            </a:r>
            <a:r>
              <a:rPr lang="en-US" dirty="0" smtClean="0"/>
              <a:t>query.</a:t>
            </a:r>
          </a:p>
          <a:p>
            <a:pPr lvl="2"/>
            <a:endParaRPr lang="en-US" dirty="0"/>
          </a:p>
          <a:p>
            <a:r>
              <a:rPr lang="en-US" dirty="0" smtClean="0"/>
              <a:t>table alias.</a:t>
            </a:r>
            <a:endParaRPr lang="en-US" dirty="0"/>
          </a:p>
          <a:p>
            <a:pPr marL="914400" lvl="2" indent="0">
              <a:buNone/>
            </a:pPr>
            <a:r>
              <a:rPr lang="en-US" sz="1900" dirty="0"/>
              <a:t>SELECT column1, column2....</a:t>
            </a:r>
          </a:p>
          <a:p>
            <a:pPr marL="914400" lvl="2" indent="0">
              <a:buNone/>
            </a:pPr>
            <a:r>
              <a:rPr lang="en-US" sz="1900" dirty="0"/>
              <a:t>FROM </a:t>
            </a:r>
            <a:r>
              <a:rPr lang="en-US" sz="1900" dirty="0" err="1"/>
              <a:t>table_name</a:t>
            </a:r>
            <a:r>
              <a:rPr lang="en-US" sz="1900" dirty="0"/>
              <a:t> AS </a:t>
            </a:r>
            <a:r>
              <a:rPr lang="en-US" sz="1900" dirty="0" err="1"/>
              <a:t>alias_name</a:t>
            </a:r>
            <a:endParaRPr lang="en-US" sz="1900" dirty="0"/>
          </a:p>
          <a:p>
            <a:pPr marL="914400" lvl="2" indent="0">
              <a:buNone/>
            </a:pPr>
            <a:r>
              <a:rPr lang="en-US" sz="1900" dirty="0"/>
              <a:t>WHERE [condition];</a:t>
            </a:r>
          </a:p>
          <a:p>
            <a:r>
              <a:rPr lang="en-US" dirty="0" smtClean="0"/>
              <a:t>Column </a:t>
            </a:r>
            <a:r>
              <a:rPr lang="en-US" dirty="0"/>
              <a:t>alias</a:t>
            </a:r>
            <a:r>
              <a:rPr lang="en-US" dirty="0" smtClean="0"/>
              <a:t>.</a:t>
            </a:r>
            <a:endParaRPr lang="en-US" dirty="0"/>
          </a:p>
          <a:p>
            <a:pPr marL="914400" lvl="2" indent="0">
              <a:buNone/>
            </a:pPr>
            <a:r>
              <a:rPr lang="en-US" sz="1900" dirty="0"/>
              <a:t>SELECT </a:t>
            </a:r>
            <a:r>
              <a:rPr lang="en-US" sz="1900" dirty="0" err="1"/>
              <a:t>column_name</a:t>
            </a:r>
            <a:r>
              <a:rPr lang="en-US" sz="1900" dirty="0"/>
              <a:t> AS </a:t>
            </a:r>
            <a:r>
              <a:rPr lang="en-US" sz="1900" dirty="0" err="1"/>
              <a:t>alias_name</a:t>
            </a:r>
            <a:endParaRPr lang="en-US" sz="1900" dirty="0"/>
          </a:p>
          <a:p>
            <a:pPr marL="914400" lvl="2" indent="0">
              <a:buNone/>
            </a:pPr>
            <a:r>
              <a:rPr lang="en-US" sz="1900" dirty="0"/>
              <a:t>FROM </a:t>
            </a:r>
            <a:r>
              <a:rPr lang="en-US" sz="1900" dirty="0" err="1"/>
              <a:t>table_name</a:t>
            </a:r>
            <a:endParaRPr lang="en-US" sz="1900" dirty="0"/>
          </a:p>
          <a:p>
            <a:pPr marL="914400" lvl="2" indent="0">
              <a:buNone/>
            </a:pPr>
            <a:r>
              <a:rPr lang="en-US" sz="1900" dirty="0"/>
              <a:t>WHERE [condition];</a:t>
            </a:r>
            <a:endParaRPr lang="en-US" sz="1900" dirty="0" smtClean="0"/>
          </a:p>
          <a:p>
            <a:pPr marL="0" indent="0">
              <a:buNone/>
            </a:pPr>
            <a:endParaRPr lang="en-US" dirty="0"/>
          </a:p>
          <a:p>
            <a:pPr marL="0" indent="0">
              <a:buNone/>
            </a:pPr>
            <a:endParaRPr lang="en-US" dirty="0" smtClean="0"/>
          </a:p>
        </p:txBody>
      </p:sp>
      <p:pic>
        <p:nvPicPr>
          <p:cNvPr id="4" name="Picture 3"/>
          <p:cNvPicPr>
            <a:picLocks noChangeAspect="1"/>
          </p:cNvPicPr>
          <p:nvPr/>
        </p:nvPicPr>
        <p:blipFill>
          <a:blip r:embed="rId2"/>
          <a:stretch>
            <a:fillRect/>
          </a:stretch>
        </p:blipFill>
        <p:spPr>
          <a:xfrm>
            <a:off x="5528881" y="4165092"/>
            <a:ext cx="5724525" cy="714375"/>
          </a:xfrm>
          <a:prstGeom prst="rect">
            <a:avLst/>
          </a:prstGeom>
        </p:spPr>
      </p:pic>
      <p:pic>
        <p:nvPicPr>
          <p:cNvPr id="5" name="Picture 4"/>
          <p:cNvPicPr>
            <a:picLocks noChangeAspect="1"/>
          </p:cNvPicPr>
          <p:nvPr/>
        </p:nvPicPr>
        <p:blipFill>
          <a:blip r:embed="rId3"/>
          <a:stretch>
            <a:fillRect/>
          </a:stretch>
        </p:blipFill>
        <p:spPr>
          <a:xfrm>
            <a:off x="5424106" y="5621655"/>
            <a:ext cx="5829300" cy="552450"/>
          </a:xfrm>
          <a:prstGeom prst="rect">
            <a:avLst/>
          </a:prstGeom>
        </p:spPr>
      </p:pic>
    </p:spTree>
    <p:extLst>
      <p:ext uri="{BB962C8B-B14F-4D97-AF65-F5344CB8AC3E}">
        <p14:creationId xmlns:p14="http://schemas.microsoft.com/office/powerpoint/2010/main" val="3842712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515600" cy="876299"/>
          </a:xfrm>
        </p:spPr>
        <p:txBody>
          <a:bodyPr>
            <a:normAutofit/>
          </a:bodyPr>
          <a:lstStyle/>
          <a:p>
            <a:pPr algn="ctr"/>
            <a:r>
              <a:rPr lang="en-US" b="1" dirty="0" smtClean="0"/>
              <a:t>SQL JOINS - Inner </a:t>
            </a:r>
            <a:r>
              <a:rPr lang="en-US" b="1" dirty="0"/>
              <a:t>JOIN </a:t>
            </a:r>
          </a:p>
        </p:txBody>
      </p:sp>
      <p:sp>
        <p:nvSpPr>
          <p:cNvPr id="3" name="Content Placeholder 2"/>
          <p:cNvSpPr>
            <a:spLocks noGrp="1"/>
          </p:cNvSpPr>
          <p:nvPr>
            <p:ph idx="1"/>
          </p:nvPr>
        </p:nvSpPr>
        <p:spPr>
          <a:xfrm>
            <a:off x="838200" y="1409700"/>
            <a:ext cx="10515600" cy="5181600"/>
          </a:xfrm>
        </p:spPr>
        <p:txBody>
          <a:bodyPr>
            <a:normAutofit/>
          </a:bodyPr>
          <a:lstStyle/>
          <a:p>
            <a:r>
              <a:rPr lang="en-US" dirty="0" smtClean="0"/>
              <a:t>Inner </a:t>
            </a:r>
            <a:r>
              <a:rPr lang="en-US" dirty="0"/>
              <a:t>JOIN – Joining data items from tables, based on values common to both tables</a:t>
            </a:r>
            <a:r>
              <a:rPr lang="en-US" dirty="0" smtClean="0"/>
              <a:t>.</a:t>
            </a:r>
          </a:p>
          <a:p>
            <a:pPr lvl="1"/>
            <a:r>
              <a:rPr lang="en-US" sz="1600" dirty="0"/>
              <a:t>Multiple tables (two or more tables) can be linked only if they have common values (in this case, supplier number) or a logical connection of some kind.</a:t>
            </a:r>
          </a:p>
          <a:p>
            <a:pPr lvl="1"/>
            <a:r>
              <a:rPr lang="en-US" sz="1600" dirty="0"/>
              <a:t>Relating between two tables requires you to determine the join condition. In the example shown above, the join condition was based on the equality operator </a:t>
            </a:r>
            <a:r>
              <a:rPr lang="en-US" sz="1600" dirty="0" smtClean="0"/>
              <a:t>(=).</a:t>
            </a:r>
            <a:endParaRPr lang="en-US" sz="1600" dirty="0"/>
          </a:p>
          <a:p>
            <a:pPr lvl="1"/>
            <a:r>
              <a:rPr lang="en-US" sz="1600" dirty="0"/>
              <a:t>In the Oracle SELECT clause, precede the column name with the table name for clarity.</a:t>
            </a:r>
          </a:p>
          <a:p>
            <a:pPr lvl="1"/>
            <a:r>
              <a:rPr lang="en-US" sz="1600" dirty="0"/>
              <a:t>When a column is common to both tables, it must be prefixed with the table name.</a:t>
            </a:r>
          </a:p>
          <a:p>
            <a:pPr lvl="1"/>
            <a:r>
              <a:rPr lang="en-US" sz="1600" dirty="0"/>
              <a:t>In the Oracle FROM clause, you need to specify the tables from which you would like to retrieve the data. These tables are specified with comma (,) between them.</a:t>
            </a:r>
          </a:p>
          <a:p>
            <a:pPr lvl="1"/>
            <a:r>
              <a:rPr lang="en-US" sz="1600" dirty="0"/>
              <a:t>After the WHERE keyword, specify the join condition.</a:t>
            </a:r>
          </a:p>
          <a:p>
            <a:pPr lvl="1"/>
            <a:r>
              <a:rPr lang="en-US" sz="1600" dirty="0"/>
              <a:t>To determine the relation between </a:t>
            </a:r>
            <a:r>
              <a:rPr lang="en-US" sz="1600" dirty="0" err="1" smtClean="0"/>
              <a:t>table_a</a:t>
            </a:r>
            <a:r>
              <a:rPr lang="en-US" sz="1600" dirty="0" smtClean="0"/>
              <a:t> </a:t>
            </a:r>
            <a:r>
              <a:rPr lang="en-US" sz="1600" dirty="0"/>
              <a:t>and </a:t>
            </a:r>
            <a:r>
              <a:rPr lang="en-US" sz="1600" dirty="0" err="1" smtClean="0"/>
              <a:t>table_b</a:t>
            </a:r>
            <a:r>
              <a:rPr lang="en-US" sz="1600" dirty="0" smtClean="0"/>
              <a:t> </a:t>
            </a:r>
            <a:r>
              <a:rPr lang="en-US" sz="1600" dirty="0"/>
              <a:t>tables – values in the </a:t>
            </a:r>
            <a:r>
              <a:rPr lang="en-US" sz="1600" dirty="0" err="1" smtClean="0"/>
              <a:t>column_name</a:t>
            </a:r>
            <a:r>
              <a:rPr lang="en-US" sz="1600" dirty="0" smtClean="0"/>
              <a:t> </a:t>
            </a:r>
            <a:r>
              <a:rPr lang="en-US" sz="1600" dirty="0"/>
              <a:t>column on both tables must be equal. This type of relation is referred as an </a:t>
            </a:r>
            <a:r>
              <a:rPr lang="en-US" sz="1600" dirty="0" err="1"/>
              <a:t>Equi</a:t>
            </a:r>
            <a:r>
              <a:rPr lang="en-US" sz="1600" dirty="0"/>
              <a:t> Join.</a:t>
            </a:r>
          </a:p>
          <a:p>
            <a:pPr lvl="1"/>
            <a:r>
              <a:rPr lang="en-US" sz="1600" dirty="0" err="1"/>
              <a:t>Equi</a:t>
            </a:r>
            <a:r>
              <a:rPr lang="en-US" sz="1600" dirty="0"/>
              <a:t> joins are also called Simple Joins or Inner Joins.</a:t>
            </a:r>
          </a:p>
          <a:p>
            <a:pPr lvl="1"/>
            <a:r>
              <a:rPr lang="en-US" sz="1600" dirty="0"/>
              <a:t>Frequently, this relation involves primary key and foreign key complements</a:t>
            </a:r>
            <a:r>
              <a:rPr lang="en-US" sz="1800" dirty="0"/>
              <a:t>.</a:t>
            </a:r>
            <a:endParaRPr lang="en-US" sz="1800"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3214306" y="5769101"/>
            <a:ext cx="6238875" cy="638175"/>
          </a:xfrm>
          <a:prstGeom prst="rect">
            <a:avLst/>
          </a:prstGeom>
        </p:spPr>
      </p:pic>
      <p:pic>
        <p:nvPicPr>
          <p:cNvPr id="6146" name="Picture 2" descr="INNER JO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3181" y="5216651"/>
            <a:ext cx="194310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590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515600" cy="876299"/>
          </a:xfrm>
        </p:spPr>
        <p:txBody>
          <a:bodyPr>
            <a:normAutofit/>
          </a:bodyPr>
          <a:lstStyle/>
          <a:p>
            <a:pPr algn="ctr"/>
            <a:r>
              <a:rPr lang="en-US" b="1" dirty="0" smtClean="0"/>
              <a:t>SQL JOINS - Outer </a:t>
            </a:r>
            <a:r>
              <a:rPr lang="en-US" b="1" dirty="0"/>
              <a:t>JOIN </a:t>
            </a:r>
          </a:p>
        </p:txBody>
      </p:sp>
      <p:sp>
        <p:nvSpPr>
          <p:cNvPr id="3" name="Content Placeholder 2"/>
          <p:cNvSpPr>
            <a:spLocks noGrp="1"/>
          </p:cNvSpPr>
          <p:nvPr>
            <p:ph idx="1"/>
          </p:nvPr>
        </p:nvSpPr>
        <p:spPr>
          <a:xfrm>
            <a:off x="838200" y="1409700"/>
            <a:ext cx="10515600" cy="5181600"/>
          </a:xfrm>
        </p:spPr>
        <p:txBody>
          <a:bodyPr>
            <a:normAutofit fontScale="77500" lnSpcReduction="20000"/>
          </a:bodyPr>
          <a:lstStyle/>
          <a:p>
            <a:r>
              <a:rPr lang="en-US" sz="2400" dirty="0" smtClean="0"/>
              <a:t>Outer JOIN </a:t>
            </a:r>
            <a:r>
              <a:rPr lang="en-US" sz="2400" dirty="0"/>
              <a:t>– Joining data items from tables, based on values common to both tables, while displaying all data from one table regardless of if there is a match on the second table</a:t>
            </a:r>
            <a:r>
              <a:rPr lang="en-US" sz="2400" dirty="0" smtClean="0"/>
              <a:t>.</a:t>
            </a:r>
          </a:p>
          <a:p>
            <a:r>
              <a:rPr lang="en-US" sz="2400" dirty="0"/>
              <a:t>Left [OUTER] </a:t>
            </a:r>
            <a:r>
              <a:rPr lang="en-US" sz="2400" dirty="0" smtClean="0"/>
              <a:t>Join</a:t>
            </a:r>
            <a:endParaRPr lang="en-US" sz="2400" dirty="0"/>
          </a:p>
          <a:p>
            <a:pPr lvl="1"/>
            <a:r>
              <a:rPr lang="en-US" sz="1900" dirty="0" smtClean="0"/>
              <a:t>A </a:t>
            </a:r>
            <a:r>
              <a:rPr lang="en-US" sz="1900" dirty="0"/>
              <a:t>LEFT [OUTER] JOIN returns all valid rows from the table on the left side of the </a:t>
            </a:r>
            <a:r>
              <a:rPr lang="en-US" sz="1900" dirty="0" smtClean="0"/>
              <a:t>JOIN </a:t>
            </a:r>
            <a:r>
              <a:rPr lang="en-US" sz="1900" dirty="0"/>
              <a:t>keyword, along with the values from the table on the right side, or NULLs if a matching row doesn't exist</a:t>
            </a:r>
            <a:r>
              <a:rPr lang="en-US" sz="1900" dirty="0" smtClean="0"/>
              <a:t>.</a:t>
            </a:r>
          </a:p>
          <a:p>
            <a:pPr lvl="1"/>
            <a:endParaRPr lang="en-US" sz="1600" dirty="0"/>
          </a:p>
          <a:p>
            <a:endParaRPr lang="en-US" sz="2000" dirty="0" smtClean="0"/>
          </a:p>
          <a:p>
            <a:pPr marL="3200400" lvl="7" indent="0">
              <a:buNone/>
            </a:pPr>
            <a:r>
              <a:rPr lang="en-US" sz="1700" dirty="0"/>
              <a:t>SELECT </a:t>
            </a:r>
            <a:r>
              <a:rPr lang="en-US" sz="1700" dirty="0" err="1"/>
              <a:t>d.department_name</a:t>
            </a:r>
            <a:r>
              <a:rPr lang="en-US" sz="1700" dirty="0"/>
              <a:t>,</a:t>
            </a:r>
          </a:p>
          <a:p>
            <a:pPr marL="3200400" lvl="7" indent="0">
              <a:buNone/>
            </a:pPr>
            <a:r>
              <a:rPr lang="en-US" sz="1700" dirty="0"/>
              <a:t>       </a:t>
            </a:r>
            <a:r>
              <a:rPr lang="en-US" sz="1700" dirty="0" err="1"/>
              <a:t>e.employee_name</a:t>
            </a:r>
            <a:r>
              <a:rPr lang="en-US" sz="1700" dirty="0"/>
              <a:t>     </a:t>
            </a:r>
          </a:p>
          <a:p>
            <a:pPr marL="3200400" lvl="7" indent="0">
              <a:buNone/>
            </a:pPr>
            <a:r>
              <a:rPr lang="en-US" sz="1700" dirty="0"/>
              <a:t>FROM   departments d</a:t>
            </a:r>
          </a:p>
          <a:p>
            <a:pPr marL="3200400" lvl="7" indent="0">
              <a:buNone/>
            </a:pPr>
            <a:r>
              <a:rPr lang="en-US" sz="1700" dirty="0"/>
              <a:t>       LEFT OUTER JOIN employees e ON </a:t>
            </a:r>
            <a:r>
              <a:rPr lang="en-US" sz="1700" dirty="0" err="1"/>
              <a:t>d.department_id</a:t>
            </a:r>
            <a:r>
              <a:rPr lang="en-US" sz="1700" dirty="0"/>
              <a:t> = </a:t>
            </a:r>
            <a:r>
              <a:rPr lang="en-US" sz="1700" dirty="0" err="1"/>
              <a:t>e.department_id</a:t>
            </a:r>
            <a:endParaRPr lang="en-US" sz="1700" dirty="0"/>
          </a:p>
          <a:p>
            <a:pPr marL="3200400" lvl="7" indent="0">
              <a:buNone/>
            </a:pPr>
            <a:r>
              <a:rPr lang="en-US" sz="1700" dirty="0"/>
              <a:t>WHERE  </a:t>
            </a:r>
            <a:r>
              <a:rPr lang="en-US" sz="1700" dirty="0" err="1"/>
              <a:t>d.department_id</a:t>
            </a:r>
            <a:r>
              <a:rPr lang="en-US" sz="1700" dirty="0"/>
              <a:t> &gt;= 30</a:t>
            </a:r>
          </a:p>
          <a:p>
            <a:pPr marL="3200400" lvl="7" indent="0">
              <a:buNone/>
            </a:pPr>
            <a:r>
              <a:rPr lang="en-US" sz="1700" dirty="0"/>
              <a:t>ORDER BY </a:t>
            </a:r>
            <a:r>
              <a:rPr lang="en-US" sz="1700" dirty="0" err="1"/>
              <a:t>d.department_name</a:t>
            </a:r>
            <a:r>
              <a:rPr lang="en-US" sz="1700" dirty="0"/>
              <a:t>, </a:t>
            </a:r>
            <a:r>
              <a:rPr lang="en-US" sz="1700" dirty="0" err="1"/>
              <a:t>e.employee_name</a:t>
            </a:r>
            <a:r>
              <a:rPr lang="en-US" sz="1700" dirty="0"/>
              <a:t>;</a:t>
            </a:r>
          </a:p>
          <a:p>
            <a:pPr marL="3200400" lvl="7" indent="0">
              <a:buNone/>
            </a:pPr>
            <a:endParaRPr lang="en-US" sz="1700" dirty="0"/>
          </a:p>
          <a:p>
            <a:pPr marL="3200400" lvl="7" indent="0">
              <a:buNone/>
            </a:pPr>
            <a:r>
              <a:rPr lang="en-US" sz="1700" dirty="0"/>
              <a:t>DEPARTMENT_NAM EMPLOYEE_N</a:t>
            </a:r>
          </a:p>
          <a:p>
            <a:pPr marL="3200400" lvl="7" indent="0">
              <a:buNone/>
            </a:pPr>
            <a:r>
              <a:rPr lang="en-US" sz="1700" dirty="0"/>
              <a:t>-------------- ----------</a:t>
            </a:r>
          </a:p>
          <a:p>
            <a:pPr marL="3200400" lvl="7" indent="0">
              <a:buNone/>
            </a:pPr>
            <a:r>
              <a:rPr lang="en-US" sz="1700" dirty="0"/>
              <a:t>OPERATIONS</a:t>
            </a:r>
          </a:p>
          <a:p>
            <a:pPr marL="3200400" lvl="7" indent="0">
              <a:buNone/>
            </a:pPr>
            <a:r>
              <a:rPr lang="en-US" sz="1700" dirty="0"/>
              <a:t>SALES          ALLEN</a:t>
            </a:r>
          </a:p>
          <a:p>
            <a:pPr marL="3200400" lvl="7" indent="0">
              <a:buNone/>
            </a:pPr>
            <a:r>
              <a:rPr lang="en-US" sz="1700" dirty="0"/>
              <a:t>SALES          BLAKE</a:t>
            </a:r>
          </a:p>
          <a:p>
            <a:pPr marL="3200400" lvl="7" indent="0">
              <a:buNone/>
            </a:pPr>
            <a:r>
              <a:rPr lang="en-US" sz="1700" dirty="0"/>
              <a:t>SALES          JAMES</a:t>
            </a:r>
          </a:p>
          <a:p>
            <a:pPr marL="3200400" lvl="7" indent="0">
              <a:buNone/>
            </a:pPr>
            <a:r>
              <a:rPr lang="en-US" sz="1700" dirty="0"/>
              <a:t>SALES          MARTIN</a:t>
            </a:r>
          </a:p>
          <a:p>
            <a:pPr marL="3200400" lvl="7" indent="0">
              <a:buNone/>
            </a:pPr>
            <a:r>
              <a:rPr lang="en-US" sz="1700" dirty="0"/>
              <a:t>SALES          TURNER</a:t>
            </a:r>
          </a:p>
          <a:p>
            <a:pPr marL="3200400" lvl="7" indent="0">
              <a:buNone/>
            </a:pPr>
            <a:r>
              <a:rPr lang="en-US" sz="1700" dirty="0"/>
              <a:t>SALES          WARD</a:t>
            </a:r>
          </a:p>
          <a:p>
            <a:endParaRPr lang="en-US" dirty="0"/>
          </a:p>
          <a:p>
            <a:endParaRPr lang="en-US" dirty="0"/>
          </a:p>
        </p:txBody>
      </p:sp>
      <p:pic>
        <p:nvPicPr>
          <p:cNvPr id="7170" name="Picture 2" descr="LEFT OUTER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9493" y="4604005"/>
            <a:ext cx="1443228" cy="884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127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515600" cy="876299"/>
          </a:xfrm>
        </p:spPr>
        <p:txBody>
          <a:bodyPr>
            <a:normAutofit/>
          </a:bodyPr>
          <a:lstStyle/>
          <a:p>
            <a:pPr algn="ctr"/>
            <a:r>
              <a:rPr lang="en-US" b="1" dirty="0" smtClean="0"/>
              <a:t>SQL JOINS - Outer </a:t>
            </a:r>
            <a:r>
              <a:rPr lang="en-US" b="1" dirty="0"/>
              <a:t>JOIN </a:t>
            </a:r>
          </a:p>
        </p:txBody>
      </p:sp>
      <p:sp>
        <p:nvSpPr>
          <p:cNvPr id="3" name="Content Placeholder 2"/>
          <p:cNvSpPr>
            <a:spLocks noGrp="1"/>
          </p:cNvSpPr>
          <p:nvPr>
            <p:ph idx="1"/>
          </p:nvPr>
        </p:nvSpPr>
        <p:spPr>
          <a:xfrm>
            <a:off x="838200" y="1409700"/>
            <a:ext cx="10515600" cy="5181600"/>
          </a:xfrm>
        </p:spPr>
        <p:txBody>
          <a:bodyPr>
            <a:normAutofit fontScale="85000" lnSpcReduction="20000"/>
          </a:bodyPr>
          <a:lstStyle/>
          <a:p>
            <a:r>
              <a:rPr lang="en-US" sz="2400" dirty="0" smtClean="0"/>
              <a:t>Outer JOIN </a:t>
            </a:r>
            <a:r>
              <a:rPr lang="en-US" sz="2400" dirty="0"/>
              <a:t>– Joining data items from tables, based on values common to both tables, while displaying all data from one table regardless of if there is a match on the second table</a:t>
            </a:r>
            <a:r>
              <a:rPr lang="en-US" sz="2400" dirty="0" smtClean="0"/>
              <a:t>.</a:t>
            </a:r>
          </a:p>
          <a:p>
            <a:r>
              <a:rPr lang="en-US" sz="2400" dirty="0" smtClean="0"/>
              <a:t>Right </a:t>
            </a:r>
            <a:r>
              <a:rPr lang="en-US" sz="2400" dirty="0"/>
              <a:t>[OUTER] </a:t>
            </a:r>
            <a:r>
              <a:rPr lang="en-US" sz="2400" dirty="0" smtClean="0"/>
              <a:t>Join</a:t>
            </a:r>
            <a:endParaRPr lang="en-US" sz="2400" dirty="0"/>
          </a:p>
          <a:p>
            <a:pPr lvl="1"/>
            <a:r>
              <a:rPr lang="en-US" sz="1900" dirty="0"/>
              <a:t>The RIGHT [OUTER] JOIN is the opposite of the LEFT [OUTER] JOIN. It returns all valid rows from the table on the right side of the JOIN keyword, along with the values from the table on the left side, or NULLs if a matching row doesn't exist. All points raised in the previous section apply here also.</a:t>
            </a:r>
            <a:endParaRPr lang="en-US" sz="1600" dirty="0"/>
          </a:p>
          <a:p>
            <a:endParaRPr lang="en-US" sz="2000" dirty="0" smtClean="0"/>
          </a:p>
          <a:p>
            <a:pPr marL="3200400" lvl="7" indent="0">
              <a:buNone/>
            </a:pPr>
            <a:r>
              <a:rPr lang="en-US" sz="1700" dirty="0"/>
              <a:t>SELECT </a:t>
            </a:r>
            <a:r>
              <a:rPr lang="en-US" sz="1700" dirty="0" err="1"/>
              <a:t>d.department_name</a:t>
            </a:r>
            <a:r>
              <a:rPr lang="en-US" sz="1700" dirty="0"/>
              <a:t>,</a:t>
            </a:r>
          </a:p>
          <a:p>
            <a:pPr marL="3200400" lvl="7" indent="0">
              <a:buNone/>
            </a:pPr>
            <a:r>
              <a:rPr lang="en-US" sz="1700" dirty="0"/>
              <a:t>       </a:t>
            </a:r>
            <a:r>
              <a:rPr lang="en-US" sz="1700" dirty="0" err="1"/>
              <a:t>e.employee_name</a:t>
            </a:r>
            <a:r>
              <a:rPr lang="en-US" sz="1700" dirty="0"/>
              <a:t>     </a:t>
            </a:r>
          </a:p>
          <a:p>
            <a:pPr marL="3200400" lvl="7" indent="0">
              <a:buNone/>
            </a:pPr>
            <a:r>
              <a:rPr lang="en-US" sz="1700" dirty="0"/>
              <a:t>FROM   employees e</a:t>
            </a:r>
          </a:p>
          <a:p>
            <a:pPr marL="3200400" lvl="7" indent="0">
              <a:buNone/>
            </a:pPr>
            <a:r>
              <a:rPr lang="en-US" sz="1700" dirty="0"/>
              <a:t>       RIGHT OUTER JOIN departments d ON </a:t>
            </a:r>
            <a:r>
              <a:rPr lang="en-US" sz="1700" dirty="0" err="1"/>
              <a:t>e.department_id</a:t>
            </a:r>
            <a:r>
              <a:rPr lang="en-US" sz="1700" dirty="0"/>
              <a:t> = </a:t>
            </a:r>
            <a:r>
              <a:rPr lang="en-US" sz="1700" dirty="0" err="1"/>
              <a:t>d.department_id</a:t>
            </a:r>
            <a:endParaRPr lang="en-US" sz="1700" dirty="0"/>
          </a:p>
          <a:p>
            <a:pPr marL="3200400" lvl="7" indent="0">
              <a:buNone/>
            </a:pPr>
            <a:r>
              <a:rPr lang="en-US" sz="1700" dirty="0"/>
              <a:t>WHERE  </a:t>
            </a:r>
            <a:r>
              <a:rPr lang="en-US" sz="1700" dirty="0" err="1"/>
              <a:t>d.department_id</a:t>
            </a:r>
            <a:r>
              <a:rPr lang="en-US" sz="1700" dirty="0"/>
              <a:t> &gt;= 30</a:t>
            </a:r>
          </a:p>
          <a:p>
            <a:pPr marL="3200400" lvl="7" indent="0">
              <a:buNone/>
            </a:pPr>
            <a:r>
              <a:rPr lang="en-US" sz="1700" dirty="0"/>
              <a:t>ORDER BY </a:t>
            </a:r>
            <a:r>
              <a:rPr lang="en-US" sz="1700" dirty="0" err="1"/>
              <a:t>d.department_name</a:t>
            </a:r>
            <a:r>
              <a:rPr lang="en-US" sz="1700" dirty="0"/>
              <a:t>, </a:t>
            </a:r>
            <a:r>
              <a:rPr lang="en-US" sz="1700" dirty="0" err="1"/>
              <a:t>e.employee_name</a:t>
            </a:r>
            <a:r>
              <a:rPr lang="en-US" sz="1700" dirty="0"/>
              <a:t>;</a:t>
            </a:r>
          </a:p>
          <a:p>
            <a:pPr marL="3200400" lvl="7" indent="0">
              <a:buNone/>
            </a:pPr>
            <a:endParaRPr lang="en-US" sz="1700" dirty="0"/>
          </a:p>
          <a:p>
            <a:pPr marL="3200400" lvl="7" indent="0">
              <a:buNone/>
            </a:pPr>
            <a:r>
              <a:rPr lang="en-US" sz="1700" dirty="0"/>
              <a:t>DEPARTMENT_NAM EMPLOYEE_N</a:t>
            </a:r>
          </a:p>
          <a:p>
            <a:pPr marL="3200400" lvl="7" indent="0">
              <a:buNone/>
            </a:pPr>
            <a:r>
              <a:rPr lang="en-US" sz="1700" dirty="0"/>
              <a:t>-------------- ----------</a:t>
            </a:r>
          </a:p>
          <a:p>
            <a:pPr marL="3200400" lvl="7" indent="0">
              <a:buNone/>
            </a:pPr>
            <a:r>
              <a:rPr lang="en-US" sz="1700" dirty="0"/>
              <a:t>OPERATIONS</a:t>
            </a:r>
          </a:p>
          <a:p>
            <a:pPr marL="3200400" lvl="7" indent="0">
              <a:buNone/>
            </a:pPr>
            <a:r>
              <a:rPr lang="en-US" sz="1700" dirty="0"/>
              <a:t>SALES          ALLEN</a:t>
            </a:r>
          </a:p>
          <a:p>
            <a:pPr marL="3200400" lvl="7" indent="0">
              <a:buNone/>
            </a:pPr>
            <a:r>
              <a:rPr lang="en-US" sz="1700" dirty="0"/>
              <a:t>SALES          BLAKE</a:t>
            </a:r>
          </a:p>
          <a:p>
            <a:pPr marL="3200400" lvl="7" indent="0">
              <a:buNone/>
            </a:pPr>
            <a:r>
              <a:rPr lang="en-US" sz="1700" dirty="0"/>
              <a:t>SALES          JAMES</a:t>
            </a:r>
          </a:p>
          <a:p>
            <a:pPr marL="3200400" lvl="7" indent="0">
              <a:buNone/>
            </a:pPr>
            <a:r>
              <a:rPr lang="en-US" sz="1700" dirty="0"/>
              <a:t>SALES          MARTIN</a:t>
            </a:r>
          </a:p>
          <a:p>
            <a:pPr marL="3200400" lvl="7" indent="0">
              <a:buNone/>
            </a:pPr>
            <a:r>
              <a:rPr lang="en-US" sz="1700" dirty="0"/>
              <a:t>SALES          TURNER</a:t>
            </a:r>
          </a:p>
          <a:p>
            <a:pPr marL="3200400" lvl="7" indent="0">
              <a:buNone/>
            </a:pPr>
            <a:r>
              <a:rPr lang="en-US" sz="1700" dirty="0"/>
              <a:t>SALES          WARD</a:t>
            </a:r>
            <a:endParaRPr lang="en-US" dirty="0"/>
          </a:p>
          <a:p>
            <a:endParaRPr lang="en-US" dirty="0"/>
          </a:p>
        </p:txBody>
      </p:sp>
      <p:pic>
        <p:nvPicPr>
          <p:cNvPr id="8196" name="Picture 4" descr="RIGHT OUTER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9847" y="5134356"/>
            <a:ext cx="194310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804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515600" cy="876299"/>
          </a:xfrm>
        </p:spPr>
        <p:txBody>
          <a:bodyPr>
            <a:normAutofit/>
          </a:bodyPr>
          <a:lstStyle/>
          <a:p>
            <a:pPr algn="ctr"/>
            <a:r>
              <a:rPr lang="en-US" b="1" dirty="0" smtClean="0"/>
              <a:t>SQL JOINS - Outer </a:t>
            </a:r>
            <a:r>
              <a:rPr lang="en-US" b="1" dirty="0"/>
              <a:t>JOIN </a:t>
            </a:r>
          </a:p>
        </p:txBody>
      </p:sp>
      <p:sp>
        <p:nvSpPr>
          <p:cNvPr id="3" name="Content Placeholder 2"/>
          <p:cNvSpPr>
            <a:spLocks noGrp="1"/>
          </p:cNvSpPr>
          <p:nvPr>
            <p:ph idx="1"/>
          </p:nvPr>
        </p:nvSpPr>
        <p:spPr>
          <a:xfrm>
            <a:off x="838200" y="1409700"/>
            <a:ext cx="10515600" cy="5181600"/>
          </a:xfrm>
        </p:spPr>
        <p:txBody>
          <a:bodyPr>
            <a:normAutofit fontScale="47500" lnSpcReduction="20000"/>
          </a:bodyPr>
          <a:lstStyle/>
          <a:p>
            <a:r>
              <a:rPr lang="en-US" sz="3600" dirty="0" smtClean="0"/>
              <a:t>Outer JOIN </a:t>
            </a:r>
            <a:r>
              <a:rPr lang="en-US" sz="3600" dirty="0"/>
              <a:t>– Joining data items from tables, based on values common to both tables, while displaying all data from one table regardless of if there is a match on the second table</a:t>
            </a:r>
            <a:r>
              <a:rPr lang="en-US" sz="3600" dirty="0" smtClean="0"/>
              <a:t>.</a:t>
            </a:r>
          </a:p>
          <a:p>
            <a:r>
              <a:rPr lang="en-US" sz="3600" dirty="0" smtClean="0"/>
              <a:t>Full </a:t>
            </a:r>
            <a:r>
              <a:rPr lang="en-US" sz="3600" dirty="0"/>
              <a:t>[OUTER] </a:t>
            </a:r>
            <a:r>
              <a:rPr lang="en-US" sz="3600" dirty="0" smtClean="0"/>
              <a:t>Join</a:t>
            </a:r>
            <a:endParaRPr lang="en-US" sz="3600" dirty="0"/>
          </a:p>
          <a:p>
            <a:pPr lvl="1"/>
            <a:r>
              <a:rPr lang="en-US" sz="2900" dirty="0"/>
              <a:t>A FULL [OUTER] JOIN combines all the rows from the tables on the left and right sides of the join. If there is a conventional match it is made. If either side has missing data, it is replaced by NULLs, rather than throwing the row away</a:t>
            </a:r>
            <a:r>
              <a:rPr lang="en-US" sz="2900" dirty="0" smtClean="0"/>
              <a:t>.</a:t>
            </a:r>
          </a:p>
          <a:p>
            <a:pPr lvl="1"/>
            <a:r>
              <a:rPr lang="en-US" sz="2900" dirty="0"/>
              <a:t>A</a:t>
            </a:r>
            <a:r>
              <a:rPr lang="en-US" sz="2900" dirty="0" smtClean="0"/>
              <a:t>dd </a:t>
            </a:r>
            <a:r>
              <a:rPr lang="en-US" sz="2900" dirty="0"/>
              <a:t>another employee who is not assigned to a department</a:t>
            </a:r>
            <a:r>
              <a:rPr lang="en-US" sz="2900" dirty="0" smtClean="0"/>
              <a:t>. </a:t>
            </a:r>
          </a:p>
          <a:p>
            <a:pPr marL="457200" lvl="1" indent="0">
              <a:buNone/>
            </a:pPr>
            <a:r>
              <a:rPr lang="en-US" sz="2000" dirty="0" smtClean="0"/>
              <a:t>       INSERT </a:t>
            </a:r>
            <a:r>
              <a:rPr lang="en-US" sz="2000" dirty="0"/>
              <a:t>INTO employees VALUES (8888,'JONES','DBA',null,to_date('02-1-1982','dd-mm-yyyy'),1300,NULL,NULL);</a:t>
            </a:r>
            <a:endParaRPr lang="en-US" sz="2000" dirty="0" smtClean="0"/>
          </a:p>
          <a:p>
            <a:pPr marL="3657600" lvl="8" indent="0">
              <a:buNone/>
            </a:pPr>
            <a:r>
              <a:rPr lang="en-US" sz="1500" dirty="0"/>
              <a:t>SELECT </a:t>
            </a:r>
            <a:r>
              <a:rPr lang="en-US" sz="1500" dirty="0" err="1"/>
              <a:t>d.department_name</a:t>
            </a:r>
            <a:r>
              <a:rPr lang="en-US" sz="1500" dirty="0"/>
              <a:t>,</a:t>
            </a:r>
          </a:p>
          <a:p>
            <a:pPr marL="3657600" lvl="8" indent="0">
              <a:buNone/>
            </a:pPr>
            <a:r>
              <a:rPr lang="en-US" sz="1500" dirty="0"/>
              <a:t>       </a:t>
            </a:r>
            <a:r>
              <a:rPr lang="en-US" sz="1500" dirty="0" err="1"/>
              <a:t>e.employee_name</a:t>
            </a:r>
            <a:r>
              <a:rPr lang="en-US" sz="1500" dirty="0"/>
              <a:t>     </a:t>
            </a:r>
          </a:p>
          <a:p>
            <a:pPr marL="3657600" lvl="8" indent="0">
              <a:buNone/>
            </a:pPr>
            <a:r>
              <a:rPr lang="en-US" sz="1500" dirty="0"/>
              <a:t>FROM   employees e</a:t>
            </a:r>
          </a:p>
          <a:p>
            <a:pPr marL="3657600" lvl="8" indent="0">
              <a:buNone/>
            </a:pPr>
            <a:r>
              <a:rPr lang="en-US" sz="1500" dirty="0"/>
              <a:t>       FULL OUTER JOIN departments d ON </a:t>
            </a:r>
            <a:r>
              <a:rPr lang="en-US" sz="1500" dirty="0" err="1"/>
              <a:t>e.department_id</a:t>
            </a:r>
            <a:r>
              <a:rPr lang="en-US" sz="1500" dirty="0"/>
              <a:t> = </a:t>
            </a:r>
            <a:r>
              <a:rPr lang="en-US" sz="1500" dirty="0" err="1"/>
              <a:t>d.department_id</a:t>
            </a:r>
            <a:endParaRPr lang="en-US" sz="1500" dirty="0"/>
          </a:p>
          <a:p>
            <a:pPr marL="3657600" lvl="8" indent="0">
              <a:buNone/>
            </a:pPr>
            <a:r>
              <a:rPr lang="en-US" sz="1500" dirty="0"/>
              <a:t>ORDER BY </a:t>
            </a:r>
            <a:r>
              <a:rPr lang="en-US" sz="1500" dirty="0" err="1"/>
              <a:t>d.department_name</a:t>
            </a:r>
            <a:r>
              <a:rPr lang="en-US" sz="1500" dirty="0"/>
              <a:t>, </a:t>
            </a:r>
            <a:r>
              <a:rPr lang="en-US" sz="1500" dirty="0" err="1"/>
              <a:t>e.employee_name</a:t>
            </a:r>
            <a:r>
              <a:rPr lang="en-US" sz="1500" dirty="0"/>
              <a:t>;</a:t>
            </a:r>
          </a:p>
          <a:p>
            <a:pPr marL="3657600" lvl="8" indent="0">
              <a:buNone/>
            </a:pPr>
            <a:endParaRPr lang="en-US" sz="1500" dirty="0"/>
          </a:p>
          <a:p>
            <a:pPr marL="3657600" lvl="8" indent="0">
              <a:buNone/>
            </a:pPr>
            <a:r>
              <a:rPr lang="en-US" sz="1500" dirty="0"/>
              <a:t>DEPARTMENT_NAM EMPLOYEE_N</a:t>
            </a:r>
          </a:p>
          <a:p>
            <a:pPr marL="3657600" lvl="8" indent="0">
              <a:buNone/>
            </a:pPr>
            <a:r>
              <a:rPr lang="en-US" sz="1500" dirty="0"/>
              <a:t>-------------- ----------</a:t>
            </a:r>
          </a:p>
          <a:p>
            <a:pPr marL="3657600" lvl="8" indent="0">
              <a:buNone/>
            </a:pPr>
            <a:r>
              <a:rPr lang="en-US" sz="1500" dirty="0"/>
              <a:t>ACCOUNTING     CLARK</a:t>
            </a:r>
          </a:p>
          <a:p>
            <a:pPr marL="3657600" lvl="8" indent="0">
              <a:buNone/>
            </a:pPr>
            <a:r>
              <a:rPr lang="en-US" sz="1500" dirty="0"/>
              <a:t>ACCOUNTING     KING</a:t>
            </a:r>
          </a:p>
          <a:p>
            <a:pPr marL="3657600" lvl="8" indent="0">
              <a:buNone/>
            </a:pPr>
            <a:r>
              <a:rPr lang="en-US" sz="1500" dirty="0"/>
              <a:t>ACCOUNTING     MILLER</a:t>
            </a:r>
          </a:p>
          <a:p>
            <a:pPr marL="3657600" lvl="8" indent="0">
              <a:buNone/>
            </a:pPr>
            <a:r>
              <a:rPr lang="en-US" sz="1500" dirty="0"/>
              <a:t>OPERATIONS</a:t>
            </a:r>
          </a:p>
          <a:p>
            <a:pPr marL="3657600" lvl="8" indent="0">
              <a:buNone/>
            </a:pPr>
            <a:r>
              <a:rPr lang="en-US" sz="1500" dirty="0"/>
              <a:t>RESEARCH       ADAMS</a:t>
            </a:r>
          </a:p>
          <a:p>
            <a:pPr marL="3657600" lvl="8" indent="0">
              <a:buNone/>
            </a:pPr>
            <a:r>
              <a:rPr lang="en-US" sz="1500" dirty="0"/>
              <a:t>RESEARCH       FORD</a:t>
            </a:r>
          </a:p>
          <a:p>
            <a:pPr marL="3657600" lvl="8" indent="0">
              <a:buNone/>
            </a:pPr>
            <a:r>
              <a:rPr lang="en-US" sz="1500" dirty="0"/>
              <a:t>RESEARCH       JONES</a:t>
            </a:r>
          </a:p>
          <a:p>
            <a:pPr marL="3657600" lvl="8" indent="0">
              <a:buNone/>
            </a:pPr>
            <a:r>
              <a:rPr lang="en-US" sz="1500" dirty="0"/>
              <a:t>RESEARCH       SCOTT</a:t>
            </a:r>
          </a:p>
          <a:p>
            <a:pPr marL="3657600" lvl="8" indent="0">
              <a:buNone/>
            </a:pPr>
            <a:r>
              <a:rPr lang="en-US" sz="1500" dirty="0"/>
              <a:t>RESEARCH       SMITH</a:t>
            </a:r>
          </a:p>
          <a:p>
            <a:pPr marL="3657600" lvl="8" indent="0">
              <a:buNone/>
            </a:pPr>
            <a:r>
              <a:rPr lang="en-US" sz="1500" dirty="0"/>
              <a:t>SALES          ALLEN</a:t>
            </a:r>
          </a:p>
          <a:p>
            <a:pPr marL="3657600" lvl="8" indent="0">
              <a:buNone/>
            </a:pPr>
            <a:r>
              <a:rPr lang="en-US" sz="1500" dirty="0"/>
              <a:t>SALES          BLAKE</a:t>
            </a:r>
          </a:p>
          <a:p>
            <a:pPr marL="3657600" lvl="8" indent="0">
              <a:buNone/>
            </a:pPr>
            <a:r>
              <a:rPr lang="en-US" sz="1500" dirty="0"/>
              <a:t>SALES          JAMES</a:t>
            </a:r>
          </a:p>
          <a:p>
            <a:pPr marL="3657600" lvl="8" indent="0">
              <a:buNone/>
            </a:pPr>
            <a:r>
              <a:rPr lang="en-US" sz="1500" dirty="0"/>
              <a:t>SALES          MARTIN</a:t>
            </a:r>
          </a:p>
          <a:p>
            <a:pPr marL="3657600" lvl="8" indent="0">
              <a:buNone/>
            </a:pPr>
            <a:r>
              <a:rPr lang="en-US" sz="1500" dirty="0"/>
              <a:t>SALES          TURNER</a:t>
            </a:r>
          </a:p>
          <a:p>
            <a:pPr marL="3657600" lvl="8" indent="0">
              <a:buNone/>
            </a:pPr>
            <a:r>
              <a:rPr lang="en-US" sz="1500" dirty="0"/>
              <a:t>SALES          WARD</a:t>
            </a:r>
          </a:p>
          <a:p>
            <a:pPr marL="3657600" lvl="8" indent="0">
              <a:buNone/>
            </a:pPr>
            <a:r>
              <a:rPr lang="en-US" sz="1500" dirty="0"/>
              <a:t>               JONES</a:t>
            </a:r>
          </a:p>
        </p:txBody>
      </p:sp>
      <p:pic>
        <p:nvPicPr>
          <p:cNvPr id="11266" name="Picture 2" descr="FULL OUTER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6111" y="5253228"/>
            <a:ext cx="194310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4414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515600" cy="876299"/>
          </a:xfrm>
        </p:spPr>
        <p:txBody>
          <a:bodyPr>
            <a:normAutofit/>
          </a:bodyPr>
          <a:lstStyle/>
          <a:p>
            <a:pPr algn="ctr"/>
            <a:r>
              <a:rPr lang="en-US" b="1" dirty="0" smtClean="0"/>
              <a:t>SQL JOINS - Outer </a:t>
            </a:r>
            <a:r>
              <a:rPr lang="en-US" b="1" dirty="0"/>
              <a:t>JOIN </a:t>
            </a:r>
          </a:p>
        </p:txBody>
      </p:sp>
      <p:sp>
        <p:nvSpPr>
          <p:cNvPr id="3" name="Content Placeholder 2"/>
          <p:cNvSpPr>
            <a:spLocks noGrp="1"/>
          </p:cNvSpPr>
          <p:nvPr>
            <p:ph idx="1"/>
          </p:nvPr>
        </p:nvSpPr>
        <p:spPr>
          <a:xfrm>
            <a:off x="838200" y="1409700"/>
            <a:ext cx="10515600" cy="5181600"/>
          </a:xfrm>
        </p:spPr>
        <p:txBody>
          <a:bodyPr>
            <a:normAutofit/>
          </a:bodyPr>
          <a:lstStyle/>
          <a:p>
            <a:r>
              <a:rPr lang="en-US" sz="2000" dirty="0"/>
              <a:t>An outer join extends the result of a simple join. An outer join returns all rows that satisfy the join condition and also returns some or all of those rows from one table for which no rows from the other satisfy the join condition.</a:t>
            </a:r>
          </a:p>
          <a:p>
            <a:pPr lvl="1"/>
            <a:r>
              <a:rPr lang="en-US" sz="1600" dirty="0"/>
              <a:t>To write a query that performs an outer join of tables A and B and returns all rows from A (a left outer join), use the LEFT [OUTER] JOIN syntax in the FROM clause, or apply the outer join operator (+) to all columns of B in the join condition in the WHERE clause. For all rows in A that have no matching rows in B, Database returns null for any select list expressions containing columns of B.</a:t>
            </a:r>
          </a:p>
          <a:p>
            <a:pPr lvl="1"/>
            <a:r>
              <a:rPr lang="en-US" sz="1600" dirty="0" smtClean="0"/>
              <a:t>To </a:t>
            </a:r>
            <a:r>
              <a:rPr lang="en-US" sz="1600" dirty="0"/>
              <a:t>write a query that performs an outer join of tables A and B and returns all rows from B (a right outer join), use the RIGHT [OUTER] JOIN syntax in the FROM clause, or apply the outer join operator (+) to all columns of A in the join condition in the WHERE clause. For all rows in B that have no matching rows in A, Database returns null for any select list expressions containing columns of A</a:t>
            </a:r>
            <a:r>
              <a:rPr lang="en-US" sz="1600" dirty="0" smtClean="0"/>
              <a:t>.</a:t>
            </a:r>
            <a:endParaRPr lang="en-US" sz="1600" dirty="0"/>
          </a:p>
          <a:p>
            <a:pPr lvl="1"/>
            <a:r>
              <a:rPr lang="en-US" sz="1600" dirty="0"/>
              <a:t>To write a query that performs an outer join and returns all rows from A and B, extended with nulls if they do not satisfy the join condition (a full outer join), use the FULL [OUTER] JOIN syntax in the FROM clause.</a:t>
            </a:r>
          </a:p>
          <a:p>
            <a:endParaRPr lang="en-US" sz="2400" dirty="0"/>
          </a:p>
          <a:p>
            <a:endParaRPr lang="en-US" sz="2000"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2423160" y="4833366"/>
            <a:ext cx="7069074" cy="1383080"/>
          </a:xfrm>
          <a:prstGeom prst="rect">
            <a:avLst/>
          </a:prstGeom>
        </p:spPr>
      </p:pic>
    </p:spTree>
    <p:extLst>
      <p:ext uri="{BB962C8B-B14F-4D97-AF65-F5344CB8AC3E}">
        <p14:creationId xmlns:p14="http://schemas.microsoft.com/office/powerpoint/2010/main" val="213927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515600" cy="876299"/>
          </a:xfrm>
        </p:spPr>
        <p:txBody>
          <a:bodyPr>
            <a:normAutofit/>
          </a:bodyPr>
          <a:lstStyle/>
          <a:p>
            <a:pPr algn="ctr"/>
            <a:r>
              <a:rPr lang="en-US" b="1" dirty="0" smtClean="0"/>
              <a:t>SQL JOINS - Self </a:t>
            </a:r>
            <a:r>
              <a:rPr lang="en-US" b="1" dirty="0"/>
              <a:t>JOIN </a:t>
            </a:r>
          </a:p>
        </p:txBody>
      </p:sp>
      <p:sp>
        <p:nvSpPr>
          <p:cNvPr id="3" name="Content Placeholder 2"/>
          <p:cNvSpPr>
            <a:spLocks noGrp="1"/>
          </p:cNvSpPr>
          <p:nvPr>
            <p:ph idx="1"/>
          </p:nvPr>
        </p:nvSpPr>
        <p:spPr>
          <a:xfrm>
            <a:off x="838200" y="1409700"/>
            <a:ext cx="10515600" cy="5181600"/>
          </a:xfrm>
        </p:spPr>
        <p:txBody>
          <a:bodyPr>
            <a:normAutofit fontScale="70000" lnSpcReduction="20000"/>
          </a:bodyPr>
          <a:lstStyle/>
          <a:p>
            <a:r>
              <a:rPr lang="en-US" sz="2400" dirty="0" smtClean="0"/>
              <a:t>Self JOIN </a:t>
            </a:r>
            <a:r>
              <a:rPr lang="en-US" sz="2400" dirty="0"/>
              <a:t>– A self join is a join of a table to itself. This table appears twice in the FROM clause and is followed by table aliases that qualify column names in the join condition. To perform a self join, </a:t>
            </a:r>
            <a:r>
              <a:rPr lang="en-US" sz="2400" dirty="0" smtClean="0"/>
              <a:t>Database </a:t>
            </a:r>
            <a:r>
              <a:rPr lang="en-US" sz="2400" dirty="0"/>
              <a:t>combines and returns rows of the table that satisfy the join condition</a:t>
            </a:r>
            <a:r>
              <a:rPr lang="en-US" sz="2400" dirty="0" smtClean="0"/>
              <a:t>.</a:t>
            </a:r>
          </a:p>
          <a:p>
            <a:pPr lvl="1"/>
            <a:r>
              <a:rPr lang="en-US" sz="1900" dirty="0"/>
              <a:t>A self join is useful for comparing rows within a table or querying hierarchical data</a:t>
            </a:r>
            <a:r>
              <a:rPr lang="en-US" sz="1900" dirty="0" smtClean="0"/>
              <a:t>.</a:t>
            </a:r>
            <a:endParaRPr lang="en-US" sz="1900" dirty="0"/>
          </a:p>
          <a:p>
            <a:pPr lvl="1"/>
            <a:r>
              <a:rPr lang="en-US" sz="1900" dirty="0"/>
              <a:t>A self join uses other joins such as inner join and left join. In addition, it uses the table alias to assign the table different names in the same query</a:t>
            </a:r>
            <a:r>
              <a:rPr lang="en-US" sz="1900" dirty="0" smtClean="0"/>
              <a:t>.</a:t>
            </a:r>
          </a:p>
          <a:p>
            <a:pPr marL="457200" lvl="1" indent="0" algn="ctr">
              <a:buNone/>
            </a:pPr>
            <a:r>
              <a:rPr lang="en-US" sz="1600" b="1" dirty="0"/>
              <a:t>SELECT </a:t>
            </a:r>
            <a:r>
              <a:rPr lang="en-US" sz="1600" b="1" dirty="0" err="1"/>
              <a:t>column_list</a:t>
            </a:r>
            <a:r>
              <a:rPr lang="en-US" sz="1600" b="1" dirty="0"/>
              <a:t> FROM P P1 INNER JOIN P P2 ON </a:t>
            </a:r>
            <a:r>
              <a:rPr lang="en-US" sz="1600" b="1" dirty="0" err="1"/>
              <a:t>join_predicate</a:t>
            </a:r>
            <a:r>
              <a:rPr lang="en-US" sz="1600" b="1" dirty="0"/>
              <a:t>; </a:t>
            </a:r>
          </a:p>
          <a:p>
            <a:pPr marL="228600" lvl="1">
              <a:spcBef>
                <a:spcPts val="1000"/>
              </a:spcBef>
            </a:pPr>
            <a:r>
              <a:rPr lang="en-US" dirty="0"/>
              <a:t>Self Join </a:t>
            </a:r>
            <a:r>
              <a:rPr lang="en-US" dirty="0" smtClean="0"/>
              <a:t>example</a:t>
            </a:r>
            <a:endParaRPr lang="en-US" sz="1600" dirty="0" smtClean="0"/>
          </a:p>
          <a:p>
            <a:pPr lvl="1"/>
            <a:r>
              <a:rPr lang="en-US" sz="1600" dirty="0"/>
              <a:t>See the following employees table on right.</a:t>
            </a:r>
          </a:p>
          <a:p>
            <a:pPr lvl="1"/>
            <a:r>
              <a:rPr lang="en-US" sz="1600" dirty="0"/>
              <a:t>The  employees table stores personal information such as id, name, job title. In addition, it has the </a:t>
            </a:r>
            <a:r>
              <a:rPr lang="en-US" sz="1600" dirty="0" err="1"/>
              <a:t>manager_id</a:t>
            </a:r>
            <a:r>
              <a:rPr lang="en-US" sz="1600" dirty="0"/>
              <a:t> column that stores the reporting lines between employees.</a:t>
            </a:r>
          </a:p>
          <a:p>
            <a:pPr lvl="1"/>
            <a:r>
              <a:rPr lang="en-US" sz="1600" dirty="0"/>
              <a:t>The President of the company, who does not report to anyone, has a NULL value in the </a:t>
            </a:r>
            <a:r>
              <a:rPr lang="en-US" sz="1600" dirty="0" err="1"/>
              <a:t>manager_id</a:t>
            </a:r>
            <a:r>
              <a:rPr lang="en-US" sz="1600" dirty="0"/>
              <a:t> column. Other employees, who have a manager, have a numeric value in the </a:t>
            </a:r>
            <a:r>
              <a:rPr lang="en-US" sz="1600" dirty="0" err="1"/>
              <a:t>manager_id</a:t>
            </a:r>
            <a:r>
              <a:rPr lang="en-US" sz="1600" dirty="0"/>
              <a:t> column, which indicates the id of the manager.</a:t>
            </a:r>
          </a:p>
          <a:p>
            <a:pPr lvl="1"/>
            <a:r>
              <a:rPr lang="en-US" sz="1600" dirty="0"/>
              <a:t>To retrieve the employee and manager data from the employees table, you use a self join as shown in the following statement:</a:t>
            </a:r>
          </a:p>
          <a:p>
            <a:pPr lvl="1"/>
            <a:endParaRPr lang="en-US" sz="1600" dirty="0"/>
          </a:p>
          <a:p>
            <a:pPr marL="457200" lvl="1" indent="0">
              <a:buNone/>
            </a:pPr>
            <a:r>
              <a:rPr lang="en-US" sz="1600" dirty="0"/>
              <a:t>SELECT</a:t>
            </a:r>
          </a:p>
          <a:p>
            <a:pPr marL="457200" lvl="1" indent="0">
              <a:buNone/>
            </a:pPr>
            <a:r>
              <a:rPr lang="en-US" sz="1600" dirty="0"/>
              <a:t>    (</a:t>
            </a:r>
            <a:r>
              <a:rPr lang="en-US" sz="1600" dirty="0" err="1"/>
              <a:t>e.first_name</a:t>
            </a:r>
            <a:r>
              <a:rPr lang="en-US" sz="1600" dirty="0"/>
              <a:t> || '  ' || </a:t>
            </a:r>
            <a:r>
              <a:rPr lang="en-US" sz="1600" dirty="0" err="1"/>
              <a:t>e.last_name</a:t>
            </a:r>
            <a:r>
              <a:rPr lang="en-US" sz="1600" dirty="0"/>
              <a:t>) employee,</a:t>
            </a:r>
          </a:p>
          <a:p>
            <a:pPr marL="457200" lvl="1" indent="0">
              <a:buNone/>
            </a:pPr>
            <a:r>
              <a:rPr lang="en-US" sz="1600" dirty="0"/>
              <a:t>    (</a:t>
            </a:r>
            <a:r>
              <a:rPr lang="en-US" sz="1600" dirty="0" err="1"/>
              <a:t>m.first_name</a:t>
            </a:r>
            <a:r>
              <a:rPr lang="en-US" sz="1600" dirty="0"/>
              <a:t> || '  ' || </a:t>
            </a:r>
            <a:r>
              <a:rPr lang="en-US" sz="1600" dirty="0" err="1"/>
              <a:t>m.last_name</a:t>
            </a:r>
            <a:r>
              <a:rPr lang="en-US" sz="1600" dirty="0"/>
              <a:t>) manager,</a:t>
            </a:r>
          </a:p>
          <a:p>
            <a:pPr marL="457200" lvl="1" indent="0">
              <a:buNone/>
            </a:pPr>
            <a:r>
              <a:rPr lang="en-US" sz="1600" dirty="0"/>
              <a:t>    </a:t>
            </a:r>
            <a:r>
              <a:rPr lang="en-US" sz="1600" dirty="0" err="1"/>
              <a:t>e.job_title</a:t>
            </a:r>
            <a:endParaRPr lang="en-US" sz="1600" dirty="0"/>
          </a:p>
          <a:p>
            <a:pPr marL="457200" lvl="1" indent="0">
              <a:buNone/>
            </a:pPr>
            <a:r>
              <a:rPr lang="en-US" sz="1600" dirty="0"/>
              <a:t>FROM</a:t>
            </a:r>
          </a:p>
          <a:p>
            <a:pPr marL="457200" lvl="1" indent="0">
              <a:buNone/>
            </a:pPr>
            <a:r>
              <a:rPr lang="en-US" sz="1600" dirty="0"/>
              <a:t>    employees e</a:t>
            </a:r>
          </a:p>
          <a:p>
            <a:pPr marL="457200" lvl="1" indent="0">
              <a:buNone/>
            </a:pPr>
            <a:r>
              <a:rPr lang="en-US" sz="1600" dirty="0"/>
              <a:t>LEFT JOIN employees m ON</a:t>
            </a:r>
          </a:p>
          <a:p>
            <a:pPr marL="457200" lvl="1" indent="0">
              <a:buNone/>
            </a:pPr>
            <a:r>
              <a:rPr lang="en-US" sz="1600" dirty="0"/>
              <a:t>    </a:t>
            </a:r>
            <a:r>
              <a:rPr lang="en-US" sz="1600" dirty="0" err="1"/>
              <a:t>m.employee_id</a:t>
            </a:r>
            <a:r>
              <a:rPr lang="en-US" sz="1600" dirty="0"/>
              <a:t> = </a:t>
            </a:r>
            <a:r>
              <a:rPr lang="en-US" sz="1600" dirty="0" err="1"/>
              <a:t>e.manager_id</a:t>
            </a:r>
            <a:endParaRPr lang="en-US" sz="1600" dirty="0"/>
          </a:p>
          <a:p>
            <a:pPr marL="457200" lvl="1" indent="0">
              <a:buNone/>
            </a:pPr>
            <a:r>
              <a:rPr lang="en-US" sz="1600" dirty="0"/>
              <a:t>ORDER BY</a:t>
            </a:r>
          </a:p>
          <a:p>
            <a:pPr marL="457200" lvl="1" indent="0">
              <a:buNone/>
            </a:pPr>
            <a:r>
              <a:rPr lang="en-US" sz="1600" dirty="0"/>
              <a:t>    manager</a:t>
            </a:r>
            <a:r>
              <a:rPr lang="en-US" sz="1600" dirty="0" smtClean="0"/>
              <a:t>;</a:t>
            </a:r>
          </a:p>
          <a:p>
            <a:pPr marL="457200" lvl="1" indent="0">
              <a:buNone/>
            </a:pPr>
            <a:endParaRPr lang="en-US" sz="1600" dirty="0"/>
          </a:p>
          <a:p>
            <a:r>
              <a:rPr lang="en-US" sz="1600" dirty="0"/>
              <a:t>This query references to the employees table twice: one as e (for employee) and another as m (for manager). The join predicate matches employees and managers using the </a:t>
            </a:r>
            <a:r>
              <a:rPr lang="en-US" sz="1600" dirty="0" err="1"/>
              <a:t>employee_id</a:t>
            </a:r>
            <a:r>
              <a:rPr lang="en-US" sz="1600" dirty="0"/>
              <a:t> and  </a:t>
            </a:r>
            <a:r>
              <a:rPr lang="en-US" sz="1600" dirty="0" err="1"/>
              <a:t>manager_id</a:t>
            </a:r>
            <a:r>
              <a:rPr lang="en-US" sz="1600" dirty="0"/>
              <a:t> columns</a:t>
            </a:r>
            <a:r>
              <a:rPr lang="en-US" sz="1600" dirty="0" smtClean="0"/>
              <a:t>. The picture above </a:t>
            </a:r>
            <a:r>
              <a:rPr lang="en-US" sz="1600" dirty="0"/>
              <a:t>picture shows the </a:t>
            </a:r>
            <a:r>
              <a:rPr lang="en-US" sz="1600" dirty="0" smtClean="0"/>
              <a:t>result</a:t>
            </a:r>
            <a:r>
              <a:rPr lang="en-US" sz="1600" dirty="0"/>
              <a:t>.</a:t>
            </a:r>
            <a:r>
              <a:rPr lang="en-US" dirty="0"/>
              <a:t/>
            </a:r>
            <a:br>
              <a:rPr lang="en-US" dirty="0"/>
            </a:br>
            <a:endParaRPr lang="en-US" sz="1600" dirty="0"/>
          </a:p>
          <a:p>
            <a:pPr lvl="1"/>
            <a:endParaRPr lang="en-US" sz="1600" dirty="0" smtClean="0"/>
          </a:p>
          <a:p>
            <a:pPr lvl="1"/>
            <a:endParaRPr lang="en-US" sz="1600" dirty="0"/>
          </a:p>
          <a:p>
            <a:pPr marL="0" indent="0">
              <a:buNone/>
            </a:pPr>
            <a:endParaRPr lang="en-US" sz="2000" dirty="0" smtClean="0"/>
          </a:p>
          <a:p>
            <a:endParaRPr lang="en-US" dirty="0"/>
          </a:p>
          <a:p>
            <a:endParaRPr lang="en-US" dirty="0"/>
          </a:p>
        </p:txBody>
      </p:sp>
      <p:pic>
        <p:nvPicPr>
          <p:cNvPr id="9219" name="Picture 3" descr="employees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6951" y="4000500"/>
            <a:ext cx="1552575" cy="195262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Oracle Self Join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6646" y="4000499"/>
            <a:ext cx="3127121"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129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1474</Words>
  <Application>Microsoft Office PowerPoint</Application>
  <PresentationFormat>Widescreen</PresentationFormat>
  <Paragraphs>143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Rounded MT Bold</vt:lpstr>
      <vt:lpstr>Calibri</vt:lpstr>
      <vt:lpstr>Calibri Light</vt:lpstr>
      <vt:lpstr>Office Theme</vt:lpstr>
      <vt:lpstr>Retrieving data from multiple tables    Displaying Data from Multiple Tables  </vt:lpstr>
      <vt:lpstr>Retrieving data from multiple tables</vt:lpstr>
      <vt:lpstr>SQL Aliases</vt:lpstr>
      <vt:lpstr>SQL JOINS - Inner JOIN </vt:lpstr>
      <vt:lpstr>SQL JOINS - Outer JOIN </vt:lpstr>
      <vt:lpstr>SQL JOINS - Outer JOIN </vt:lpstr>
      <vt:lpstr>SQL JOINS - Outer JOIN </vt:lpstr>
      <vt:lpstr>SQL JOINS - Outer JOIN </vt:lpstr>
      <vt:lpstr>SQL JOINS - Self JOIN </vt:lpstr>
      <vt:lpstr>Retrieving data from multiple tables</vt:lpstr>
    </vt:vector>
  </TitlesOfParts>
  <Company>UMKC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Transforming Data into Actionable Insights  Introduction to Structured Query Language (SQL).</dc:title>
  <dc:creator>Suman, Suman</dc:creator>
  <cp:lastModifiedBy>Suman, Suman</cp:lastModifiedBy>
  <cp:revision>52</cp:revision>
  <dcterms:created xsi:type="dcterms:W3CDTF">2019-04-02T17:22:09Z</dcterms:created>
  <dcterms:modified xsi:type="dcterms:W3CDTF">2019-07-03T16:20:28Z</dcterms:modified>
</cp:coreProperties>
</file>