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notesMaster" Target="notesMasters/notes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9" Type="http://schemas.openxmlformats.org/officeDocument/2006/relationships/viewProps" Target="viewProps.xml" /><Relationship Id="rId28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I’ve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Teaching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Sciences</a:t>
            </a:r>
            <a:r>
              <a:rPr/>
              <a:t> </a:t>
            </a:r>
            <a:r>
              <a:rPr/>
              <a:t>resource</a:t>
            </a:r>
            <a:r>
              <a:rPr/>
              <a:t> </a:t>
            </a:r>
            <a:r>
              <a:rPr/>
              <a:t>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results_table.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distinction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keywords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somewhat</a:t>
            </a:r>
            <a:r>
              <a:rPr/>
              <a:t> </a:t>
            </a:r>
            <a:r>
              <a:rPr/>
              <a:t>analogous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distinction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keywords.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keyword</a:t>
            </a:r>
            <a:r>
              <a:rPr/>
              <a:t> </a:t>
            </a:r>
            <a:r>
              <a:rPr/>
              <a:t>specifies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condition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applies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keyword</a:t>
            </a:r>
            <a:r>
              <a:rPr/>
              <a:t> </a:t>
            </a:r>
            <a:r>
              <a:rPr/>
              <a:t>specifies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condition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applies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join.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queries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produced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result.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encountered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settings</a:t>
            </a:r>
            <a:r>
              <a:rPr/>
              <a:t> </a:t>
            </a:r>
            <a:r>
              <a:rPr/>
              <a:t>yet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difference,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happen.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joins</a:t>
            </a:r>
            <a:r>
              <a:rPr/>
              <a:t> </a:t>
            </a:r>
            <a:r>
              <a:rPr/>
              <a:t>(left</a:t>
            </a:r>
            <a:r>
              <a:rPr/>
              <a:t> </a:t>
            </a:r>
            <a:r>
              <a:rPr/>
              <a:t>join,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join,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outer</a:t>
            </a:r>
            <a:r>
              <a:rPr/>
              <a:t> </a:t>
            </a:r>
            <a:r>
              <a:rPr/>
              <a:t>join),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results,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match.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left,</a:t>
            </a:r>
            <a:r>
              <a:rPr/>
              <a:t> </a:t>
            </a:r>
            <a:r>
              <a:rPr/>
              <a:t>right,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outer</a:t>
            </a:r>
            <a:r>
              <a:rPr/>
              <a:t> </a:t>
            </a:r>
            <a:r>
              <a:rPr/>
              <a:t>joins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responsible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thumb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databases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trouble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something,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hanging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vicinity.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distinctions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keyword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keyword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subtle.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included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resources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recommended</a:t>
            </a:r>
            <a:r>
              <a:rPr/>
              <a:t> </a:t>
            </a:r>
            <a:r>
              <a:rPr/>
              <a:t>readings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details.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thumb</a:t>
            </a:r>
            <a:r>
              <a:rPr/>
              <a:t> </a:t>
            </a:r>
            <a:r>
              <a:rPr/>
              <a:t>that.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keyword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filtering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keyword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matched.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minimum,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readable.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improve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efficiency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not,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modern</a:t>
            </a:r>
            <a:r>
              <a:rPr/>
              <a:t> </a:t>
            </a:r>
            <a:r>
              <a:rPr/>
              <a:t>databases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optimize</a:t>
            </a:r>
            <a:r>
              <a:rPr/>
              <a:t> </a:t>
            </a:r>
            <a:r>
              <a:rPr/>
              <a:t>things,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optimally.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companies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sell</a:t>
            </a:r>
            <a:r>
              <a:rPr/>
              <a:t> </a:t>
            </a:r>
            <a:r>
              <a:rPr/>
              <a:t>databases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decades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incentive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databases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competition.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recommendation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reserve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keyword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filtering</a:t>
            </a:r>
            <a:r>
              <a:rPr/>
              <a:t> </a:t>
            </a:r>
            <a:r>
              <a:rPr/>
              <a:t>operations,</a:t>
            </a:r>
            <a:r>
              <a:rPr/>
              <a:t> </a:t>
            </a:r>
            <a:r>
              <a:rPr/>
              <a:t>operations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subset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keyword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describe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tables.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consult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expert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query.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Suppose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condition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matching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grp=group_code,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filter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40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older.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age&lt;40</a:t>
            </a:r>
            <a:r>
              <a:rPr/>
              <a:t> </a:t>
            </a:r>
            <a:r>
              <a:rPr/>
              <a:t>condition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conditions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recommended</a:t>
            </a:r>
            <a:r>
              <a:rPr/>
              <a:t> </a:t>
            </a:r>
            <a:r>
              <a:rPr/>
              <a:t>approach,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grp=group_code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statement,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explains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linked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filter</a:t>
            </a:r>
            <a:r>
              <a:rPr/>
              <a:t> </a:t>
            </a:r>
            <a:r>
              <a:rPr/>
              <a:t>age&lt;40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table_name</a:t>
            </a:r>
            <a:r>
              <a:rPr/>
              <a:t> </a:t>
            </a:r>
            <a:r>
              <a:rPr/>
              <a:t>along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query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tables.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resolve</a:t>
            </a:r>
            <a:r>
              <a:rPr/>
              <a:t> </a:t>
            </a:r>
            <a:r>
              <a:rPr/>
              <a:t>conflicts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tables.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conflicts,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query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understand.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With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moderate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names,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typing.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practice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abbreviation</a:t>
            </a:r>
            <a:r>
              <a:rPr/>
              <a:t> </a:t>
            </a:r>
            <a:r>
              <a:rPr/>
              <a:t>(sometimes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letter)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alias.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keyword.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paying</a:t>
            </a:r>
            <a:r>
              <a:rPr/>
              <a:t> </a:t>
            </a:r>
            <a:r>
              <a:rPr/>
              <a:t>attention,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realize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alternative.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keyword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labels.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work.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alias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keyword.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unwieldy.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conditional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settings.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fine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handful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labels,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coding.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ICD-10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(International</a:t>
            </a:r>
            <a:r>
              <a:rPr/>
              <a:t> </a:t>
            </a:r>
            <a:r>
              <a:rPr/>
              <a:t>Classification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Disease)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putting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awkward.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68</a:t>
            </a:r>
            <a:r>
              <a:rPr/>
              <a:t> </a:t>
            </a:r>
            <a:r>
              <a:rPr/>
              <a:t>thousand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embedding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query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impossible.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disadvantage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keyword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burden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knowing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programmer.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actual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are.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thigns</a:t>
            </a:r>
            <a:r>
              <a:rPr/>
              <a:t> </a:t>
            </a:r>
            <a:r>
              <a:rPr/>
              <a:t>together.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update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race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“</a:t>
            </a:r>
            <a:r>
              <a:rPr/>
              <a:t>Black</a:t>
            </a:r>
            <a:r>
              <a:rPr/>
              <a:t>”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“</a:t>
            </a:r>
            <a:r>
              <a:rPr/>
              <a:t>African</a:t>
            </a:r>
            <a:r>
              <a:rPr/>
              <a:t> </a:t>
            </a:r>
            <a:r>
              <a:rPr/>
              <a:t>American.</a:t>
            </a:r>
            <a:r>
              <a:rPr/>
              <a:t>”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immediately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reflected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query,</a:t>
            </a:r>
            <a:r>
              <a:rPr/>
              <a:t> </a:t>
            </a:r>
            <a:r>
              <a:rPr/>
              <a:t>including</a:t>
            </a:r>
            <a:r>
              <a:rPr/>
              <a:t> </a:t>
            </a:r>
            <a:r>
              <a:rPr/>
              <a:t>queries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change.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keyword,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update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F,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label.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BMJ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published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2004.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adapted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females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nicer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females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nicer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lecture,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(but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common)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tables.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replace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decriptive</a:t>
            </a:r>
            <a:r>
              <a:rPr/>
              <a:t> </a:t>
            </a:r>
            <a:r>
              <a:rPr/>
              <a:t>labels.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perfect</a:t>
            </a:r>
            <a:r>
              <a:rPr/>
              <a:t> </a:t>
            </a:r>
            <a:r>
              <a:rPr/>
              <a:t>match: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easily.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talked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keyword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reserved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linking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keyword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filtering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completed.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saw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utilizing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aggregated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labels.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homework.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database.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I’ve</a:t>
            </a:r>
            <a:r>
              <a:rPr/>
              <a:t> </a:t>
            </a:r>
            <a:r>
              <a:rPr/>
              <a:t>adapted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Anytime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encounter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database,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names.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SQLite,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Oracle.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results_table.</a:t>
            </a:r>
            <a:r>
              <a:rPr/>
              <a:t> </a:t>
            </a:r>
            <a:r>
              <a:rPr/>
              <a:t>Normally,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field,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slide,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records.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sex_table.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returned,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recrods.</a:t>
            </a:r>
            <a:r>
              <a:rPr/>
              <a:t> </a:t>
            </a:r>
            <a:r>
              <a:rPr/>
              <a:t>Actually,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know,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circumstances,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ahead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safer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retrieved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doing.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migraine_table.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group_table.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results_table.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prepare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informative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addition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codes.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labels,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command.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tricky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times.</a:t>
            </a:r>
            <a:r>
              <a:rPr/>
              <a:t> </a:t>
            </a:r>
            <a:r>
              <a:rPr/>
              <a:t>We’re</a:t>
            </a:r>
            <a:r>
              <a:rPr/>
              <a:t> </a:t>
            </a:r>
            <a:r>
              <a:rPr/>
              <a:t>considering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lecture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simplest</a:t>
            </a:r>
            <a:r>
              <a:rPr/>
              <a:t> </a:t>
            </a:r>
            <a:r>
              <a:rPr/>
              <a:t>case.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simplest</a:t>
            </a:r>
            <a:r>
              <a:rPr/>
              <a:t> </a:t>
            </a:r>
            <a:r>
              <a:rPr/>
              <a:t>case,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matched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matches,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choices,</a:t>
            </a:r>
            <a:r>
              <a:rPr/>
              <a:t> </a:t>
            </a:r>
            <a:r>
              <a:rPr/>
              <a:t>leave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insert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label.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toss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unmatched</a:t>
            </a:r>
            <a:r>
              <a:rPr/>
              <a:t> </a:t>
            </a:r>
            <a:r>
              <a:rPr/>
              <a:t>record</a:t>
            </a:r>
            <a:r>
              <a:rPr/>
              <a:t> </a:t>
            </a:r>
            <a:r>
              <a:rPr/>
              <a:t>out.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condition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simplest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corresponds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unused,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choices.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toss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label.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matches</a:t>
            </a:r>
            <a:r>
              <a:rPr/>
              <a:t> </a:t>
            </a:r>
            <a:r>
              <a:rPr/>
              <a:t>up: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labels,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life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simpler.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simpler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mind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road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strategies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match</a:t>
            </a:r>
            <a:r>
              <a:rPr/>
              <a:t> </a:t>
            </a:r>
            <a:r>
              <a:rPr/>
              <a:t>perfectly.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png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hyperlink" Target="https://www.causeweb.org/tshs/acupuncture/" TargetMode="External" /><Relationship Id="rId4" Type="http://schemas.openxmlformats.org/officeDocument/2006/relationships/hyperlink" Target="https://www.bmj.com/content/328/7442/744" TargetMode="External" /><Relationship Id="rId5" Type="http://schemas.openxmlformats.org/officeDocument/2006/relationships/hyperlink" Target="https://www.ncbi.nlm.nih.gov/pmc/articles/PMC1489946/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Simple</a:t>
            </a:r>
            <a:r>
              <a:rPr/>
              <a:t> </a:t>
            </a:r>
            <a:r>
              <a:rPr/>
              <a:t>joins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Suman</a:t>
            </a:r>
            <a:r>
              <a:rPr/>
              <a:t> </a:t>
            </a:r>
            <a:r>
              <a:rPr/>
              <a:t>Sahil,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October</a:t>
            </a:r>
            <a:r>
              <a:rPr/>
              <a:t> </a:t>
            </a:r>
            <a:r>
              <a:rPr/>
              <a:t>13,</a:t>
            </a:r>
            <a:r>
              <a:rPr/>
              <a:t> </a:t>
            </a:r>
            <a:r>
              <a:rPr/>
              <a:t>2017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Purpose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This is a common strategy</a:t>
            </a:r>
          </a:p>
          <a:p>
            <a:pPr lvl="2"/>
            <a:r>
              <a:rPr/>
              <a:t>Use number codes in big table</a:t>
            </a:r>
          </a:p>
          <a:p>
            <a:pPr lvl="2"/>
            <a:r>
              <a:rPr/>
              <a:t>Define labels in smaller table</a:t>
            </a:r>
          </a:p>
          <a:p>
            <a:pPr lvl="2"/>
            <a:r>
              <a:rPr/>
              <a:t>Use join to combine</a:t>
            </a:r>
          </a:p>
          <a:p>
            <a:pPr lvl="1"/>
            <a:r>
              <a:rPr/>
              <a:t>Advantages of this approach</a:t>
            </a:r>
          </a:p>
          <a:p>
            <a:pPr lvl="2"/>
            <a:r>
              <a:rPr/>
              <a:t>Saves storage</a:t>
            </a:r>
          </a:p>
          <a:p>
            <a:pPr lvl="2"/>
            <a:r>
              <a:rPr/>
              <a:t>Redefine labels in a single location</a:t>
            </a:r>
          </a:p>
          <a:p>
            <a:pPr lvl="1"/>
            <a:r>
              <a:rPr/>
              <a:t>Simplest case</a:t>
            </a:r>
          </a:p>
          <a:p>
            <a:pPr lvl="2"/>
            <a:r>
              <a:rPr/>
              <a:t>Every code has a label in small table</a:t>
            </a:r>
          </a:p>
          <a:p>
            <a:pPr lvl="2"/>
            <a:r>
              <a:rPr/>
              <a:t>Every label has a code in the big table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id, group_label 
  from results_table
  join group_table
  where grp=group_code
  limit 4</a:t>
            </a:r>
          </a:p>
          <a:p>
            <a:pPr lvl="1"/>
            <a:r>
              <a:rPr/>
              <a:t>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id group_label
## 1 100   Treatment
## 2 101     Control
## 3 104     Control
## 4 105     Control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id, group_label 
  from results_table
  join group_table
  on grp=group_code
  limit 4</a:t>
            </a:r>
          </a:p>
          <a:p>
            <a:pPr lvl="1"/>
            <a:r>
              <a:rPr/>
              <a:t>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id group_label
## 1 100   Treatment
## 2 101     Control
## 3 104     Control
## 4 105     Control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keyword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Execution order</a:t>
            </a:r>
          </a:p>
          <a:p>
            <a:pPr lvl="2"/>
            <a:r>
              <a:rPr/>
              <a:t>on keyword runs during the join</a:t>
            </a:r>
          </a:p>
          <a:p>
            <a:pPr lvl="2"/>
            <a:r>
              <a:rPr/>
              <a:t>where keyword runs after the join</a:t>
            </a:r>
          </a:p>
          <a:p>
            <a:pPr lvl="1"/>
            <a:r>
              <a:rPr/>
              <a:t>Not an issue for simplest joins</a:t>
            </a:r>
          </a:p>
          <a:p>
            <a:pPr lvl="2"/>
            <a:r>
              <a:rPr/>
              <a:t>Problematic for joins that produce null values</a:t>
            </a:r>
          </a:p>
          <a:p>
            <a:pPr lvl="1"/>
            <a:r>
              <a:rPr/>
              <a:t>Recommendation</a:t>
            </a:r>
          </a:p>
          <a:p>
            <a:pPr lvl="2"/>
            <a:r>
              <a:rPr/>
              <a:t>Reserve the where keyword to filtering operations</a:t>
            </a:r>
          </a:p>
          <a:p>
            <a:pPr lvl="2"/>
            <a:r>
              <a:rPr/>
              <a:t>Use the on keyword to define how join is done</a:t>
            </a:r>
          </a:p>
          <a:p>
            <a:pPr lvl="2"/>
            <a:r>
              <a:rPr/>
              <a:t>Consult an expert about complex situations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Three</a:t>
            </a:r>
            <a:r>
              <a:rPr/>
              <a:t> </a:t>
            </a:r>
            <a:r>
              <a:rPr/>
              <a:t>competing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id, age, group_label 
  from results_table
  join group_table
  on grp=group_code and age&lt;40
  limit 4</a:t>
            </a:r>
          </a:p>
          <a:p>
            <a:pPr lvl="1"/>
            <a:r>
              <a:rPr/>
              <a:t>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id age group_label
## 1 104  32     Control
## 2 141  37   Treatment
## 3 149  23   Treatment
## 4 151  35     Control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Three</a:t>
            </a:r>
            <a:r>
              <a:rPr/>
              <a:t> </a:t>
            </a:r>
            <a:r>
              <a:rPr/>
              <a:t>competing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id, age, group_label 
  from results_table
  join group_table
  where grp=group_code and age&lt;40
  limit 4</a:t>
            </a:r>
          </a:p>
          <a:p>
            <a:pPr lvl="1"/>
            <a:r>
              <a:rPr/>
              <a:t>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id age group_label
## 1 104  32     Control
## 2 141  37   Treatment
## 3 149  23   Treatment
## 4 151  35     Control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Three</a:t>
            </a:r>
            <a:r>
              <a:rPr/>
              <a:t> </a:t>
            </a:r>
            <a:r>
              <a:rPr/>
              <a:t>competing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id, age, group_label 
  from results_table
  join group_table
  on grp=group_code
  where age&lt;40
  limit 4</a:t>
            </a:r>
          </a:p>
          <a:p>
            <a:pPr lvl="1"/>
            <a:r>
              <a:rPr/>
              <a:t>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id age group_label
## 1 104  32     Control
## 2 141  37   Treatment
## 3 149  23   Treatment
## 4 151  35     Control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Specifying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ambiguity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
  results_table.id, 
  group_table.group_label 
  from results_table
  join group_table
  on results_table.grp=group_table.group_code
  limit 4</a:t>
            </a:r>
          </a:p>
          <a:p>
            <a:pPr lvl="1"/>
            <a:r>
              <a:rPr/>
              <a:t>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id group_label
## 1 100   Treatment
## 2 101     Control
## 3 104     Control
## 4 105     Control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aliases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
  r.id, 
  g.group_label 
  from results_table as r
  join group_table as g
  on r.grp=g.group_code
  limit 4</a:t>
            </a:r>
          </a:p>
          <a:p>
            <a:pPr lvl="1"/>
            <a:r>
              <a:rPr/>
              <a:t>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id group_label
## 1 100   Treatment
## 2 101     Control
## 3 104     Control
## 4 105     Control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Alternative:</a:t>
            </a:r>
            <a:r>
              <a:rPr/>
              <a:t> </a:t>
            </a:r>
            <a:r>
              <a:rPr/>
              <a:t>conditional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
  id, case grp 
    when 0 then 'Control'
    when 1 then 'Treatment'
  end as group_label
  from results_table
  limit 4</a:t>
            </a:r>
          </a:p>
          <a:p>
            <a:pPr lvl="1"/>
            <a:r>
              <a:rPr/>
              <a:t>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id group_label
## 1 100   Treatment
## 2 101     Control
## 3 104     Control
## 4 105     Control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New</a:t>
            </a:r>
            <a:r>
              <a:rPr/>
              <a:t> </a:t>
            </a:r>
            <a:r>
              <a:rPr/>
              <a:t>database,</a:t>
            </a:r>
            <a:r>
              <a:rPr/>
              <a:t> </a:t>
            </a:r>
            <a:r>
              <a:rPr/>
              <a:t>description</a:t>
            </a:r>
            <a:r>
              <a:rPr/>
              <a:t> </a:t>
            </a:r>
            <a:r>
              <a:rPr/>
              <a:t>(1/3)</a:t>
            </a:r>
          </a:p>
        </p:txBody>
      </p:sp>
      <p:pic>
        <p:nvPicPr>
          <p:cNvPr descr="../images/tshs-resource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TSHS</a:t>
            </a:r>
            <a:r>
              <a:rPr/>
              <a:t> </a:t>
            </a:r>
            <a:r>
              <a:rPr/>
              <a:t>resource</a:t>
            </a:r>
            <a:r>
              <a:rPr/>
              <a:t> </a:t>
            </a:r>
            <a:r>
              <a:rPr/>
              <a:t>page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Disadvantages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conditional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Does not work when you have many labels</a:t>
            </a:r>
          </a:p>
          <a:p>
            <a:pPr lvl="2"/>
            <a:r>
              <a:rPr/>
              <a:t>Example, labels for ICD-10 codes</a:t>
            </a:r>
          </a:p>
          <a:p>
            <a:pPr lvl="1"/>
            <a:r>
              <a:rPr/>
              <a:t>Places more burden on the programmer</a:t>
            </a:r>
          </a:p>
          <a:p>
            <a:pPr lvl="1"/>
            <a:r>
              <a:rPr/>
              <a:t>Difficult to update labels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
  r.id, 
  substr(s.sex_label, 1, 1) as letter_code
  from results_table as r
  join sex_table as s
  on r.grp=s.sex_code
  limit 4</a:t>
            </a:r>
          </a:p>
          <a:p>
            <a:pPr lvl="1"/>
            <a:r>
              <a:rPr/>
              <a:t>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id letter_code
## 1 100           F
## 2 101           M
## 3 104           M
## 4 105           M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aggregated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
  sex, count(*) as n
  from results_table as r
  group by sex</a:t>
            </a:r>
          </a:p>
          <a:p>
            <a:pPr lvl="1"/>
            <a:r>
              <a:rPr/>
              <a:t>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sex   n
## 1   0  64
## 2   1 337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aggregated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
  s.sex_label, count(*) as n
  from results_table as r
  join sex_table as s
  on r.sex=s.sex_code
  group by s.sex_label</a:t>
            </a:r>
          </a:p>
          <a:p>
            <a:pPr lvl="1"/>
            <a:r>
              <a:rPr/>
              <a:t>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sex_label   n
## 1    Female 337
## 2      Male  64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learned.</a:t>
            </a:r>
          </a:p>
          <a:p>
            <a:pPr lvl="2"/>
            <a:r>
              <a:rPr/>
              <a:t>Using join to add labels to a table with number codes.</a:t>
            </a:r>
          </a:p>
          <a:p>
            <a:pPr lvl="2"/>
            <a:r>
              <a:rPr/>
              <a:t>Simplest case, every code has a label and every label has a code</a:t>
            </a:r>
          </a:p>
          <a:p>
            <a:pPr lvl="2"/>
            <a:r>
              <a:rPr/>
              <a:t>Distinction between on keyword and where keyword</a:t>
            </a:r>
          </a:p>
          <a:p>
            <a:pPr lvl="2"/>
            <a:r>
              <a:rPr/>
              <a:t>Using single row functions and aggregated data with labels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Use the same database shown in this video. It is available on the Insights platform, or you can download a sqlite file from Canvas.</a:t>
            </a:r>
          </a:p>
          <a:p>
            <a:pPr lvl="1">
              <a:buAutoNum type="arabicPeriod"/>
            </a:pPr>
            <a:r>
              <a:rPr/>
              <a:t>List id and migraine_label for the first ten records after joining the results_table and migraine_table.</a:t>
            </a:r>
          </a:p>
          <a:p>
            <a:pPr lvl="1">
              <a:buAutoNum type="arabicPeriod"/>
            </a:pPr>
            <a:r>
              <a:rPr/>
              <a:t>Get a count of the number of records in the database in the control group and the treatment group. Use the label for group and not the number code.</a:t>
            </a:r>
          </a:p>
          <a:p>
            <a:pPr lvl="1">
              <a:buAutoNum type="arabicPeriod"/>
            </a:pPr>
            <a:r>
              <a:rPr/>
              <a:t>Get a count of the numbers of males and females where you restrict age to be less than 40. Use the label for sex, but convert it to all uppercase.</a:t>
            </a:r>
          </a:p>
          <a:p>
            <a:pPr lvl="1">
              <a:buAutoNum type="arabicPeriod"/>
            </a:pPr>
            <a:r>
              <a:rPr/>
              <a:t>Submit your work in pdf format.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New</a:t>
            </a:r>
            <a:r>
              <a:rPr/>
              <a:t> </a:t>
            </a:r>
            <a:r>
              <a:rPr/>
              <a:t>database,</a:t>
            </a:r>
            <a:r>
              <a:rPr/>
              <a:t> </a:t>
            </a:r>
            <a:r>
              <a:rPr/>
              <a:t>description</a:t>
            </a:r>
            <a:r>
              <a:rPr/>
              <a:t> </a:t>
            </a:r>
            <a:r>
              <a:rPr/>
              <a:t>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Available </a:t>
            </a:r>
            <a:r>
              <a:rPr>
                <a:hlinkClick r:id="rId3"/>
              </a:rPr>
              <a:t>on the web</a:t>
            </a:r>
          </a:p>
          <a:p>
            <a:pPr lvl="1"/>
            <a:r>
              <a:rPr/>
              <a:t>Originally from a study, </a:t>
            </a:r>
            <a:r>
              <a:rPr>
                <a:hlinkClick r:id="rId4"/>
              </a:rPr>
              <a:t>Acupuncture for chronic headache in primary care: large, pragmatic, randomized trial</a:t>
            </a:r>
            <a:r>
              <a:rPr/>
              <a:t> by Vickers et al, published in BMJ in 2004.</a:t>
            </a:r>
          </a:p>
          <a:p>
            <a:pPr lvl="1"/>
            <a:r>
              <a:rPr/>
              <a:t>The full data set is available in </a:t>
            </a:r>
            <a:r>
              <a:rPr>
                <a:hlinkClick r:id="rId5"/>
              </a:rPr>
              <a:t>Whose data set is it anyway? Sharing raw data from randomized trials</a:t>
            </a:r>
            <a:r>
              <a:rPr/>
              <a:t> by Andrew Vickers in Trials, 2006.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New</a:t>
            </a:r>
            <a:r>
              <a:rPr/>
              <a:t> </a:t>
            </a:r>
            <a:r>
              <a:rPr/>
              <a:t>database,</a:t>
            </a:r>
            <a:r>
              <a:rPr/>
              <a:t> </a:t>
            </a:r>
            <a:r>
              <a:rPr/>
              <a:t>description</a:t>
            </a:r>
            <a:r>
              <a:rPr/>
              <a:t> </a:t>
            </a:r>
            <a:r>
              <a:rPr/>
              <a:t>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subset of this data was submitted to the Teaching of Statistics in the Health Sciences Resources Portal.</a:t>
            </a:r>
          </a:p>
          <a:p>
            <a:pPr lvl="1"/>
            <a:r>
              <a:rPr/>
              <a:t>Available using an open source license.</a:t>
            </a:r>
          </a:p>
          <a:p>
            <a:pPr lvl="1"/>
            <a:r>
              <a:rPr/>
              <a:t>Converted to Oracle and SQLite with three small tables added.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New</a:t>
            </a:r>
            <a:r>
              <a:rPr/>
              <a:t> </a:t>
            </a:r>
            <a:r>
              <a:rPr/>
              <a:t>database,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tbl_name
  from sqlite_master</a:t>
            </a:r>
          </a:p>
          <a:p>
            <a:pPr lvl="1"/>
            <a:r>
              <a:rPr/>
              <a:t>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tbl_name
## 1  results_table
## 2      sex_table
## 3 migraine_table
## 4    group_table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New</a:t>
            </a:r>
            <a:r>
              <a:rPr/>
              <a:t> </a:t>
            </a:r>
            <a:r>
              <a:rPr/>
              <a:t>database,</a:t>
            </a:r>
            <a:r>
              <a:rPr/>
              <a:t> </a:t>
            </a:r>
            <a:r>
              <a:rPr/>
              <a:t>peek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results_table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id, sex, migraine, grp 
  from results_table
  limit 4</a:t>
            </a:r>
          </a:p>
          <a:p>
            <a:pPr lvl="1"/>
            <a:r>
              <a:rPr/>
              <a:t>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id sex migraine grp
## 1 100   1        1   1
## 2 101   1        1   0
## 3 104   1        1   0
## 4 105   1        1   0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New</a:t>
            </a:r>
            <a:r>
              <a:rPr/>
              <a:t> </a:t>
            </a:r>
            <a:r>
              <a:rPr/>
              <a:t>database,</a:t>
            </a:r>
            <a:r>
              <a:rPr/>
              <a:t> </a:t>
            </a:r>
            <a:r>
              <a:rPr/>
              <a:t>peek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sex_table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*
  from sex_table
  limit 4</a:t>
            </a:r>
          </a:p>
          <a:p>
            <a:pPr lvl="1"/>
            <a:r>
              <a:rPr/>
              <a:t>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sex_code sex_label
## 1        0      Male
## 2        1    Female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New</a:t>
            </a:r>
            <a:r>
              <a:rPr/>
              <a:t> </a:t>
            </a:r>
            <a:r>
              <a:rPr/>
              <a:t>database,</a:t>
            </a:r>
            <a:r>
              <a:rPr/>
              <a:t> </a:t>
            </a:r>
            <a:r>
              <a:rPr/>
              <a:t>peek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migraine</a:t>
            </a:r>
            <a:r>
              <a:rPr/>
              <a:t> </a:t>
            </a:r>
            <a:r>
              <a:rPr/>
              <a:t>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*
  from migraine_table
  limit 4</a:t>
            </a:r>
          </a:p>
          <a:p>
            <a:pPr lvl="1"/>
            <a:r>
              <a:rPr/>
              <a:t>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migraine_code migraine_label
## 1             0       Migraine
## 2             1   Tension-type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New</a:t>
            </a:r>
            <a:r>
              <a:rPr/>
              <a:t> </a:t>
            </a:r>
            <a:r>
              <a:rPr/>
              <a:t>database,</a:t>
            </a:r>
            <a:r>
              <a:rPr/>
              <a:t> </a:t>
            </a:r>
            <a:r>
              <a:rPr/>
              <a:t>peek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group_table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*
  from group_table
  limit 4</a:t>
            </a:r>
          </a:p>
          <a:p>
            <a:pPr lvl="1"/>
            <a:r>
              <a:rPr/>
              <a:t>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group_code group_label
## 1          0     Control
## 2          1   Treatment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joins</dc:title>
  <dc:creator>Suman Sahil, Steve Simon</dc:creator>
  <cp:keywords/>
  <dcterms:created xsi:type="dcterms:W3CDTF">2019-10-14T19:54:25Z</dcterms:created>
  <dcterms:modified xsi:type="dcterms:W3CDTF">2019-10-14T19:54:25Z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October 13, 2017</vt:lpwstr>
  </property>
  <property fmtid="{D5CDD505-2E9C-101B-9397-08002B2CF9AE}" pid="3" name="output">
    <vt:lpwstr>powerpoint_presentation</vt:lpwstr>
  </property>
</Properties>
</file>