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notesMaster" Target="notesMasters/notesMaster1.xml" /><Relationship Id="rId11" Type="http://schemas.openxmlformats.org/officeDocument/2006/relationships/tableStyles" Target="tableStyles.xml" /><Relationship Id="rId10" Type="http://schemas.openxmlformats.org/officeDocument/2006/relationships/theme" Target="theme/theme1.xml" /><Relationship Id="rId1" Type="http://schemas.openxmlformats.org/officeDocument/2006/relationships/slideMaster" Target="slideMasters/slideMaster1.xml" /><Relationship Id="rId9" Type="http://schemas.openxmlformats.org/officeDocument/2006/relationships/viewProps" Target="viewProps.xml" /><Relationship Id="rId8"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peek</a:t>
            </a:r>
            <a:r>
              <a:rPr/>
              <a:t> </a:t>
            </a:r>
            <a:r>
              <a:rPr/>
              <a:t>at</a:t>
            </a:r>
            <a:r>
              <a:rPr/>
              <a:t> </a:t>
            </a:r>
            <a:r>
              <a:rPr/>
              <a:t>several</a:t>
            </a:r>
            <a:r>
              <a:rPr/>
              <a:t> </a:t>
            </a:r>
            <a:r>
              <a:rPr/>
              <a:t>rows</a:t>
            </a:r>
            <a:r>
              <a:rPr/>
              <a:t> </a:t>
            </a:r>
            <a:r>
              <a:rPr/>
              <a:t>of</a:t>
            </a:r>
            <a:r>
              <a:rPr/>
              <a:t> </a:t>
            </a:r>
            <a:r>
              <a:rPr/>
              <a:t>a</a:t>
            </a:r>
            <a:r>
              <a:rPr/>
              <a:t> </a:t>
            </a:r>
            <a:r>
              <a:rPr/>
              <a:t>database</a:t>
            </a:r>
            <a:r>
              <a:rPr/>
              <a:t> </a:t>
            </a:r>
            <a:r>
              <a:rPr/>
              <a:t>where</a:t>
            </a:r>
            <a:r>
              <a:rPr/>
              <a:t> </a:t>
            </a:r>
            <a:r>
              <a:rPr/>
              <a:t>there</a:t>
            </a:r>
            <a:r>
              <a:rPr/>
              <a:t> </a:t>
            </a:r>
            <a:r>
              <a:rPr/>
              <a:t>are</a:t>
            </a:r>
            <a:r>
              <a:rPr/>
              <a:t> </a:t>
            </a:r>
            <a:r>
              <a:rPr/>
              <a:t>some</a:t>
            </a:r>
            <a:r>
              <a:rPr/>
              <a:t> </a:t>
            </a:r>
            <a:r>
              <a:rPr/>
              <a:t>NULL</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SQL</a:t>
            </a:r>
            <a:r>
              <a:rPr/>
              <a:t> </a:t>
            </a:r>
            <a:r>
              <a:rPr/>
              <a:t>uses</a:t>
            </a:r>
            <a:r>
              <a:rPr/>
              <a:t> </a:t>
            </a:r>
            <a:r>
              <a:rPr/>
              <a:t>the</a:t>
            </a:r>
            <a:r>
              <a:rPr/>
              <a:t> </a:t>
            </a:r>
            <a:r>
              <a:rPr/>
              <a:t>term</a:t>
            </a:r>
            <a:r>
              <a:rPr/>
              <a:t> </a:t>
            </a:r>
            <a:r>
              <a:rPr/>
              <a:t>NULL</a:t>
            </a:r>
            <a:r>
              <a:rPr/>
              <a:t> </a:t>
            </a:r>
            <a:r>
              <a:rPr/>
              <a:t>to</a:t>
            </a:r>
            <a:r>
              <a:rPr/>
              <a:t> </a:t>
            </a:r>
            <a:r>
              <a:rPr/>
              <a:t>refer</a:t>
            </a:r>
            <a:r>
              <a:rPr/>
              <a:t> </a:t>
            </a:r>
            <a:r>
              <a:rPr/>
              <a:t>to</a:t>
            </a:r>
            <a:r>
              <a:rPr/>
              <a:t> </a:t>
            </a:r>
            <a:r>
              <a:rPr/>
              <a:t>missing</a:t>
            </a:r>
            <a:r>
              <a:rPr/>
              <a:t> </a:t>
            </a:r>
            <a:r>
              <a:rPr/>
              <a:t>values.</a:t>
            </a:r>
            <a:r>
              <a:rPr/>
              <a:t> </a:t>
            </a:r>
            <a:r>
              <a:rPr/>
              <a:t>In</a:t>
            </a:r>
            <a:r>
              <a:rPr/>
              <a:t> </a:t>
            </a:r>
            <a:r>
              <a:rPr/>
              <a:t>R,</a:t>
            </a:r>
            <a:r>
              <a:rPr/>
              <a:t> </a:t>
            </a:r>
            <a:r>
              <a:rPr/>
              <a:t>these</a:t>
            </a:r>
            <a:r>
              <a:rPr/>
              <a:t> </a:t>
            </a:r>
            <a:r>
              <a:rPr/>
              <a:t>NULL</a:t>
            </a:r>
            <a:r>
              <a:rPr/>
              <a:t> </a:t>
            </a:r>
            <a:r>
              <a:rPr/>
              <a:t>values</a:t>
            </a:r>
            <a:r>
              <a:rPr/>
              <a:t> </a:t>
            </a:r>
            <a:r>
              <a:rPr/>
              <a:t>are</a:t>
            </a:r>
            <a:r>
              <a:rPr/>
              <a:t> </a:t>
            </a:r>
            <a:r>
              <a:rPr/>
              <a:t>converted</a:t>
            </a:r>
            <a:r>
              <a:rPr/>
              <a:t> </a:t>
            </a:r>
            <a:r>
              <a:rPr/>
              <a:t>to</a:t>
            </a:r>
            <a:r>
              <a:rPr/>
              <a:t> </a:t>
            </a:r>
            <a:r>
              <a:rPr/>
              <a:t>NA,</a:t>
            </a:r>
            <a:r>
              <a:rPr/>
              <a:t> </a:t>
            </a:r>
            <a:r>
              <a:rPr/>
              <a:t>the</a:t>
            </a:r>
            <a:r>
              <a:rPr/>
              <a:t> </a:t>
            </a:r>
            <a:r>
              <a:rPr/>
              <a:t>R</a:t>
            </a:r>
            <a:r>
              <a:rPr/>
              <a:t> </a:t>
            </a:r>
            <a:r>
              <a:rPr/>
              <a:t>code</a:t>
            </a:r>
            <a:r>
              <a:rPr/>
              <a:t> </a:t>
            </a:r>
            <a:r>
              <a:rPr/>
              <a:t>for</a:t>
            </a:r>
            <a:r>
              <a:rPr/>
              <a:t> </a:t>
            </a:r>
            <a:r>
              <a:rPr/>
              <a:t>missing</a:t>
            </a:r>
            <a:r>
              <a:rPr/>
              <a:t> </a:t>
            </a:r>
            <a:r>
              <a:rPr/>
              <a:t>values.</a:t>
            </a:r>
            <a:r>
              <a:rPr/>
              <a:t> </a:t>
            </a:r>
            <a:r>
              <a:rPr/>
              <a:t>In</a:t>
            </a:r>
            <a:r>
              <a:rPr/>
              <a:t> </a:t>
            </a:r>
            <a:r>
              <a:rPr/>
              <a:t>SAS,</a:t>
            </a:r>
            <a:r>
              <a:rPr/>
              <a:t> </a:t>
            </a:r>
            <a:r>
              <a:rPr/>
              <a:t>these</a:t>
            </a:r>
            <a:r>
              <a:rPr/>
              <a:t> </a:t>
            </a:r>
            <a:r>
              <a:rPr/>
              <a:t>are</a:t>
            </a:r>
            <a:r>
              <a:rPr/>
              <a:t> </a:t>
            </a:r>
            <a:r>
              <a:rPr/>
              <a:t>converted</a:t>
            </a:r>
            <a:r>
              <a:rPr/>
              <a:t> </a:t>
            </a:r>
            <a:r>
              <a:rPr/>
              <a:t>to</a:t>
            </a:r>
            <a:r>
              <a:rPr/>
              <a:t> </a:t>
            </a:r>
            <a:r>
              <a:rPr/>
              <a:t>.,</a:t>
            </a:r>
            <a:r>
              <a:rPr/>
              <a:t> </a:t>
            </a:r>
            <a:r>
              <a:rPr/>
              <a:t>the</a:t>
            </a:r>
            <a:r>
              <a:rPr/>
              <a:t> </a:t>
            </a:r>
            <a:r>
              <a:rPr/>
              <a:t>SAS</a:t>
            </a:r>
            <a:r>
              <a:rPr/>
              <a:t> </a:t>
            </a:r>
            <a:r>
              <a:rPr/>
              <a:t>code</a:t>
            </a:r>
            <a:r>
              <a:rPr/>
              <a:t> </a:t>
            </a:r>
            <a:r>
              <a:rPr/>
              <a:t>for</a:t>
            </a:r>
            <a:r>
              <a:rPr/>
              <a:t> </a:t>
            </a:r>
            <a:r>
              <a:rPr/>
              <a:t>missing</a:t>
            </a:r>
            <a:r>
              <a:rPr/>
              <a:t> </a:t>
            </a:r>
            <a:r>
              <a:rPr/>
              <a:t>values.</a:t>
            </a:r>
          </a:p>
          <a:p>
            <a:pPr lvl="0" marL="0" indent="0">
              <a:buNone/>
            </a:pPr>
          </a:p>
          <a:p>
            <a:pPr lvl="0" marL="0" indent="0">
              <a:buNone/>
            </a:pPr>
            <a:r>
              <a:rPr/>
              <a:t>You</a:t>
            </a:r>
            <a:r>
              <a:rPr/>
              <a:t> </a:t>
            </a:r>
            <a:r>
              <a:rPr/>
              <a:t>can</a:t>
            </a:r>
            <a:r>
              <a:rPr/>
              <a:t> </a:t>
            </a:r>
            <a:r>
              <a:rPr/>
              <a:t>select</a:t>
            </a:r>
            <a:r>
              <a:rPr/>
              <a:t> </a:t>
            </a:r>
            <a:r>
              <a:rPr/>
              <a:t>records</a:t>
            </a:r>
            <a:r>
              <a:rPr/>
              <a:t> </a:t>
            </a:r>
            <a:r>
              <a:rPr/>
              <a:t>with</a:t>
            </a:r>
            <a:r>
              <a:rPr/>
              <a:t> </a:t>
            </a:r>
            <a:r>
              <a:rPr/>
              <a:t>missing</a:t>
            </a:r>
            <a:r>
              <a:rPr/>
              <a:t> </a:t>
            </a:r>
            <a:r>
              <a:rPr/>
              <a:t>values</a:t>
            </a:r>
            <a:r>
              <a:rPr/>
              <a:t> </a:t>
            </a:r>
            <a:r>
              <a:rPr/>
              <a:t>by</a:t>
            </a:r>
            <a:r>
              <a:rPr/>
              <a:t> </a:t>
            </a:r>
            <a:r>
              <a:rPr/>
              <a:t>specifying</a:t>
            </a:r>
            <a:r>
              <a:rPr/>
              <a:t> </a:t>
            </a:r>
            <a:r>
              <a:rPr/>
              <a:t>IS</a:t>
            </a:r>
            <a:r>
              <a:rPr/>
              <a:t> </a:t>
            </a:r>
            <a:r>
              <a:rPr/>
              <a:t>NULL</a:t>
            </a:r>
            <a:r>
              <a:rPr/>
              <a:t> </a:t>
            </a:r>
            <a:r>
              <a:rPr/>
              <a:t>in</a:t>
            </a:r>
            <a:r>
              <a:rPr/>
              <a:t> </a:t>
            </a:r>
            <a:r>
              <a:rPr/>
              <a:t>the</a:t>
            </a:r>
            <a:r>
              <a:rPr/>
              <a:t> </a:t>
            </a:r>
            <a:r>
              <a:rPr/>
              <a:t>WHERE</a:t>
            </a:r>
            <a:r>
              <a:rPr/>
              <a:t> </a:t>
            </a:r>
            <a:r>
              <a:rPr/>
              <a:t>statement.</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2.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Simple</a:t>
            </a:r>
            <a:r>
              <a:rPr/>
              <a:t> </a:t>
            </a:r>
            <a:r>
              <a:rPr/>
              <a:t>SQL</a:t>
            </a:r>
            <a:r>
              <a:rPr/>
              <a:t> </a:t>
            </a:r>
            <a:r>
              <a:rPr/>
              <a:t>examples</a:t>
            </a:r>
            <a:r>
              <a:rPr/>
              <a:t> </a:t>
            </a:r>
            <a:r>
              <a:rPr/>
              <a:t>within</a:t>
            </a:r>
            <a:r>
              <a:rPr/>
              <a:t> </a:t>
            </a:r>
            <a:r>
              <a:rPr/>
              <a:t>R:</a:t>
            </a:r>
            <a:r>
              <a:rPr/>
              <a:t> </a:t>
            </a:r>
            <a:r>
              <a:rPr/>
              <a:t>NULL</a:t>
            </a:r>
            <a:r>
              <a:rPr/>
              <a:t> </a:t>
            </a:r>
            <a:r>
              <a:rPr/>
              <a:t>values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September</a:t>
            </a:r>
            <a:r>
              <a:rPr/>
              <a:t> </a:t>
            </a:r>
            <a:r>
              <a:rPr/>
              <a:t>12,</a:t>
            </a:r>
            <a:r>
              <a:rPr/>
              <a:t> </a:t>
            </a:r>
            <a:r>
              <a:rPr/>
              <a:t>2017</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NULL</a:t>
            </a:r>
            <a:r>
              <a:rPr/>
              <a:t> </a:t>
            </a:r>
            <a:r>
              <a:rPr/>
              <a:t>values</a:t>
            </a:r>
            <a:r>
              <a:rPr/>
              <a:t> </a:t>
            </a:r>
            <a:r>
              <a:rPr/>
              <a:t>in</a:t>
            </a:r>
            <a:r>
              <a:rPr/>
              <a:t> </a:t>
            </a:r>
            <a:r>
              <a:rPr/>
              <a:t>SQL</a:t>
            </a:r>
          </a:p>
        </p:txBody>
      </p:sp>
      <p:sp>
        <p:nvSpPr>
          <p:cNvPr id="3" name="Content Placeholder 2"/>
          <p:cNvSpPr>
            <a:spLocks noGrp="1"/>
          </p:cNvSpPr>
          <p:nvPr>
            <p:ph idx="1"/>
          </p:nvPr>
        </p:nvSpPr>
        <p:spPr/>
        <p:txBody>
          <a:bodyPr/>
          <a:lstStyle/>
          <a:p>
            <a:pPr lvl="1"/>
            <a:r>
              <a:rPr/>
              <a:t>NULL is a special value in SQL</a:t>
            </a:r>
          </a:p>
          <a:p>
            <a:pPr lvl="2"/>
            <a:r>
              <a:rPr/>
              <a:t>Typically intended to represent unknown or missing values</a:t>
            </a:r>
          </a:p>
          <a:p>
            <a:pPr lvl="2"/>
            <a:r>
              <a:rPr/>
              <a:t>Always ask “why?”</a:t>
            </a:r>
          </a:p>
          <a:p>
            <a:pPr lvl="1"/>
            <a:r>
              <a:rPr/>
              <a:t>Database designer may forbid use of NULL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NULL</a:t>
            </a:r>
            <a:r>
              <a:rPr/>
              <a:t> </a:t>
            </a:r>
            <a:r>
              <a:rPr/>
              <a:t>values</a:t>
            </a:r>
            <a:r>
              <a:rPr/>
              <a:t> </a:t>
            </a:r>
            <a:r>
              <a:rPr/>
              <a:t>in</a:t>
            </a:r>
            <a:r>
              <a:rPr/>
              <a:t> </a:t>
            </a:r>
            <a:r>
              <a:rPr/>
              <a:t>a</a:t>
            </a:r>
            <a:r>
              <a:rPr/>
              <a:t> </a:t>
            </a:r>
            <a:r>
              <a:rPr/>
              <a:t>database</a:t>
            </a:r>
          </a:p>
        </p:txBody>
      </p:sp>
      <p:pic>
        <p:nvPicPr>
          <p:cNvPr descr="../images/sql-missing.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List</a:t>
            </a:r>
            <a:r>
              <a:rPr/>
              <a:t> </a:t>
            </a:r>
            <a:r>
              <a:rPr/>
              <a:t>of</a:t>
            </a:r>
            <a:r>
              <a:rPr/>
              <a:t> </a:t>
            </a:r>
            <a:r>
              <a:rPr/>
              <a:t>selected</a:t>
            </a:r>
            <a:r>
              <a:rPr/>
              <a:t> </a:t>
            </a:r>
            <a:r>
              <a:rPr/>
              <a:t>rows</a:t>
            </a:r>
            <a:r>
              <a:rPr/>
              <a:t> </a:t>
            </a:r>
            <a:r>
              <a:rPr/>
              <a:t>of</a:t>
            </a:r>
            <a:r>
              <a:rPr/>
              <a:t> </a:t>
            </a:r>
            <a:r>
              <a:rPr/>
              <a:t>a</a:t>
            </a:r>
            <a:r>
              <a:rPr/>
              <a:t> </a:t>
            </a:r>
            <a:r>
              <a:rPr/>
              <a:t>database</a:t>
            </a:r>
            <a:r>
              <a:rPr/>
              <a:t> </a:t>
            </a:r>
            <a:r>
              <a:rPr/>
              <a:t>in</a:t>
            </a:r>
            <a:r>
              <a:rPr/>
              <a:t> </a:t>
            </a:r>
            <a:r>
              <a:rPr/>
              <a:t>SQLite</a:t>
            </a:r>
            <a:r>
              <a:rPr/>
              <a:t> </a:t>
            </a:r>
            <a:r>
              <a:rPr/>
              <a:t>Studio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translation</a:t>
            </a:r>
            <a:r>
              <a:rPr/>
              <a:t> </a:t>
            </a:r>
            <a:r>
              <a:rPr/>
              <a:t>of</a:t>
            </a:r>
            <a:r>
              <a:rPr/>
              <a:t> </a:t>
            </a:r>
            <a:r>
              <a:rPr/>
              <a:t>NULL</a:t>
            </a:r>
          </a:p>
        </p:txBody>
      </p:sp>
      <p:pic>
        <p:nvPicPr>
          <p:cNvPr descr="../images/sas-missing.png" id="0" name="Picture 1"/>
          <p:cNvPicPr>
            <a:picLocks noGrp="1" noChangeAspect="1"/>
          </p:cNvPicPr>
          <p:nvPr/>
        </p:nvPicPr>
        <p:blipFill>
          <a:blip r:embed="rId3"/>
          <a:stretch>
            <a:fillRect/>
          </a:stretch>
        </p:blipFill>
        <p:spPr bwMode="auto">
          <a:xfrm>
            <a:off x="1574800" y="1600200"/>
            <a:ext cx="600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List</a:t>
            </a:r>
            <a:r>
              <a:rPr/>
              <a:t> </a:t>
            </a:r>
            <a:r>
              <a:rPr/>
              <a:t>of</a:t>
            </a:r>
            <a:r>
              <a:rPr/>
              <a:t> </a:t>
            </a:r>
            <a:r>
              <a:rPr/>
              <a:t>selected</a:t>
            </a:r>
            <a:r>
              <a:rPr/>
              <a:t> </a:t>
            </a:r>
            <a:r>
              <a:rPr/>
              <a:t>rows</a:t>
            </a:r>
            <a:r>
              <a:rPr/>
              <a:t> </a:t>
            </a:r>
            <a:r>
              <a:rPr/>
              <a:t>of</a:t>
            </a:r>
            <a:r>
              <a:rPr/>
              <a:t> </a:t>
            </a:r>
            <a:r>
              <a:rPr/>
              <a:t>a</a:t>
            </a:r>
            <a:r>
              <a:rPr/>
              <a:t> </a:t>
            </a:r>
            <a:r>
              <a:rPr/>
              <a:t>database</a:t>
            </a:r>
            <a:r>
              <a:rPr/>
              <a:t> </a:t>
            </a:r>
            <a:r>
              <a:rPr/>
              <a:t>after</a:t>
            </a:r>
            <a:r>
              <a:rPr/>
              <a:t> </a:t>
            </a:r>
            <a:r>
              <a:rPr/>
              <a:t>import</a:t>
            </a:r>
            <a:r>
              <a:rPr/>
              <a:t> </a:t>
            </a:r>
            <a:r>
              <a:rPr/>
              <a:t>into</a:t>
            </a:r>
            <a:r>
              <a:rPr/>
              <a:t> </a:t>
            </a:r>
            <a:r>
              <a:rPr/>
              <a:t>SAS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library</a:t>
            </a:r>
            <a:r>
              <a:rPr sz="1800">
                <a:latin typeface="Courier"/>
              </a:rPr>
              <a:t>(sqldf)</a:t>
            </a:r>
          </a:p>
          <a:p>
            <a:pPr lvl="0" marL="1270000" indent="0">
              <a:buNone/>
            </a:pPr>
            <a:r>
              <a:rPr sz="1800">
                <a:latin typeface="Courier"/>
              </a:rPr>
              <a:t>## Loading required package: gsubfn</a:t>
            </a:r>
          </a:p>
          <a:p>
            <a:pPr lvl="0" marL="1270000" indent="0">
              <a:buNone/>
            </a:pPr>
            <a:r>
              <a:rPr sz="1800">
                <a:latin typeface="Courier"/>
              </a:rPr>
              <a:t>## Loading required package: proto</a:t>
            </a:r>
          </a:p>
          <a:p>
            <a:pPr lvl="0" marL="1270000" indent="0">
              <a:buNone/>
            </a:pPr>
            <a:r>
              <a:rPr sz="1800">
                <a:latin typeface="Courier"/>
              </a:rPr>
              <a:t>## Loading required package: RSQLite</a:t>
            </a:r>
          </a:p>
          <a:p>
            <a:pPr lvl="0" marL="1270000" indent="0">
              <a:buNone/>
            </a:pPr>
            <a:r>
              <a:rPr sz="1800">
                <a:latin typeface="Courier"/>
              </a:rPr>
              <a:t>db &lt;-</a:t>
            </a:r>
            <a:r>
              <a:rPr sz="1800">
                <a:solidFill>
                  <a:srgbClr val="4070A0"/>
                </a:solidFill>
                <a:latin typeface="Courier"/>
              </a:rPr>
              <a:t> </a:t>
            </a:r>
            <a:r>
              <a:rPr sz="1800" b="1">
                <a:solidFill>
                  <a:srgbClr val="007020"/>
                </a:solidFill>
                <a:latin typeface="Courier"/>
              </a:rPr>
              <a:t>dbConnect</a:t>
            </a:r>
            <a:r>
              <a:rPr sz="1800">
                <a:latin typeface="Courier"/>
              </a:rPr>
              <a:t>(</a:t>
            </a:r>
            <a:r>
              <a:rPr sz="1800" b="1">
                <a:solidFill>
                  <a:srgbClr val="007020"/>
                </a:solidFill>
                <a:latin typeface="Courier"/>
              </a:rPr>
              <a:t>SQLite</a:t>
            </a:r>
            <a:r>
              <a:rPr sz="1800">
                <a:latin typeface="Courier"/>
              </a:rPr>
              <a:t>(), </a:t>
            </a:r>
            <a:r>
              <a:rPr sz="1800">
                <a:solidFill>
                  <a:srgbClr val="902000"/>
                </a:solidFill>
                <a:latin typeface="Courier"/>
              </a:rPr>
              <a:t>dbname=</a:t>
            </a:r>
            <a:r>
              <a:rPr sz="1800">
                <a:solidFill>
                  <a:srgbClr val="4070A0"/>
                </a:solidFill>
                <a:latin typeface="Courier"/>
              </a:rPr>
              <a:t>"../data/titanic.sqlite"</a:t>
            </a:r>
            <a:r>
              <a:rPr sz="1800">
                <a:latin typeface="Courier"/>
              </a:rPr>
              <a:t>)</a:t>
            </a:r>
            <a:br/>
            <a:br/>
            <a:r>
              <a:rPr sz="1800" b="1">
                <a:solidFill>
                  <a:srgbClr val="007020"/>
                </a:solidFill>
                <a:latin typeface="Courier"/>
              </a:rPr>
              <a:t>dbGetQuery</a:t>
            </a:r>
            <a:r>
              <a:rPr sz="1800">
                <a:latin typeface="Courier"/>
              </a:rPr>
              <a:t>(</a:t>
            </a:r>
            <a:r>
              <a:rPr sz="1800">
                <a:solidFill>
                  <a:srgbClr val="902000"/>
                </a:solidFill>
                <a:latin typeface="Courier"/>
              </a:rPr>
              <a:t>conn=</a:t>
            </a:r>
            <a:r>
              <a:rPr sz="1800">
                <a:latin typeface="Courier"/>
              </a:rPr>
              <a:t>db,</a:t>
            </a:r>
            <a:br/>
            <a:r>
              <a:rPr sz="1800">
                <a:latin typeface="Courier"/>
              </a:rPr>
              <a:t> </a:t>
            </a:r>
            <a:r>
              <a:rPr sz="1800">
                <a:solidFill>
                  <a:srgbClr val="4070A0"/>
                </a:solidFill>
                <a:latin typeface="Courier"/>
              </a:rPr>
              <a:t>"select PClass, Age</a:t>
            </a:r>
            <a:br/>
            <a:r>
              <a:rPr sz="1800">
                <a:solidFill>
                  <a:srgbClr val="4070A0"/>
                </a:solidFill>
                <a:latin typeface="Courier"/>
              </a:rPr>
              <a:t>    FROM ti</a:t>
            </a:r>
            <a:br/>
            <a:r>
              <a:rPr sz="1800">
                <a:solidFill>
                  <a:srgbClr val="4070A0"/>
                </a:solidFill>
                <a:latin typeface="Courier"/>
              </a:rPr>
              <a:t>    where name like 'Bar%'"</a:t>
            </a:r>
            <a:r>
              <a:rPr sz="1800">
                <a:latin typeface="Courier"/>
              </a:rPr>
              <a:t>)</a:t>
            </a:r>
          </a:p>
          <a:p>
            <a:pPr lvl="0" marL="1270000" indent="0">
              <a:buNone/>
            </a:pPr>
            <a:r>
              <a:rPr sz="1800">
                <a:latin typeface="Courier"/>
              </a:rPr>
              <a:t>##   PClass Age
## 1    1st  NA
## 2    1st  NA
## 3    3rd  45
## 4    3rd  18
## 5    3rd  27
## 6    3rd  22</a:t>
            </a:r>
          </a:p>
          <a:p>
            <a:pPr lvl="0" marL="1270000" indent="0">
              <a:buNone/>
            </a:pPr>
            <a:r>
              <a:rPr sz="1800" b="1">
                <a:solidFill>
                  <a:srgbClr val="007020"/>
                </a:solidFill>
                <a:latin typeface="Courier"/>
              </a:rPr>
              <a:t>dbGetQuery</a:t>
            </a:r>
            <a:r>
              <a:rPr sz="1800">
                <a:latin typeface="Courier"/>
              </a:rPr>
              <a:t>(</a:t>
            </a:r>
            <a:r>
              <a:rPr sz="1800">
                <a:solidFill>
                  <a:srgbClr val="902000"/>
                </a:solidFill>
                <a:latin typeface="Courier"/>
              </a:rPr>
              <a:t>conn=</a:t>
            </a:r>
            <a:r>
              <a:rPr sz="1800">
                <a:latin typeface="Courier"/>
              </a:rPr>
              <a:t>db,</a:t>
            </a:r>
            <a:br/>
            <a:r>
              <a:rPr sz="1800">
                <a:latin typeface="Courier"/>
              </a:rPr>
              <a:t> </a:t>
            </a:r>
            <a:r>
              <a:rPr sz="1800">
                <a:solidFill>
                  <a:srgbClr val="4070A0"/>
                </a:solidFill>
                <a:latin typeface="Courier"/>
              </a:rPr>
              <a:t>"SELECT COUNT(Name) AS n_missing FROM ti</a:t>
            </a:r>
            <a:br/>
            <a:r>
              <a:rPr sz="1800">
                <a:solidFill>
                  <a:srgbClr val="4070A0"/>
                </a:solidFill>
                <a:latin typeface="Courier"/>
              </a:rPr>
              <a:t> WHERE Age IS NULL"</a:t>
            </a:r>
            <a:r>
              <a:rPr sz="1800">
                <a:latin typeface="Courier"/>
              </a:rPr>
              <a:t>)</a:t>
            </a:r>
          </a:p>
          <a:p>
            <a:pPr lvl="0" marL="1270000" indent="0">
              <a:buNone/>
            </a:pPr>
            <a:r>
              <a:rPr sz="1800">
                <a:latin typeface="Courier"/>
              </a:rPr>
              <a:t>##   n_missing
## 1       557</a:t>
            </a:r>
          </a:p>
          <a:p>
            <a:pPr lvl="0" marL="0" indent="0">
              <a:buNone/>
            </a:pPr>
            <a:r>
              <a:rPr/>
              <a:t>You can exclude missing values using IS NOT NULL.</a:t>
            </a:r>
          </a:p>
          <a:p>
            <a:pPr lvl="0" marL="1270000" indent="0">
              <a:buNone/>
            </a:pPr>
            <a:r>
              <a:rPr sz="1800" b="1">
                <a:solidFill>
                  <a:srgbClr val="007020"/>
                </a:solidFill>
                <a:latin typeface="Courier"/>
              </a:rPr>
              <a:t>dbGetQuery</a:t>
            </a:r>
            <a:r>
              <a:rPr sz="1800">
                <a:latin typeface="Courier"/>
              </a:rPr>
              <a:t>(</a:t>
            </a:r>
            <a:r>
              <a:rPr sz="1800">
                <a:solidFill>
                  <a:srgbClr val="902000"/>
                </a:solidFill>
                <a:latin typeface="Courier"/>
              </a:rPr>
              <a:t>conn=</a:t>
            </a:r>
            <a:r>
              <a:rPr sz="1800">
                <a:latin typeface="Courier"/>
              </a:rPr>
              <a:t>db,</a:t>
            </a:r>
            <a:br/>
            <a:r>
              <a:rPr sz="1800">
                <a:latin typeface="Courier"/>
              </a:rPr>
              <a:t> </a:t>
            </a:r>
            <a:r>
              <a:rPr sz="1800">
                <a:solidFill>
                  <a:srgbClr val="4070A0"/>
                </a:solidFill>
                <a:latin typeface="Courier"/>
              </a:rPr>
              <a:t>"SELECT COUNT(Name) AS n_valid FROM ti</a:t>
            </a:r>
            <a:br/>
            <a:r>
              <a:rPr sz="1800">
                <a:solidFill>
                  <a:srgbClr val="4070A0"/>
                </a:solidFill>
                <a:latin typeface="Courier"/>
              </a:rPr>
              <a:t> WHERE Age IS NOT NULL"</a:t>
            </a:r>
            <a:r>
              <a:rPr sz="1800">
                <a:latin typeface="Courier"/>
              </a:rPr>
              <a:t>)</a:t>
            </a:r>
          </a:p>
          <a:p>
            <a:pPr lvl="0" marL="1270000" indent="0">
              <a:buNone/>
            </a:pPr>
            <a:r>
              <a:rPr sz="1800">
                <a:latin typeface="Courier"/>
              </a:rPr>
              <a:t>##   n_valid
## 1     756</a:t>
            </a:r>
          </a:p>
          <a:p>
            <a:pPr lvl="0" marL="0" indent="0">
              <a:buNone/>
            </a:pPr>
            <a:r>
              <a:rPr/>
              <a:t>In SQL, statistical summary functions will remove missing values and calculate based only on the non-missing values. This is similar to the default options in SAS and SPSS, which also exclude missing values by default in most summary statistics. In R, however, the default option is to return a missing value for a summary statistic anytime that one or more values are missing.</a:t>
            </a:r>
          </a:p>
          <a:p>
            <a:pPr lvl="0" marL="1270000" indent="0">
              <a:buNone/>
            </a:pPr>
            <a:r>
              <a:rPr sz="1800" b="1">
                <a:solidFill>
                  <a:srgbClr val="007020"/>
                </a:solidFill>
                <a:latin typeface="Courier"/>
              </a:rPr>
              <a:t>dbGetQuery</a:t>
            </a:r>
            <a:r>
              <a:rPr sz="1800">
                <a:latin typeface="Courier"/>
              </a:rPr>
              <a:t>(</a:t>
            </a:r>
            <a:r>
              <a:rPr sz="1800">
                <a:solidFill>
                  <a:srgbClr val="902000"/>
                </a:solidFill>
                <a:latin typeface="Courier"/>
              </a:rPr>
              <a:t>conn=</a:t>
            </a:r>
            <a:r>
              <a:rPr sz="1800">
                <a:latin typeface="Courier"/>
              </a:rPr>
              <a:t>db,</a:t>
            </a:r>
            <a:br/>
            <a:r>
              <a:rPr sz="1800">
                <a:latin typeface="Courier"/>
              </a:rPr>
              <a:t> </a:t>
            </a:r>
            <a:r>
              <a:rPr sz="1800">
                <a:solidFill>
                  <a:srgbClr val="4070A0"/>
                </a:solidFill>
                <a:latin typeface="Courier"/>
              </a:rPr>
              <a:t>"SELECT COUNT(Age) AS n_valid FROM ti"</a:t>
            </a:r>
            <a:r>
              <a:rPr sz="1800">
                <a:latin typeface="Courier"/>
              </a:rPr>
              <a:t>)</a:t>
            </a:r>
          </a:p>
          <a:p>
            <a:pPr lvl="0" marL="1270000" indent="0">
              <a:buNone/>
            </a:pPr>
            <a:r>
              <a:rPr sz="1800">
                <a:latin typeface="Courier"/>
              </a:rPr>
              <a:t>##   n_valid
## 1     756</a:t>
            </a:r>
          </a:p>
          <a:p>
            <a:pPr lvl="0" marL="1270000" indent="0">
              <a:buNone/>
            </a:pPr>
            <a:r>
              <a:rPr sz="1800" b="1">
                <a:solidFill>
                  <a:srgbClr val="007020"/>
                </a:solidFill>
                <a:latin typeface="Courier"/>
              </a:rPr>
              <a:t>dbGetQuery</a:t>
            </a:r>
            <a:r>
              <a:rPr sz="1800">
                <a:latin typeface="Courier"/>
              </a:rPr>
              <a:t>(</a:t>
            </a:r>
            <a:r>
              <a:rPr sz="1800">
                <a:solidFill>
                  <a:srgbClr val="902000"/>
                </a:solidFill>
                <a:latin typeface="Courier"/>
              </a:rPr>
              <a:t>conn=</a:t>
            </a:r>
            <a:r>
              <a:rPr sz="1800">
                <a:latin typeface="Courier"/>
              </a:rPr>
              <a:t>db,</a:t>
            </a:r>
            <a:br/>
            <a:r>
              <a:rPr sz="1800">
                <a:latin typeface="Courier"/>
              </a:rPr>
              <a:t> </a:t>
            </a:r>
            <a:r>
              <a:rPr sz="1800">
                <a:solidFill>
                  <a:srgbClr val="4070A0"/>
                </a:solidFill>
                <a:latin typeface="Courier"/>
              </a:rPr>
              <a:t>"SELECT AVG(Age) AS mean_age FROM ti"</a:t>
            </a:r>
            <a:r>
              <a:rPr sz="1800">
                <a:latin typeface="Courier"/>
              </a:rPr>
              <a:t>)</a:t>
            </a:r>
          </a:p>
          <a:p>
            <a:pPr lvl="0" marL="1270000" indent="0">
              <a:buNone/>
            </a:pPr>
            <a:r>
              <a:rPr sz="1800">
                <a:latin typeface="Courier"/>
              </a:rPr>
              <a:t>##   mean_age
## 1 30.39799</a:t>
            </a:r>
          </a:p>
          <a:p>
            <a:pPr lvl="0" marL="1270000" indent="0">
              <a:buNone/>
            </a:pPr>
            <a:r>
              <a:rPr sz="1800" b="1">
                <a:solidFill>
                  <a:srgbClr val="007020"/>
                </a:solidFill>
                <a:latin typeface="Courier"/>
              </a:rPr>
              <a:t>dbDisconnect</a:t>
            </a:r>
            <a:r>
              <a:rPr sz="1800">
                <a:latin typeface="Courier"/>
              </a:rPr>
              <a:t>(</a:t>
            </a:r>
            <a:r>
              <a:rPr sz="1800">
                <a:solidFill>
                  <a:srgbClr val="902000"/>
                </a:solidFill>
                <a:latin typeface="Courier"/>
              </a:rPr>
              <a:t>conn=</a:t>
            </a:r>
            <a:r>
              <a:rPr sz="1800">
                <a:latin typeface="Courier"/>
              </a:rPr>
              <a:t>db)</a:t>
            </a:r>
          </a:p>
          <a:p>
            <a:pPr lvl="0" marL="0" indent="0">
              <a:buNone/>
            </a:pP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SQL examples within R: NULL values</dc:title>
  <dc:creator>Steve Simon</dc:creator>
  <cp:keywords/>
  <dcterms:created xsi:type="dcterms:W3CDTF">2019-08-27T20:41:16Z</dcterms:created>
  <dcterms:modified xsi:type="dcterms:W3CDTF">2019-08-27T20:41:16Z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September 12, 2017</vt:lpwstr>
  </property>
  <property fmtid="{D5CDD505-2E9C-101B-9397-08002B2CF9AE}" pid="3" name="output">
    <vt:lpwstr>powerpoint_presentation</vt:lpwstr>
  </property>
</Properties>
</file>