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4" r:id="rId5"/>
    <p:sldId id="285" r:id="rId6"/>
    <p:sldId id="286" r:id="rId7"/>
    <p:sldId id="287" r:id="rId8"/>
    <p:sldId id="289" r:id="rId9"/>
    <p:sldId id="28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E96DE-25AE-4C01-85F3-09336CF13F3F}"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84485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E96DE-25AE-4C01-85F3-09336CF13F3F}"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394830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E96DE-25AE-4C01-85F3-09336CF13F3F}"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223971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E96DE-25AE-4C01-85F3-09336CF13F3F}"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138442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6E96DE-25AE-4C01-85F3-09336CF13F3F}" type="datetimeFigureOut">
              <a:rPr lang="en-US" smtClean="0"/>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1666343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E96DE-25AE-4C01-85F3-09336CF13F3F}"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294514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E96DE-25AE-4C01-85F3-09336CF13F3F}" type="datetimeFigureOut">
              <a:rPr lang="en-US" smtClean="0"/>
              <a:t>7/3/2019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2907917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E96DE-25AE-4C01-85F3-09336CF13F3F}" type="datetimeFigureOut">
              <a:rPr lang="en-US" smtClean="0"/>
              <a:t>7/3/2019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73976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E96DE-25AE-4C01-85F3-09336CF13F3F}" type="datetimeFigureOut">
              <a:rPr lang="en-US" smtClean="0"/>
              <a:t>7/3/2019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2004706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6E96DE-25AE-4C01-85F3-09336CF13F3F}"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352303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6E96DE-25AE-4C01-85F3-09336CF13F3F}" type="datetimeFigureOut">
              <a:rPr lang="en-US" smtClean="0"/>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F3D41-09CB-4D6F-824D-5EDD022E1842}" type="slidenum">
              <a:rPr lang="en-US" smtClean="0"/>
              <a:t>‹#›</a:t>
            </a:fld>
            <a:endParaRPr lang="en-US"/>
          </a:p>
        </p:txBody>
      </p:sp>
    </p:spTree>
    <p:extLst>
      <p:ext uri="{BB962C8B-B14F-4D97-AF65-F5344CB8AC3E}">
        <p14:creationId xmlns:p14="http://schemas.microsoft.com/office/powerpoint/2010/main" val="2453947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83000">
              <a:schemeClr val="accent4">
                <a:lumMod val="0"/>
                <a:lumOff val="100000"/>
              </a:schemeClr>
            </a:gs>
            <a:gs pos="100000">
              <a:schemeClr val="accent4">
                <a:lumMod val="10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E96DE-25AE-4C01-85F3-09336CF13F3F}" type="datetimeFigureOut">
              <a:rPr lang="en-US" smtClean="0"/>
              <a:t>7/3/2019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F3D41-09CB-4D6F-824D-5EDD022E1842}" type="slidenum">
              <a:rPr lang="en-US" smtClean="0"/>
              <a:t>‹#›</a:t>
            </a:fld>
            <a:endParaRPr lang="en-US"/>
          </a:p>
        </p:txBody>
      </p:sp>
    </p:spTree>
    <p:extLst>
      <p:ext uri="{BB962C8B-B14F-4D97-AF65-F5344CB8AC3E}">
        <p14:creationId xmlns:p14="http://schemas.microsoft.com/office/powerpoint/2010/main" val="598483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solidFill>
                  <a:srgbClr val="0070C0"/>
                </a:solidFill>
                <a:latin typeface="Arial Rounded MT Bold" panose="020F0704030504030204" pitchFamily="34" charset="0"/>
                <a:cs typeface="Arial" panose="020B0604020202020204" pitchFamily="34" charset="0"/>
              </a:rPr>
              <a:t>Retrieving </a:t>
            </a:r>
            <a:r>
              <a:rPr lang="en-US" sz="3200" dirty="0">
                <a:solidFill>
                  <a:srgbClr val="0070C0"/>
                </a:solidFill>
                <a:latin typeface="Arial Rounded MT Bold" panose="020F0704030504030204" pitchFamily="34" charset="0"/>
                <a:cs typeface="Arial" panose="020B0604020202020204" pitchFamily="34" charset="0"/>
              </a:rPr>
              <a:t>data from multiple tables</a:t>
            </a:r>
            <a:r>
              <a:rPr lang="en-US" dirty="0"/>
              <a:t/>
            </a:r>
            <a:br>
              <a:rPr lang="en-US" dirty="0"/>
            </a:br>
            <a:r>
              <a:rPr lang="en-US" sz="3200" dirty="0" smtClean="0">
                <a:solidFill>
                  <a:srgbClr val="0070C0"/>
                </a:solidFill>
                <a:latin typeface="Arial Rounded MT Bold" panose="020F0704030504030204" pitchFamily="34" charset="0"/>
                <a:cs typeface="Arial" panose="020B0604020202020204" pitchFamily="34" charset="0"/>
              </a:rPr>
              <a:t>  </a:t>
            </a:r>
            <a:r>
              <a:rPr lang="en-US" sz="3200" dirty="0" smtClean="0"/>
              <a:t/>
            </a:r>
            <a:br>
              <a:rPr lang="en-US" sz="3200" dirty="0" smtClean="0"/>
            </a:br>
            <a:r>
              <a:rPr lang="en-US" sz="3200" dirty="0">
                <a:solidFill>
                  <a:srgbClr val="0070C0"/>
                </a:solidFill>
                <a:latin typeface="Arial Rounded MT Bold" panose="020F0704030504030204" pitchFamily="34" charset="0"/>
                <a:cs typeface="Arial" panose="020B0604020202020204" pitchFamily="34" charset="0"/>
              </a:rPr>
              <a:t>Database Design</a:t>
            </a:r>
            <a:r>
              <a:rPr lang="en-US" sz="3200" dirty="0" smtClean="0"/>
              <a:t/>
            </a:r>
            <a:br>
              <a:rPr lang="en-US" sz="3200" dirty="0" smtClean="0"/>
            </a:br>
            <a:endParaRPr lang="en-US" sz="3200" dirty="0">
              <a:solidFill>
                <a:srgbClr val="0070C0"/>
              </a:solidFill>
              <a:latin typeface="Arial Rounded MT Bold" panose="020F0704030504030204" pitchFamily="34" charset="0"/>
              <a:cs typeface="Arial" panose="020B0604020202020204" pitchFamily="34" charset="0"/>
            </a:endParaRPr>
          </a:p>
        </p:txBody>
      </p:sp>
      <p:sp>
        <p:nvSpPr>
          <p:cNvPr id="3" name="Subtitle 2"/>
          <p:cNvSpPr>
            <a:spLocks noGrp="1"/>
          </p:cNvSpPr>
          <p:nvPr>
            <p:ph type="subTitle" idx="1"/>
          </p:nvPr>
        </p:nvSpPr>
        <p:spPr/>
        <p:txBody>
          <a:bodyPr/>
          <a:lstStyle/>
          <a:p>
            <a:pPr>
              <a:lnSpc>
                <a:spcPct val="150000"/>
              </a:lnSpc>
              <a:spcBef>
                <a:spcPts val="0"/>
              </a:spcBef>
            </a:pPr>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5214937" y="5072882"/>
            <a:ext cx="1762125" cy="1238250"/>
          </a:xfrm>
          <a:prstGeom prst="rect">
            <a:avLst/>
          </a:prstGeom>
        </p:spPr>
      </p:pic>
    </p:spTree>
    <p:extLst>
      <p:ext uri="{BB962C8B-B14F-4D97-AF65-F5344CB8AC3E}">
        <p14:creationId xmlns:p14="http://schemas.microsoft.com/office/powerpoint/2010/main" val="941480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76299"/>
          </a:xfrm>
        </p:spPr>
        <p:txBody>
          <a:bodyPr>
            <a:normAutofit/>
          </a:bodyPr>
          <a:lstStyle/>
          <a:p>
            <a:pPr algn="ctr"/>
            <a:r>
              <a:rPr lang="en-US" b="1" dirty="0" smtClean="0"/>
              <a:t>Database Design – Database Schema</a:t>
            </a:r>
            <a:endParaRPr lang="en-US" b="1" dirty="0"/>
          </a:p>
        </p:txBody>
      </p:sp>
      <p:sp>
        <p:nvSpPr>
          <p:cNvPr id="3" name="Content Placeholder 2"/>
          <p:cNvSpPr>
            <a:spLocks noGrp="1"/>
          </p:cNvSpPr>
          <p:nvPr>
            <p:ph idx="1"/>
          </p:nvPr>
        </p:nvSpPr>
        <p:spPr>
          <a:xfrm>
            <a:off x="838200" y="1409700"/>
            <a:ext cx="10515600" cy="5181600"/>
          </a:xfrm>
        </p:spPr>
        <p:txBody>
          <a:bodyPr>
            <a:normAutofit fontScale="92500" lnSpcReduction="10000"/>
          </a:bodyPr>
          <a:lstStyle/>
          <a:p>
            <a:r>
              <a:rPr lang="en-US" dirty="0" smtClean="0"/>
              <a:t>At </a:t>
            </a:r>
            <a:r>
              <a:rPr lang="en-US" dirty="0"/>
              <a:t>a high level, the process of database design involves defining entities to represent different sorts of data and designing relationships between those entities. </a:t>
            </a:r>
          </a:p>
          <a:p>
            <a:pPr lvl="2"/>
            <a:r>
              <a:rPr lang="en-US" sz="1600" dirty="0" smtClean="0"/>
              <a:t>An </a:t>
            </a:r>
            <a:r>
              <a:rPr lang="en-US" sz="1600" dirty="0"/>
              <a:t>entity represents a real world object, or a set of data that we want to model within our </a:t>
            </a:r>
            <a:r>
              <a:rPr lang="en-US" sz="1600" dirty="0" smtClean="0"/>
              <a:t>database</a:t>
            </a:r>
          </a:p>
          <a:p>
            <a:pPr lvl="2"/>
            <a:r>
              <a:rPr lang="en-US" sz="1600" dirty="0"/>
              <a:t>W</a:t>
            </a:r>
            <a:r>
              <a:rPr lang="en-US" sz="1600" dirty="0" smtClean="0"/>
              <a:t>e </a:t>
            </a:r>
            <a:r>
              <a:rPr lang="en-US" sz="1600" dirty="0"/>
              <a:t>can often identify these as the major nouns of the system we're </a:t>
            </a:r>
            <a:r>
              <a:rPr lang="en-US" sz="1600" dirty="0" smtClean="0"/>
              <a:t>modeling</a:t>
            </a:r>
          </a:p>
          <a:p>
            <a:pPr lvl="2"/>
            <a:r>
              <a:rPr lang="en-US" sz="1600" dirty="0" smtClean="0"/>
              <a:t>We will draw </a:t>
            </a:r>
            <a:r>
              <a:rPr lang="en-US" sz="1600" dirty="0"/>
              <a:t>a direct correlation between an entity and a single table of </a:t>
            </a:r>
            <a:r>
              <a:rPr lang="en-US" sz="1600" dirty="0" smtClean="0"/>
              <a:t>data. Knowing </a:t>
            </a:r>
            <a:r>
              <a:rPr lang="en-US" sz="1600" dirty="0"/>
              <a:t>how foreign key constraints work allow us to understand how tables relate to one another</a:t>
            </a:r>
            <a:r>
              <a:rPr lang="en-US" sz="1600" dirty="0" smtClean="0"/>
              <a:t>.</a:t>
            </a:r>
          </a:p>
          <a:p>
            <a:pPr lvl="2"/>
            <a:endParaRPr lang="en-US" sz="1600" dirty="0" smtClean="0"/>
          </a:p>
          <a:p>
            <a:pPr lvl="1"/>
            <a:r>
              <a:rPr lang="en-US" dirty="0"/>
              <a:t>What entities might we define for </a:t>
            </a:r>
            <a:r>
              <a:rPr lang="en-US" dirty="0" smtClean="0"/>
              <a:t>SQL </a:t>
            </a:r>
            <a:r>
              <a:rPr lang="en-US" dirty="0"/>
              <a:t>Book application?</a:t>
            </a:r>
          </a:p>
          <a:p>
            <a:pPr lvl="1"/>
            <a:endParaRPr lang="en-US" dirty="0"/>
          </a:p>
          <a:p>
            <a:pPr lvl="2"/>
            <a:r>
              <a:rPr lang="en-US" sz="1600" dirty="0"/>
              <a:t>Well, we can have a users table, and we can think of a user as a specific entity within our app; a 'user' is someone who uses our app.</a:t>
            </a:r>
          </a:p>
          <a:p>
            <a:pPr lvl="2"/>
            <a:r>
              <a:rPr lang="en-US" sz="1600" dirty="0"/>
              <a:t>The purpose of our SQL Book app is to allow users to use books about SQL, so in this context we can think of books as an entity within our system.</a:t>
            </a:r>
          </a:p>
          <a:p>
            <a:pPr lvl="2"/>
            <a:r>
              <a:rPr lang="en-US" sz="1600" dirty="0"/>
              <a:t>One of the things our users can do is to checkout books, so we could have a third entity called checkouts that exists between users and books.</a:t>
            </a:r>
          </a:p>
          <a:p>
            <a:pPr lvl="2"/>
            <a:r>
              <a:rPr lang="en-US" sz="1600" dirty="0"/>
              <a:t>We also want users to be able to leave reviews of books they've read, so we might have another entity called reviews.</a:t>
            </a:r>
          </a:p>
          <a:p>
            <a:pPr lvl="2"/>
            <a:r>
              <a:rPr lang="en-US" sz="1600" dirty="0"/>
              <a:t>Finally, we want to store address information for each user. Since this address data will only be used occasionally and not for every user interaction, we decide to store it in a separate table. </a:t>
            </a:r>
          </a:p>
        </p:txBody>
      </p:sp>
    </p:spTree>
    <p:extLst>
      <p:ext uri="{BB962C8B-B14F-4D97-AF65-F5344CB8AC3E}">
        <p14:creationId xmlns:p14="http://schemas.microsoft.com/office/powerpoint/2010/main" val="36947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76299"/>
          </a:xfrm>
        </p:spPr>
        <p:txBody>
          <a:bodyPr>
            <a:normAutofit/>
          </a:bodyPr>
          <a:lstStyle/>
          <a:p>
            <a:pPr algn="ctr"/>
            <a:r>
              <a:rPr lang="en-US" b="1" dirty="0" smtClean="0"/>
              <a:t>Database Design – Database Schema</a:t>
            </a:r>
            <a:endParaRPr lang="en-US" b="1" dirty="0"/>
          </a:p>
        </p:txBody>
      </p:sp>
      <p:sp>
        <p:nvSpPr>
          <p:cNvPr id="3" name="Content Placeholder 2"/>
          <p:cNvSpPr>
            <a:spLocks noGrp="1"/>
          </p:cNvSpPr>
          <p:nvPr>
            <p:ph idx="1"/>
          </p:nvPr>
        </p:nvSpPr>
        <p:spPr>
          <a:xfrm>
            <a:off x="838200" y="1409700"/>
            <a:ext cx="10515600" cy="5181600"/>
          </a:xfrm>
        </p:spPr>
        <p:txBody>
          <a:bodyPr>
            <a:normAutofit/>
          </a:bodyPr>
          <a:lstStyle/>
          <a:p>
            <a:r>
              <a:rPr lang="en-US" dirty="0"/>
              <a:t>W</a:t>
            </a:r>
            <a:r>
              <a:rPr lang="en-US" dirty="0" smtClean="0"/>
              <a:t>e </a:t>
            </a:r>
            <a:r>
              <a:rPr lang="en-US" dirty="0"/>
              <a:t>have defined the </a:t>
            </a:r>
            <a:r>
              <a:rPr lang="en-US" dirty="0" smtClean="0"/>
              <a:t>entities, </a:t>
            </a:r>
            <a:r>
              <a:rPr lang="en-US" dirty="0"/>
              <a:t>we can plan tables to store the data for each entity. </a:t>
            </a:r>
            <a:endParaRPr lang="en-US" dirty="0" smtClean="0"/>
          </a:p>
          <a:p>
            <a:endParaRPr lang="en-US" sz="1600" dirty="0"/>
          </a:p>
        </p:txBody>
      </p:sp>
      <p:pic>
        <p:nvPicPr>
          <p:cNvPr id="12290" name="Picture 2" descr="SQL Book Library Table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445" y="2429945"/>
            <a:ext cx="8855646" cy="3667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075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76299"/>
          </a:xfrm>
        </p:spPr>
        <p:txBody>
          <a:bodyPr>
            <a:normAutofit/>
          </a:bodyPr>
          <a:lstStyle/>
          <a:p>
            <a:pPr algn="ctr"/>
            <a:r>
              <a:rPr lang="en-US" b="1" dirty="0" smtClean="0"/>
              <a:t>Database Design – Database Schema</a:t>
            </a:r>
            <a:endParaRPr lang="en-US" b="1" dirty="0"/>
          </a:p>
        </p:txBody>
      </p:sp>
      <p:sp>
        <p:nvSpPr>
          <p:cNvPr id="3" name="Content Placeholder 2"/>
          <p:cNvSpPr>
            <a:spLocks noGrp="1"/>
          </p:cNvSpPr>
          <p:nvPr>
            <p:ph idx="1"/>
          </p:nvPr>
        </p:nvSpPr>
        <p:spPr>
          <a:xfrm>
            <a:off x="838200" y="1409700"/>
            <a:ext cx="10515600" cy="5181600"/>
          </a:xfrm>
        </p:spPr>
        <p:txBody>
          <a:bodyPr>
            <a:normAutofit/>
          </a:bodyPr>
          <a:lstStyle/>
          <a:p>
            <a:r>
              <a:rPr lang="en-US" dirty="0" smtClean="0"/>
              <a:t>Relationships</a:t>
            </a:r>
          </a:p>
          <a:p>
            <a:pPr lvl="2"/>
            <a:r>
              <a:rPr lang="en-US" sz="1600" dirty="0" smtClean="0"/>
              <a:t>We've decided on the entities we want. There's something missing though, and that's the relationships between our entities.</a:t>
            </a:r>
          </a:p>
          <a:p>
            <a:pPr lvl="2"/>
            <a:r>
              <a:rPr lang="en-US" sz="1600" dirty="0" smtClean="0"/>
              <a:t>If we look at the diagram of our five tables, the tables are all isolated and it's not obvious how these tables should relate to each other. Let's simplify our tables a bit and explicitly define some relationships between them.</a:t>
            </a:r>
          </a:p>
          <a:p>
            <a:pPr lvl="2"/>
            <a:endParaRPr lang="en-US" sz="1600" dirty="0"/>
          </a:p>
        </p:txBody>
      </p:sp>
      <p:pic>
        <p:nvPicPr>
          <p:cNvPr id="15362" name="Picture 2" descr="Simple ERD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4021" y="2975635"/>
            <a:ext cx="4323957" cy="3615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872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76299"/>
          </a:xfrm>
        </p:spPr>
        <p:txBody>
          <a:bodyPr>
            <a:normAutofit/>
          </a:bodyPr>
          <a:lstStyle/>
          <a:p>
            <a:pPr algn="ctr"/>
            <a:r>
              <a:rPr lang="en-US" b="1" dirty="0" smtClean="0"/>
              <a:t>Database Design – Database Schema</a:t>
            </a:r>
            <a:endParaRPr lang="en-US" b="1" dirty="0"/>
          </a:p>
        </p:txBody>
      </p:sp>
      <p:sp>
        <p:nvSpPr>
          <p:cNvPr id="3" name="Content Placeholder 2"/>
          <p:cNvSpPr>
            <a:spLocks noGrp="1"/>
          </p:cNvSpPr>
          <p:nvPr>
            <p:ph idx="1"/>
          </p:nvPr>
        </p:nvSpPr>
        <p:spPr>
          <a:xfrm>
            <a:off x="838200" y="1409700"/>
            <a:ext cx="10515600" cy="5181600"/>
          </a:xfrm>
        </p:spPr>
        <p:txBody>
          <a:bodyPr>
            <a:normAutofit fontScale="92500" lnSpcReduction="20000"/>
          </a:bodyPr>
          <a:lstStyle/>
          <a:p>
            <a:r>
              <a:rPr lang="en-US" dirty="0"/>
              <a:t>The diagram shows an abstract representation of our various entities and also the relationships between them</a:t>
            </a:r>
          </a:p>
          <a:p>
            <a:pPr lvl="2"/>
            <a:r>
              <a:rPr lang="en-US" dirty="0"/>
              <a:t>This is simple Entity Relationship Diagram, or ERD. </a:t>
            </a:r>
          </a:p>
          <a:p>
            <a:pPr lvl="2"/>
            <a:r>
              <a:rPr lang="en-US" sz="2100" dirty="0"/>
              <a:t>ERD as any diagram </a:t>
            </a:r>
            <a:r>
              <a:rPr lang="en-US" sz="2100" dirty="0" smtClean="0"/>
              <a:t>models </a:t>
            </a:r>
            <a:r>
              <a:rPr lang="en-US" sz="2100" dirty="0"/>
              <a:t>relationships between entities.</a:t>
            </a:r>
          </a:p>
          <a:p>
            <a:pPr lvl="2"/>
            <a:r>
              <a:rPr lang="en-US" dirty="0" smtClean="0"/>
              <a:t>We know </a:t>
            </a:r>
            <a:r>
              <a:rPr lang="en-US" dirty="0"/>
              <a:t>the tables that we need and we've also defined the relationships that should exist between those tables in our </a:t>
            </a:r>
            <a:r>
              <a:rPr lang="en-US" dirty="0" smtClean="0"/>
              <a:t>ERD</a:t>
            </a:r>
            <a:r>
              <a:rPr lang="en-US" dirty="0"/>
              <a:t>.</a:t>
            </a:r>
            <a:endParaRPr lang="en-US" dirty="0" smtClean="0"/>
          </a:p>
          <a:p>
            <a:r>
              <a:rPr lang="en-US" dirty="0"/>
              <a:t>H</a:t>
            </a:r>
            <a:r>
              <a:rPr lang="en-US" dirty="0" smtClean="0"/>
              <a:t>ow </a:t>
            </a:r>
            <a:r>
              <a:rPr lang="en-US" dirty="0"/>
              <a:t>do we actually implement those relationships in terms of our table schema? </a:t>
            </a:r>
            <a:endParaRPr lang="en-US" dirty="0" smtClean="0"/>
          </a:p>
          <a:p>
            <a:pPr lvl="1"/>
            <a:r>
              <a:rPr lang="en-US" dirty="0" smtClean="0"/>
              <a:t>The </a:t>
            </a:r>
            <a:r>
              <a:rPr lang="en-US" dirty="0"/>
              <a:t>answer to that is to use keys</a:t>
            </a:r>
            <a:r>
              <a:rPr lang="en-US" dirty="0" smtClean="0"/>
              <a:t>.</a:t>
            </a:r>
            <a:endParaRPr lang="en-US" dirty="0"/>
          </a:p>
          <a:p>
            <a:pPr lvl="1"/>
            <a:r>
              <a:rPr lang="en-US" dirty="0" smtClean="0"/>
              <a:t>Earlier </a:t>
            </a:r>
            <a:r>
              <a:rPr lang="en-US" dirty="0"/>
              <a:t>we looked at an aspect of schema called constraints, and explored how constraints act on and work with the </a:t>
            </a:r>
            <a:r>
              <a:rPr lang="en-US" dirty="0" smtClean="0"/>
              <a:t>data.</a:t>
            </a:r>
          </a:p>
          <a:p>
            <a:r>
              <a:rPr lang="en-US" dirty="0" smtClean="0"/>
              <a:t>Keys </a:t>
            </a:r>
            <a:r>
              <a:rPr lang="en-US" dirty="0"/>
              <a:t>are a special type of constraint used to establish relationships and uniqueness. </a:t>
            </a:r>
            <a:endParaRPr lang="en-US" dirty="0" smtClean="0"/>
          </a:p>
          <a:p>
            <a:pPr lvl="1"/>
            <a:r>
              <a:rPr lang="en-US" dirty="0" smtClean="0"/>
              <a:t>They </a:t>
            </a:r>
            <a:r>
              <a:rPr lang="en-US" dirty="0"/>
              <a:t>can be used to identify a specific row in the current table, or to refer to a specific row in another table. </a:t>
            </a:r>
            <a:endParaRPr lang="en-US" dirty="0" smtClean="0"/>
          </a:p>
          <a:p>
            <a:pPr lvl="1"/>
            <a:r>
              <a:rPr lang="en-US" dirty="0"/>
              <a:t>T</a:t>
            </a:r>
            <a:r>
              <a:rPr lang="en-US" dirty="0" smtClean="0"/>
              <a:t>wo </a:t>
            </a:r>
            <a:r>
              <a:rPr lang="en-US" dirty="0"/>
              <a:t>types of keys that fulfil these particular roles: Primary Keys, and Foreign Keys.</a:t>
            </a:r>
          </a:p>
        </p:txBody>
      </p:sp>
    </p:spTree>
    <p:extLst>
      <p:ext uri="{BB962C8B-B14F-4D97-AF65-F5344CB8AC3E}">
        <p14:creationId xmlns:p14="http://schemas.microsoft.com/office/powerpoint/2010/main" val="1974053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76299"/>
          </a:xfrm>
        </p:spPr>
        <p:txBody>
          <a:bodyPr>
            <a:normAutofit/>
          </a:bodyPr>
          <a:lstStyle/>
          <a:p>
            <a:pPr algn="ctr"/>
            <a:r>
              <a:rPr lang="en-US" b="1" dirty="0" smtClean="0"/>
              <a:t>Database Design – Database Schema</a:t>
            </a:r>
            <a:endParaRPr lang="en-US" b="1" dirty="0"/>
          </a:p>
        </p:txBody>
      </p:sp>
      <p:sp>
        <p:nvSpPr>
          <p:cNvPr id="3" name="Content Placeholder 2"/>
          <p:cNvSpPr>
            <a:spLocks noGrp="1"/>
          </p:cNvSpPr>
          <p:nvPr>
            <p:ph idx="1"/>
          </p:nvPr>
        </p:nvSpPr>
        <p:spPr>
          <a:xfrm>
            <a:off x="838200" y="1028700"/>
            <a:ext cx="10515600" cy="5562600"/>
          </a:xfrm>
        </p:spPr>
        <p:txBody>
          <a:bodyPr>
            <a:normAutofit/>
          </a:bodyPr>
          <a:lstStyle/>
          <a:p>
            <a:r>
              <a:rPr lang="en-US" dirty="0"/>
              <a:t>Referential </a:t>
            </a:r>
            <a:r>
              <a:rPr lang="en-US" dirty="0" smtClean="0"/>
              <a:t>Integrity</a:t>
            </a:r>
          </a:p>
          <a:p>
            <a:pPr lvl="2"/>
            <a:r>
              <a:rPr lang="en-US" sz="1800" dirty="0" smtClean="0"/>
              <a:t>This </a:t>
            </a:r>
            <a:r>
              <a:rPr lang="en-US" sz="1800" dirty="0"/>
              <a:t>is a concept used when discussing relational data which states that table relationships must always be consistent. </a:t>
            </a:r>
          </a:p>
          <a:p>
            <a:pPr lvl="2"/>
            <a:r>
              <a:rPr lang="en-US" sz="1800" dirty="0"/>
              <a:t>Different </a:t>
            </a:r>
            <a:r>
              <a:rPr lang="en-US" sz="1800" dirty="0" err="1"/>
              <a:t>RDBMSes</a:t>
            </a:r>
            <a:r>
              <a:rPr lang="en-US" sz="1800" dirty="0"/>
              <a:t> might enforce referential integrity rules differently, but the concept is the </a:t>
            </a:r>
            <a:r>
              <a:rPr lang="en-US" sz="1800" dirty="0" smtClean="0"/>
              <a:t>same.</a:t>
            </a:r>
          </a:p>
          <a:p>
            <a:pPr lvl="2"/>
            <a:r>
              <a:rPr lang="en-US" sz="1800" dirty="0" smtClean="0"/>
              <a:t>The </a:t>
            </a:r>
            <a:r>
              <a:rPr lang="en-US" sz="1800" dirty="0"/>
              <a:t>constraints we've defined for our addresses table enforce the one to one relationship we want between it and our users table, </a:t>
            </a:r>
            <a:r>
              <a:rPr lang="en-US" sz="1800" dirty="0" smtClean="0"/>
              <a:t>whereby </a:t>
            </a:r>
            <a:r>
              <a:rPr lang="en-US" sz="1800" dirty="0"/>
              <a:t>a user can only have one address and an address must have one, and only one, user. This is an example of referential integrity. </a:t>
            </a:r>
            <a:endParaRPr lang="en-US" sz="1800" dirty="0" smtClean="0"/>
          </a:p>
          <a:p>
            <a:r>
              <a:rPr lang="en-US" dirty="0"/>
              <a:t>What happens if we try to add another address for a user who already has one</a:t>
            </a:r>
            <a:r>
              <a:rPr lang="en-US" dirty="0" smtClean="0"/>
              <a:t>?</a:t>
            </a:r>
          </a:p>
          <a:p>
            <a:endParaRPr lang="en-US" dirty="0" smtClean="0"/>
          </a:p>
          <a:p>
            <a:endParaRPr lang="en-US" dirty="0"/>
          </a:p>
          <a:p>
            <a:endParaRPr lang="en-US" sz="1800" dirty="0" smtClean="0"/>
          </a:p>
          <a:p>
            <a:r>
              <a:rPr lang="en-US" sz="1800" dirty="0" smtClean="0"/>
              <a:t>The </a:t>
            </a:r>
            <a:r>
              <a:rPr lang="en-US" sz="1800" dirty="0"/>
              <a:t>error above occurs because we are trying to insert a value 1 into the </a:t>
            </a:r>
            <a:r>
              <a:rPr lang="en-US" sz="1800" dirty="0" err="1"/>
              <a:t>user_id</a:t>
            </a:r>
            <a:r>
              <a:rPr lang="en-US" sz="1800" dirty="0"/>
              <a:t> column when such a value already exists in that column. The UNIQUE constraint on the column prevents us from doing so.</a:t>
            </a:r>
          </a:p>
        </p:txBody>
      </p:sp>
      <p:pic>
        <p:nvPicPr>
          <p:cNvPr id="5" name="Picture 4"/>
          <p:cNvPicPr>
            <a:picLocks noChangeAspect="1"/>
          </p:cNvPicPr>
          <p:nvPr/>
        </p:nvPicPr>
        <p:blipFill>
          <a:blip r:embed="rId2"/>
          <a:stretch>
            <a:fillRect/>
          </a:stretch>
        </p:blipFill>
        <p:spPr>
          <a:xfrm>
            <a:off x="3724542" y="4249862"/>
            <a:ext cx="4619625" cy="495300"/>
          </a:xfrm>
          <a:prstGeom prst="rect">
            <a:avLst/>
          </a:prstGeom>
        </p:spPr>
      </p:pic>
      <p:pic>
        <p:nvPicPr>
          <p:cNvPr id="6" name="Picture 5"/>
          <p:cNvPicPr>
            <a:picLocks noChangeAspect="1"/>
          </p:cNvPicPr>
          <p:nvPr/>
        </p:nvPicPr>
        <p:blipFill>
          <a:blip r:embed="rId3"/>
          <a:stretch>
            <a:fillRect/>
          </a:stretch>
        </p:blipFill>
        <p:spPr>
          <a:xfrm>
            <a:off x="2829191" y="4814191"/>
            <a:ext cx="6410325" cy="533400"/>
          </a:xfrm>
          <a:prstGeom prst="rect">
            <a:avLst/>
          </a:prstGeom>
        </p:spPr>
      </p:pic>
    </p:spTree>
    <p:extLst>
      <p:ext uri="{BB962C8B-B14F-4D97-AF65-F5344CB8AC3E}">
        <p14:creationId xmlns:p14="http://schemas.microsoft.com/office/powerpoint/2010/main" val="800810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876299"/>
          </a:xfrm>
        </p:spPr>
        <p:txBody>
          <a:bodyPr>
            <a:normAutofit/>
          </a:bodyPr>
          <a:lstStyle/>
          <a:p>
            <a:pPr algn="ctr"/>
            <a:r>
              <a:rPr lang="en-US" b="1" dirty="0" smtClean="0"/>
              <a:t>Database Design – Database Schema</a:t>
            </a:r>
            <a:endParaRPr lang="en-US" b="1" dirty="0"/>
          </a:p>
        </p:txBody>
      </p:sp>
      <p:sp>
        <p:nvSpPr>
          <p:cNvPr id="3" name="Content Placeholder 2"/>
          <p:cNvSpPr>
            <a:spLocks noGrp="1"/>
          </p:cNvSpPr>
          <p:nvPr>
            <p:ph idx="1"/>
          </p:nvPr>
        </p:nvSpPr>
        <p:spPr>
          <a:xfrm>
            <a:off x="838200" y="1028700"/>
            <a:ext cx="10515600" cy="5562600"/>
          </a:xfrm>
        </p:spPr>
        <p:txBody>
          <a:bodyPr>
            <a:normAutofit/>
          </a:bodyPr>
          <a:lstStyle/>
          <a:p>
            <a:endParaRPr lang="en-US" dirty="0" smtClean="0"/>
          </a:p>
          <a:p>
            <a:r>
              <a:rPr lang="en-US" dirty="0" smtClean="0"/>
              <a:t>How </a:t>
            </a:r>
            <a:r>
              <a:rPr lang="en-US" dirty="0"/>
              <a:t>about if we try to add an address for a user who doesn't exist</a:t>
            </a:r>
            <a:r>
              <a:rPr lang="en-US" dirty="0" smtClean="0"/>
              <a:t>?</a:t>
            </a:r>
          </a:p>
          <a:p>
            <a:endParaRPr lang="en-US" dirty="0" smtClean="0"/>
          </a:p>
          <a:p>
            <a:endParaRPr lang="en-US" dirty="0" smtClean="0"/>
          </a:p>
          <a:p>
            <a:endParaRPr lang="en-US" dirty="0"/>
          </a:p>
          <a:p>
            <a:endParaRPr lang="en-US" dirty="0" smtClean="0"/>
          </a:p>
          <a:p>
            <a:r>
              <a:rPr lang="en-US" dirty="0" smtClean="0"/>
              <a:t>Here </a:t>
            </a:r>
            <a:r>
              <a:rPr lang="en-US" dirty="0"/>
              <a:t>we get a different error. The FOREIGN KEY constraint on the </a:t>
            </a:r>
            <a:r>
              <a:rPr lang="en-US" dirty="0" err="1"/>
              <a:t>user_id</a:t>
            </a:r>
            <a:r>
              <a:rPr lang="en-US" dirty="0"/>
              <a:t> column prevents us from adding the value 7 to that column because that value is not present in the id column of the users table.</a:t>
            </a:r>
            <a:endParaRPr lang="en-US" dirty="0" smtClean="0"/>
          </a:p>
          <a:p>
            <a:endParaRPr lang="en-US" dirty="0" smtClean="0"/>
          </a:p>
          <a:p>
            <a:endParaRPr lang="en-US" dirty="0"/>
          </a:p>
        </p:txBody>
      </p:sp>
      <p:pic>
        <p:nvPicPr>
          <p:cNvPr id="7" name="Picture 6"/>
          <p:cNvPicPr>
            <a:picLocks noChangeAspect="1"/>
          </p:cNvPicPr>
          <p:nvPr/>
        </p:nvPicPr>
        <p:blipFill>
          <a:blip r:embed="rId2"/>
          <a:stretch>
            <a:fillRect/>
          </a:stretch>
        </p:blipFill>
        <p:spPr>
          <a:xfrm>
            <a:off x="3204734" y="2253250"/>
            <a:ext cx="5248275" cy="495300"/>
          </a:xfrm>
          <a:prstGeom prst="rect">
            <a:avLst/>
          </a:prstGeom>
        </p:spPr>
      </p:pic>
      <p:pic>
        <p:nvPicPr>
          <p:cNvPr id="8" name="Picture 7"/>
          <p:cNvPicPr>
            <a:picLocks noChangeAspect="1"/>
          </p:cNvPicPr>
          <p:nvPr/>
        </p:nvPicPr>
        <p:blipFill>
          <a:blip r:embed="rId3"/>
          <a:stretch>
            <a:fillRect/>
          </a:stretch>
        </p:blipFill>
        <p:spPr>
          <a:xfrm>
            <a:off x="1787221" y="3072399"/>
            <a:ext cx="8391525" cy="552450"/>
          </a:xfrm>
          <a:prstGeom prst="rect">
            <a:avLst/>
          </a:prstGeom>
        </p:spPr>
      </p:pic>
    </p:spTree>
    <p:extLst>
      <p:ext uri="{BB962C8B-B14F-4D97-AF65-F5344CB8AC3E}">
        <p14:creationId xmlns:p14="http://schemas.microsoft.com/office/powerpoint/2010/main" val="1093204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 : database design technique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Normalization reduces redundancy and dependency of data. It divides larger tables to smaller tables and links them using relationships.</a:t>
            </a:r>
          </a:p>
          <a:p>
            <a:pPr marL="0" indent="0">
              <a:buNone/>
            </a:pPr>
            <a:endParaRPr lang="en-US" dirty="0" smtClean="0"/>
          </a:p>
          <a:p>
            <a:pPr lvl="1"/>
            <a:r>
              <a:rPr lang="en-US" sz="1900" dirty="0" smtClean="0"/>
              <a:t>Database Normal Forms</a:t>
            </a:r>
          </a:p>
          <a:p>
            <a:pPr lvl="1"/>
            <a:r>
              <a:rPr lang="en-US" sz="1900" dirty="0" smtClean="0"/>
              <a:t>1NF Rules</a:t>
            </a:r>
          </a:p>
          <a:p>
            <a:pPr lvl="1"/>
            <a:r>
              <a:rPr lang="en-US" sz="1900" dirty="0" smtClean="0"/>
              <a:t>What is a KEY?</a:t>
            </a:r>
          </a:p>
          <a:p>
            <a:pPr lvl="1"/>
            <a:r>
              <a:rPr lang="en-US" sz="1900" dirty="0" smtClean="0"/>
              <a:t>What is Composite Key</a:t>
            </a:r>
          </a:p>
          <a:p>
            <a:pPr lvl="1"/>
            <a:endParaRPr lang="en-US" sz="1900" dirty="0" smtClean="0"/>
          </a:p>
          <a:p>
            <a:pPr lvl="1"/>
            <a:r>
              <a:rPr lang="en-US" sz="1900" dirty="0" smtClean="0"/>
              <a:t>2NF Rules</a:t>
            </a:r>
          </a:p>
          <a:p>
            <a:pPr lvl="1"/>
            <a:r>
              <a:rPr lang="en-US" sz="1900" dirty="0" smtClean="0"/>
              <a:t>Database - Foreign Key</a:t>
            </a:r>
          </a:p>
          <a:p>
            <a:pPr lvl="1"/>
            <a:r>
              <a:rPr lang="en-US" sz="1900" dirty="0" smtClean="0"/>
              <a:t>What are transitive functional dependencies?</a:t>
            </a:r>
          </a:p>
          <a:p>
            <a:pPr lvl="1"/>
            <a:endParaRPr lang="en-US" sz="1900" dirty="0" smtClean="0"/>
          </a:p>
          <a:p>
            <a:pPr lvl="1"/>
            <a:r>
              <a:rPr lang="en-US" sz="1900" dirty="0" smtClean="0"/>
              <a:t>3NF Rules</a:t>
            </a:r>
          </a:p>
          <a:p>
            <a:pPr lvl="1"/>
            <a:r>
              <a:rPr lang="en-US" sz="1900" dirty="0" smtClean="0"/>
              <a:t>Boyce-</a:t>
            </a:r>
            <a:r>
              <a:rPr lang="en-US" sz="1900" dirty="0" err="1" smtClean="0"/>
              <a:t>Codd</a:t>
            </a:r>
            <a:r>
              <a:rPr lang="en-US" sz="1900" dirty="0" smtClean="0"/>
              <a:t> Normal Form (BCNF)</a:t>
            </a:r>
            <a:endParaRPr lang="en-US" sz="1900" dirty="0"/>
          </a:p>
        </p:txBody>
      </p:sp>
    </p:spTree>
    <p:extLst>
      <p:ext uri="{BB962C8B-B14F-4D97-AF65-F5344CB8AC3E}">
        <p14:creationId xmlns:p14="http://schemas.microsoft.com/office/powerpoint/2010/main" val="386607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Retrieving data from multiple tables</a:t>
            </a:r>
          </a:p>
        </p:txBody>
      </p:sp>
      <p:sp>
        <p:nvSpPr>
          <p:cNvPr id="3" name="Content Placeholder 2"/>
          <p:cNvSpPr>
            <a:spLocks noGrp="1"/>
          </p:cNvSpPr>
          <p:nvPr>
            <p:ph idx="1"/>
          </p:nvPr>
        </p:nvSpPr>
        <p:spPr/>
        <p:txBody>
          <a:bodyPr/>
          <a:lstStyle/>
          <a:p>
            <a:r>
              <a:rPr lang="en-US" dirty="0" smtClean="0"/>
              <a:t>Questions</a:t>
            </a:r>
            <a:endParaRPr lang="en-US" dirty="0"/>
          </a:p>
        </p:txBody>
      </p:sp>
    </p:spTree>
    <p:extLst>
      <p:ext uri="{BB962C8B-B14F-4D97-AF65-F5344CB8AC3E}">
        <p14:creationId xmlns:p14="http://schemas.microsoft.com/office/powerpoint/2010/main" val="1588643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807</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Rounded MT Bold</vt:lpstr>
      <vt:lpstr>Calibri</vt:lpstr>
      <vt:lpstr>Calibri Light</vt:lpstr>
      <vt:lpstr>Office Theme</vt:lpstr>
      <vt:lpstr>Retrieving data from multiple tables    Database Design </vt:lpstr>
      <vt:lpstr>Database Design – Database Schema</vt:lpstr>
      <vt:lpstr>Database Design – Database Schema</vt:lpstr>
      <vt:lpstr>Database Design – Database Schema</vt:lpstr>
      <vt:lpstr>Database Design – Database Schema</vt:lpstr>
      <vt:lpstr>Database Design – Database Schema</vt:lpstr>
      <vt:lpstr>Database Design – Database Schema</vt:lpstr>
      <vt:lpstr>Normalization : database design technique</vt:lpstr>
      <vt:lpstr>Retrieving data from multiple tables</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Transforming Data into Actionable Insights  Introduction to Structured Query Language (SQL).</dc:title>
  <dc:creator>Suman, Suman</dc:creator>
  <cp:lastModifiedBy>Suman, Suman</cp:lastModifiedBy>
  <cp:revision>36</cp:revision>
  <dcterms:created xsi:type="dcterms:W3CDTF">2019-04-02T17:22:09Z</dcterms:created>
  <dcterms:modified xsi:type="dcterms:W3CDTF">2019-07-03T17:10:19Z</dcterms:modified>
</cp:coreProperties>
</file>