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96" r:id="rId3"/>
    <p:sldId id="298" r:id="rId4"/>
    <p:sldId id="299" r:id="rId5"/>
    <p:sldId id="300" r:id="rId6"/>
    <p:sldId id="301" r:id="rId7"/>
    <p:sldId id="302" r:id="rId8"/>
    <p:sldId id="297" r:id="rId9"/>
    <p:sldId id="305" r:id="rId10"/>
    <p:sldId id="307" r:id="rId11"/>
    <p:sldId id="306" r:id="rId12"/>
    <p:sldId id="308" r:id="rId13"/>
    <p:sldId id="309" r:id="rId14"/>
    <p:sldId id="313" r:id="rId15"/>
    <p:sldId id="316" r:id="rId16"/>
    <p:sldId id="314" r:id="rId17"/>
    <p:sldId id="317" r:id="rId18"/>
    <p:sldId id="318" r:id="rId19"/>
    <p:sldId id="319" r:id="rId20"/>
    <p:sldId id="321" r:id="rId21"/>
    <p:sldId id="322" r:id="rId22"/>
    <p:sldId id="323" r:id="rId23"/>
    <p:sldId id="326" r:id="rId24"/>
    <p:sldId id="324" r:id="rId25"/>
    <p:sldId id="325" r:id="rId26"/>
    <p:sldId id="327" r:id="rId27"/>
    <p:sldId id="328" r:id="rId28"/>
    <p:sldId id="330" r:id="rId29"/>
    <p:sldId id="332" r:id="rId30"/>
    <p:sldId id="331" r:id="rId31"/>
    <p:sldId id="329" r:id="rId32"/>
    <p:sldId id="294"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1325" autoAdjust="0"/>
  </p:normalViewPr>
  <p:slideViewPr>
    <p:cSldViewPr snapToGrid="0" snapToObjects="1">
      <p:cViewPr varScale="1">
        <p:scale>
          <a:sx n="101" d="100"/>
          <a:sy n="101" d="100"/>
        </p:scale>
        <p:origin x="1308"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9/9/2019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dirty="0"/>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extLst>
      <p:ext uri="{BB962C8B-B14F-4D97-AF65-F5344CB8AC3E}">
        <p14:creationId xmlns:p14="http://schemas.microsoft.com/office/powerpoint/2010/main" val="624622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dirty="0"/>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extLst>
      <p:ext uri="{BB962C8B-B14F-4D97-AF65-F5344CB8AC3E}">
        <p14:creationId xmlns:p14="http://schemas.microsoft.com/office/powerpoint/2010/main" val="2368387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dirty="0"/>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extLst>
      <p:ext uri="{BB962C8B-B14F-4D97-AF65-F5344CB8AC3E}">
        <p14:creationId xmlns:p14="http://schemas.microsoft.com/office/powerpoint/2010/main" val="2141124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dirty="0"/>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extLst>
      <p:ext uri="{BB962C8B-B14F-4D97-AF65-F5344CB8AC3E}">
        <p14:creationId xmlns:p14="http://schemas.microsoft.com/office/powerpoint/2010/main" val="1300122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dirty="0"/>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extLst>
      <p:ext uri="{BB962C8B-B14F-4D97-AF65-F5344CB8AC3E}">
        <p14:creationId xmlns:p14="http://schemas.microsoft.com/office/powerpoint/2010/main" val="371881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57300" lvl="3" indent="0">
              <a:buNone/>
            </a:pPr>
            <a:r>
              <a:rPr lang="en-US" sz="1200" dirty="0" smtClean="0"/>
              <a:t>In PROC SQL there is no DUAL object. You can simply use any small system table such as </a:t>
            </a:r>
            <a:r>
              <a:rPr lang="en-US" sz="1200" dirty="0" err="1" smtClean="0"/>
              <a:t>sashelp.class</a:t>
            </a:r>
            <a:endParaRPr lang="en-US" sz="1200" dirty="0" smtClean="0"/>
          </a:p>
          <a:p>
            <a:pPr marL="1257300" lvl="3" indent="0">
              <a:buNone/>
            </a:pPr>
            <a:r>
              <a:rPr lang="en-US" sz="1200" dirty="0" smtClean="0"/>
              <a:t>and specify the OBS option so that you get only one row returned. For example: </a:t>
            </a:r>
            <a:r>
              <a:rPr lang="en-US" sz="1200" dirty="0" err="1" smtClean="0"/>
              <a:t>sashelp.class</a:t>
            </a:r>
            <a:r>
              <a:rPr lang="en-US" sz="1200" dirty="0" smtClean="0"/>
              <a:t> (OBS=1)</a:t>
            </a:r>
          </a:p>
          <a:p>
            <a:pPr marL="0" lvl="0" indent="0">
              <a:buNone/>
            </a:pPr>
            <a:endParaRPr dirty="0"/>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extLst>
      <p:ext uri="{BB962C8B-B14F-4D97-AF65-F5344CB8AC3E}">
        <p14:creationId xmlns:p14="http://schemas.microsoft.com/office/powerpoint/2010/main" val="856979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dirty="0"/>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extLst>
      <p:ext uri="{BB962C8B-B14F-4D97-AF65-F5344CB8AC3E}">
        <p14:creationId xmlns:p14="http://schemas.microsoft.com/office/powerpoint/2010/main" val="3060430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dirty="0"/>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extLst>
      <p:ext uri="{BB962C8B-B14F-4D97-AF65-F5344CB8AC3E}">
        <p14:creationId xmlns:p14="http://schemas.microsoft.com/office/powerpoint/2010/main" val="3193041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dirty="0"/>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extLst>
      <p:ext uri="{BB962C8B-B14F-4D97-AF65-F5344CB8AC3E}">
        <p14:creationId xmlns:p14="http://schemas.microsoft.com/office/powerpoint/2010/main" val="18131578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dirty="0"/>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extLst>
      <p:ext uri="{BB962C8B-B14F-4D97-AF65-F5344CB8AC3E}">
        <p14:creationId xmlns:p14="http://schemas.microsoft.com/office/powerpoint/2010/main" val="36872570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57300" lvl="3" indent="0">
              <a:buNone/>
            </a:pPr>
            <a:r>
              <a:rPr lang="en-US" sz="1200" dirty="0" smtClean="0"/>
              <a:t>In PROC SQL there is no DUAL object. You can simply use any small system table such as </a:t>
            </a:r>
            <a:r>
              <a:rPr lang="en-US" sz="1200" dirty="0" err="1" smtClean="0"/>
              <a:t>sashelp.class</a:t>
            </a:r>
            <a:endParaRPr lang="en-US" sz="1200" dirty="0" smtClean="0"/>
          </a:p>
          <a:p>
            <a:pPr marL="1257300" lvl="3" indent="0">
              <a:buNone/>
            </a:pPr>
            <a:r>
              <a:rPr lang="en-US" sz="1200" dirty="0" smtClean="0"/>
              <a:t>and specify the OBS option so that you get only one row returned. For example: </a:t>
            </a:r>
            <a:r>
              <a:rPr lang="en-US" sz="1200" dirty="0" err="1" smtClean="0"/>
              <a:t>sashelp.class</a:t>
            </a:r>
            <a:r>
              <a:rPr lang="en-US" sz="1200" dirty="0" smtClean="0"/>
              <a:t> (OBS=1)</a:t>
            </a:r>
          </a:p>
          <a:p>
            <a:pPr marL="1257300" lvl="3" indent="0">
              <a:buNone/>
            </a:pPr>
            <a:endParaRPr lang="en-US" sz="1200" dirty="0" smtClean="0"/>
          </a:p>
          <a:p>
            <a:pPr marL="1257300" lvl="3" indent="0">
              <a:buNone/>
            </a:pPr>
            <a:r>
              <a:rPr lang="en-US" sz="1200" dirty="0" smtClean="0"/>
              <a:t>In </a:t>
            </a:r>
            <a:r>
              <a:rPr lang="en-US" sz="1200" dirty="0" err="1" smtClean="0"/>
              <a:t>proc</a:t>
            </a:r>
            <a:r>
              <a:rPr lang="en-US" sz="1200" dirty="0" smtClean="0"/>
              <a:t> </a:t>
            </a:r>
            <a:r>
              <a:rPr lang="en-US" sz="1200" dirty="0" err="1" smtClean="0"/>
              <a:t>sql</a:t>
            </a:r>
            <a:r>
              <a:rPr lang="en-US" sz="1200" baseline="0" dirty="0" smtClean="0"/>
              <a:t> use </a:t>
            </a:r>
            <a:r>
              <a:rPr lang="en-US" sz="1200" dirty="0" smtClean="0"/>
              <a:t>today()  format=mmddyy10. instead of </a:t>
            </a:r>
            <a:r>
              <a:rPr lang="en-US" sz="1200" dirty="0" err="1" smtClean="0"/>
              <a:t>sysdate</a:t>
            </a:r>
            <a:endParaRPr lang="en-US" sz="1200" dirty="0" smtClean="0"/>
          </a:p>
          <a:p>
            <a:pPr marL="1257300" lvl="3" indent="0">
              <a:buNone/>
            </a:pPr>
            <a:endParaRPr lang="en-US" sz="1200" dirty="0" smtClean="0"/>
          </a:p>
          <a:p>
            <a:pPr marL="1257300" lvl="3" indent="0">
              <a:buNone/>
            </a:pPr>
            <a:r>
              <a:rPr lang="en-US" sz="1700" dirty="0" err="1" smtClean="0"/>
              <a:t>proc</a:t>
            </a:r>
            <a:r>
              <a:rPr lang="en-US" sz="1700" dirty="0" smtClean="0"/>
              <a:t> </a:t>
            </a:r>
            <a:r>
              <a:rPr lang="en-US" sz="1700" dirty="0" err="1" smtClean="0"/>
              <a:t>sql</a:t>
            </a:r>
            <a:r>
              <a:rPr lang="en-US" sz="1700" dirty="0" smtClean="0"/>
              <a:t>;</a:t>
            </a:r>
          </a:p>
          <a:p>
            <a:pPr marL="1257300" lvl="3" indent="0">
              <a:buNone/>
            </a:pPr>
            <a:r>
              <a:rPr lang="en-US" sz="1700" dirty="0" smtClean="0"/>
              <a:t>create table </a:t>
            </a:r>
            <a:r>
              <a:rPr lang="en-US" sz="1700" dirty="0" err="1" smtClean="0"/>
              <a:t>sys_function</a:t>
            </a:r>
            <a:r>
              <a:rPr lang="en-US" sz="1700" dirty="0" smtClean="0"/>
              <a:t> as</a:t>
            </a:r>
          </a:p>
          <a:p>
            <a:pPr marL="1257300" lvl="3" indent="0">
              <a:buNone/>
            </a:pPr>
            <a:r>
              <a:rPr lang="en-US" sz="1700" dirty="0" smtClean="0"/>
              <a:t>select today()  format=mmddyy10. from </a:t>
            </a:r>
            <a:r>
              <a:rPr lang="en-US" sz="1700" dirty="0" err="1" smtClean="0"/>
              <a:t>sashelp.class</a:t>
            </a:r>
            <a:r>
              <a:rPr lang="en-US" sz="1700" dirty="0" smtClean="0"/>
              <a:t> (OBS=1);</a:t>
            </a:r>
          </a:p>
          <a:p>
            <a:pPr marL="1257300" lvl="3" indent="0">
              <a:buNone/>
            </a:pPr>
            <a:r>
              <a:rPr lang="en-US" sz="1700" dirty="0" smtClean="0"/>
              <a:t>run;</a:t>
            </a:r>
          </a:p>
          <a:p>
            <a:pPr marL="1257300" lvl="3" indent="0">
              <a:buNone/>
            </a:pPr>
            <a:endParaRPr lang="en-US" sz="1200" dirty="0" smtClean="0"/>
          </a:p>
          <a:p>
            <a:pPr marL="0" lvl="0" indent="0">
              <a:buNone/>
            </a:pPr>
            <a:endParaRPr dirty="0"/>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extLst>
      <p:ext uri="{BB962C8B-B14F-4D97-AF65-F5344CB8AC3E}">
        <p14:creationId xmlns:p14="http://schemas.microsoft.com/office/powerpoint/2010/main" val="3492668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dirty="0"/>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extLst>
      <p:ext uri="{BB962C8B-B14F-4D97-AF65-F5344CB8AC3E}">
        <p14:creationId xmlns:p14="http://schemas.microsoft.com/office/powerpoint/2010/main" val="20958470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dirty="0"/>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extLst>
      <p:ext uri="{BB962C8B-B14F-4D97-AF65-F5344CB8AC3E}">
        <p14:creationId xmlns:p14="http://schemas.microsoft.com/office/powerpoint/2010/main" val="18695533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dirty="0"/>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extLst>
      <p:ext uri="{BB962C8B-B14F-4D97-AF65-F5344CB8AC3E}">
        <p14:creationId xmlns:p14="http://schemas.microsoft.com/office/powerpoint/2010/main" val="10447042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dirty="0"/>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extLst>
      <p:ext uri="{BB962C8B-B14F-4D97-AF65-F5344CB8AC3E}">
        <p14:creationId xmlns:p14="http://schemas.microsoft.com/office/powerpoint/2010/main" val="27024053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dirty="0"/>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extLst>
      <p:ext uri="{BB962C8B-B14F-4D97-AF65-F5344CB8AC3E}">
        <p14:creationId xmlns:p14="http://schemas.microsoft.com/office/powerpoint/2010/main" val="37990935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dirty="0"/>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extLst>
      <p:ext uri="{BB962C8B-B14F-4D97-AF65-F5344CB8AC3E}">
        <p14:creationId xmlns:p14="http://schemas.microsoft.com/office/powerpoint/2010/main" val="23935580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dirty="0"/>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extLst>
      <p:ext uri="{BB962C8B-B14F-4D97-AF65-F5344CB8AC3E}">
        <p14:creationId xmlns:p14="http://schemas.microsoft.com/office/powerpoint/2010/main" val="9229960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dirty="0"/>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extLst>
      <p:ext uri="{BB962C8B-B14F-4D97-AF65-F5344CB8AC3E}">
        <p14:creationId xmlns:p14="http://schemas.microsoft.com/office/powerpoint/2010/main" val="17684888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dirty="0"/>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extLst>
      <p:ext uri="{BB962C8B-B14F-4D97-AF65-F5344CB8AC3E}">
        <p14:creationId xmlns:p14="http://schemas.microsoft.com/office/powerpoint/2010/main" val="24618184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dirty="0"/>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extLst>
      <p:ext uri="{BB962C8B-B14F-4D97-AF65-F5344CB8AC3E}">
        <p14:creationId xmlns:p14="http://schemas.microsoft.com/office/powerpoint/2010/main" val="17012723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dirty="0"/>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extLst>
      <p:ext uri="{BB962C8B-B14F-4D97-AF65-F5344CB8AC3E}">
        <p14:creationId xmlns:p14="http://schemas.microsoft.com/office/powerpoint/2010/main" val="1864911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dirty="0"/>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extLst>
      <p:ext uri="{BB962C8B-B14F-4D97-AF65-F5344CB8AC3E}">
        <p14:creationId xmlns:p14="http://schemas.microsoft.com/office/powerpoint/2010/main" val="12992695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dirty="0"/>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extLst>
      <p:ext uri="{BB962C8B-B14F-4D97-AF65-F5344CB8AC3E}">
        <p14:creationId xmlns:p14="http://schemas.microsoft.com/office/powerpoint/2010/main" val="17446659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dirty="0"/>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extLst>
      <p:ext uri="{BB962C8B-B14F-4D97-AF65-F5344CB8AC3E}">
        <p14:creationId xmlns:p14="http://schemas.microsoft.com/office/powerpoint/2010/main" val="2493844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dirty="0"/>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extLst>
      <p:ext uri="{BB962C8B-B14F-4D97-AF65-F5344CB8AC3E}">
        <p14:creationId xmlns:p14="http://schemas.microsoft.com/office/powerpoint/2010/main" val="762323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dirty="0"/>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extLst>
      <p:ext uri="{BB962C8B-B14F-4D97-AF65-F5344CB8AC3E}">
        <p14:creationId xmlns:p14="http://schemas.microsoft.com/office/powerpoint/2010/main" val="3461078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dirty="0"/>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extLst>
      <p:ext uri="{BB962C8B-B14F-4D97-AF65-F5344CB8AC3E}">
        <p14:creationId xmlns:p14="http://schemas.microsoft.com/office/powerpoint/2010/main" val="3161437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dirty="0"/>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extLst>
      <p:ext uri="{BB962C8B-B14F-4D97-AF65-F5344CB8AC3E}">
        <p14:creationId xmlns:p14="http://schemas.microsoft.com/office/powerpoint/2010/main" val="2509800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dirty="0"/>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extLst>
      <p:ext uri="{BB962C8B-B14F-4D97-AF65-F5344CB8AC3E}">
        <p14:creationId xmlns:p14="http://schemas.microsoft.com/office/powerpoint/2010/main" val="4042267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dirty="0"/>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extLst>
      <p:ext uri="{BB962C8B-B14F-4D97-AF65-F5344CB8AC3E}">
        <p14:creationId xmlns:p14="http://schemas.microsoft.com/office/powerpoint/2010/main" val="1777509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9/9/2019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9/9/2019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9/9/2019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9/9/2019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9/9/2019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jse.amstat.org/datasets/body.tx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jse.amstat.org/datasets/body.tx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jse.amstat.org/datasets/body.tx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jse.amstat.org/datasets/body.tx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jse.amstat.org/datasets/body.tx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marL="0" lvl="0" indent="0">
              <a:buNone/>
            </a:pPr>
            <a:r>
              <a:rPr lang="en-US" dirty="0" smtClean="0"/>
              <a:t>Using Single Row Function to customize output</a:t>
            </a:r>
            <a:endParaRPr dirty="0"/>
          </a:p>
        </p:txBody>
      </p:sp>
      <p:sp>
        <p:nvSpPr>
          <p:cNvPr id="3" name="Subtitle 2"/>
          <p:cNvSpPr>
            <a:spLocks noGrp="1"/>
          </p:cNvSpPr>
          <p:nvPr>
            <p:ph type="subTitle" idx="1"/>
          </p:nvPr>
        </p:nvSpPr>
        <p:spPr>
          <a:xfrm>
            <a:off x="1371600" y="3886200"/>
            <a:ext cx="6400800" cy="1752600"/>
          </a:xfrm>
        </p:spPr>
        <p:txBody>
          <a:bodyPr/>
          <a:lstStyle/>
          <a:p>
            <a:pPr marL="0" lvl="0" indent="0">
              <a:buNone/>
            </a:pPr>
            <a:r>
              <a:rPr dirty="0"/>
              <a:t/>
            </a:r>
            <a:br>
              <a:rPr dirty="0"/>
            </a:br>
            <a:r>
              <a:rPr dirty="0"/>
              <a:t/>
            </a:r>
            <a:br>
              <a:rPr dirty="0"/>
            </a:br>
            <a:r>
              <a:rPr dirty="0"/>
              <a:t>Suman Sahil, Steve Simon</a:t>
            </a:r>
          </a:p>
        </p:txBody>
      </p:sp>
      <p:sp>
        <p:nvSpPr>
          <p:cNvPr id="4" name="Date Placeholder 3"/>
          <p:cNvSpPr>
            <a:spLocks noGrp="1"/>
          </p:cNvSpPr>
          <p:nvPr>
            <p:ph type="dt" sz="half" idx="10"/>
          </p:nvPr>
        </p:nvSpPr>
        <p:spPr/>
        <p:txBody>
          <a:bodyPr/>
          <a:lstStyle/>
          <a:p>
            <a:pPr marL="0" lvl="0" indent="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Case-Conversion Functions</a:t>
            </a:r>
            <a:endParaRPr dirty="0"/>
          </a:p>
        </p:txBody>
      </p:sp>
      <p:sp>
        <p:nvSpPr>
          <p:cNvPr id="3" name="Content Placeholder 2"/>
          <p:cNvSpPr>
            <a:spLocks noGrp="1"/>
          </p:cNvSpPr>
          <p:nvPr>
            <p:ph idx="1"/>
          </p:nvPr>
        </p:nvSpPr>
        <p:spPr/>
        <p:txBody>
          <a:bodyPr>
            <a:normAutofit/>
          </a:bodyPr>
          <a:lstStyle/>
          <a:p>
            <a:pPr marL="457200" lvl="1" indent="0">
              <a:buNone/>
            </a:pPr>
            <a:endParaRPr lang="en-US" dirty="0"/>
          </a:p>
          <a:p>
            <a:pPr lvl="1"/>
            <a:r>
              <a:rPr lang="en-US" dirty="0" smtClean="0"/>
              <a:t>SQL Code</a:t>
            </a:r>
          </a:p>
          <a:p>
            <a:pPr marL="457200" lvl="1" indent="0">
              <a:buNone/>
            </a:pPr>
            <a:endParaRPr lang="en-US" dirty="0"/>
          </a:p>
          <a:p>
            <a:pPr lvl="1">
              <a:buFont typeface="Arial" panose="020B0604020202020204" pitchFamily="34" charset="0"/>
              <a:buChar char="•"/>
            </a:pPr>
            <a:r>
              <a:rPr lang="en-US" dirty="0" smtClean="0"/>
              <a:t>Select </a:t>
            </a:r>
            <a:r>
              <a:rPr lang="en-US" dirty="0" smtClean="0"/>
              <a:t>upper(</a:t>
            </a:r>
            <a:r>
              <a:rPr lang="en-US" dirty="0" err="1" smtClean="0"/>
              <a:t>census_reg</a:t>
            </a:r>
            <a:r>
              <a:rPr lang="en-US" dirty="0" smtClean="0"/>
              <a:t>) </a:t>
            </a:r>
            <a:r>
              <a:rPr lang="en-US" dirty="0" smtClean="0"/>
              <a:t>from </a:t>
            </a:r>
            <a:r>
              <a:rPr lang="en-US" dirty="0" smtClean="0"/>
              <a:t>hospital</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Select </a:t>
            </a:r>
            <a:r>
              <a:rPr lang="en-US" dirty="0" smtClean="0"/>
              <a:t>lower(</a:t>
            </a:r>
            <a:r>
              <a:rPr lang="en-US" dirty="0" err="1" smtClean="0"/>
              <a:t>census_reg</a:t>
            </a:r>
            <a:r>
              <a:rPr lang="en-US" dirty="0" smtClean="0"/>
              <a:t>) </a:t>
            </a:r>
            <a:r>
              <a:rPr lang="en-US" dirty="0"/>
              <a:t>from </a:t>
            </a:r>
            <a:r>
              <a:rPr lang="en-US" dirty="0" smtClean="0"/>
              <a:t>hospital</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a:t>Select </a:t>
            </a:r>
            <a:r>
              <a:rPr lang="en-US" dirty="0" err="1" smtClean="0"/>
              <a:t>initcap</a:t>
            </a:r>
            <a:r>
              <a:rPr lang="en-US" dirty="0" smtClean="0"/>
              <a:t>(</a:t>
            </a:r>
            <a:r>
              <a:rPr lang="en-US" dirty="0" err="1" smtClean="0"/>
              <a:t>census_reg</a:t>
            </a:r>
            <a:r>
              <a:rPr lang="en-US" dirty="0" smtClean="0"/>
              <a:t>) </a:t>
            </a:r>
            <a:r>
              <a:rPr lang="en-US" dirty="0"/>
              <a:t>from </a:t>
            </a:r>
            <a:r>
              <a:rPr lang="en-US" dirty="0" smtClean="0"/>
              <a:t>hospital</a:t>
            </a:r>
            <a:endParaRPr lang="en-US" dirty="0"/>
          </a:p>
          <a:p>
            <a:pPr marL="457200" lvl="1" indent="0">
              <a:buNone/>
            </a:pPr>
            <a:endParaRPr lang="en-US" dirty="0" smtClean="0"/>
          </a:p>
          <a:p>
            <a:pPr marL="457200" lvl="1" indent="0">
              <a:buNone/>
            </a:pPr>
            <a:endParaRPr lang="en-US" dirty="0"/>
          </a:p>
        </p:txBody>
      </p:sp>
    </p:spTree>
    <p:extLst>
      <p:ext uri="{BB962C8B-B14F-4D97-AF65-F5344CB8AC3E}">
        <p14:creationId xmlns:p14="http://schemas.microsoft.com/office/powerpoint/2010/main" val="492527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smtClean="0"/>
              <a:t>Character Manipulation Functions</a:t>
            </a:r>
            <a:endParaRPr dirty="0"/>
          </a:p>
        </p:txBody>
      </p:sp>
      <p:sp>
        <p:nvSpPr>
          <p:cNvPr id="3" name="Content Placeholder 2"/>
          <p:cNvSpPr>
            <a:spLocks noGrp="1"/>
          </p:cNvSpPr>
          <p:nvPr>
            <p:ph idx="1"/>
          </p:nvPr>
        </p:nvSpPr>
        <p:spPr/>
        <p:txBody>
          <a:bodyPr>
            <a:normAutofit fontScale="85000" lnSpcReduction="10000"/>
          </a:bodyPr>
          <a:lstStyle/>
          <a:p>
            <a:pPr marL="457200" lvl="1" indent="0">
              <a:buNone/>
            </a:pPr>
            <a:r>
              <a:rPr lang="en-US" dirty="0"/>
              <a:t>•   CONCAT: Joins values together (You are limited to using two parameters with CONCAT.)</a:t>
            </a:r>
          </a:p>
          <a:p>
            <a:pPr marL="457200" lvl="1" indent="0">
              <a:buNone/>
            </a:pPr>
            <a:r>
              <a:rPr lang="en-US" dirty="0"/>
              <a:t>•   SUBSTR: Extracts a string of determined length</a:t>
            </a:r>
          </a:p>
          <a:p>
            <a:pPr marL="457200" lvl="1" indent="0">
              <a:buNone/>
            </a:pPr>
            <a:r>
              <a:rPr lang="en-US" dirty="0"/>
              <a:t>•   LENGTH: Shows the length of a string as a numeric value</a:t>
            </a:r>
          </a:p>
          <a:p>
            <a:pPr marL="457200" lvl="1" indent="0">
              <a:buNone/>
            </a:pPr>
            <a:r>
              <a:rPr lang="en-US" dirty="0"/>
              <a:t>•   INSTR: Finds the numeric position of a named character</a:t>
            </a:r>
          </a:p>
          <a:p>
            <a:pPr marL="457200" lvl="1" indent="0">
              <a:buNone/>
            </a:pPr>
            <a:r>
              <a:rPr lang="en-US" dirty="0"/>
              <a:t>•   LPAD: Returns an expression left-padded to the length of n characters with a character expression</a:t>
            </a:r>
          </a:p>
          <a:p>
            <a:pPr marL="457200" lvl="1" indent="0">
              <a:buNone/>
            </a:pPr>
            <a:r>
              <a:rPr lang="en-US" dirty="0"/>
              <a:t>•   RPAD: Returns an expression right-padded to the length of n characters with a character expression</a:t>
            </a:r>
          </a:p>
          <a:p>
            <a:pPr marL="457200" lvl="1" indent="0">
              <a:buNone/>
            </a:pPr>
            <a:r>
              <a:rPr lang="en-US" dirty="0"/>
              <a:t>•   TRIM: Trims leading or trailing characters (or both) from a character </a:t>
            </a:r>
            <a:r>
              <a:rPr lang="en-US" dirty="0" smtClean="0"/>
              <a:t>string</a:t>
            </a:r>
            <a:endParaRPr lang="en-US" dirty="0"/>
          </a:p>
        </p:txBody>
      </p:sp>
    </p:spTree>
    <p:extLst>
      <p:ext uri="{BB962C8B-B14F-4D97-AF65-F5344CB8AC3E}">
        <p14:creationId xmlns:p14="http://schemas.microsoft.com/office/powerpoint/2010/main" val="3333985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smtClean="0"/>
              <a:t>Character Manipulation Functions</a:t>
            </a:r>
            <a:endParaRPr dirty="0"/>
          </a:p>
        </p:txBody>
      </p:sp>
      <p:sp>
        <p:nvSpPr>
          <p:cNvPr id="3" name="Content Placeholder 2"/>
          <p:cNvSpPr>
            <a:spLocks noGrp="1"/>
          </p:cNvSpPr>
          <p:nvPr>
            <p:ph idx="1"/>
          </p:nvPr>
        </p:nvSpPr>
        <p:spPr/>
        <p:txBody>
          <a:bodyPr>
            <a:normAutofit/>
          </a:bodyPr>
          <a:lstStyle/>
          <a:p>
            <a:pPr lvl="1"/>
            <a:r>
              <a:rPr lang="en-US" dirty="0"/>
              <a:t>SQL </a:t>
            </a:r>
            <a:r>
              <a:rPr lang="en-US" dirty="0" smtClean="0"/>
              <a:t>Code</a:t>
            </a:r>
          </a:p>
          <a:p>
            <a:pPr marL="857250" lvl="2" indent="0">
              <a:buNone/>
            </a:pPr>
            <a:r>
              <a:rPr lang="en-US" dirty="0" smtClean="0"/>
              <a:t>SELECT </a:t>
            </a:r>
            <a:endParaRPr lang="en-US" dirty="0"/>
          </a:p>
          <a:p>
            <a:pPr marL="1314450" lvl="3" indent="0">
              <a:buNone/>
            </a:pPr>
            <a:r>
              <a:rPr lang="en-US" dirty="0" err="1"/>
              <a:t>hosp_id</a:t>
            </a:r>
            <a:r>
              <a:rPr lang="en-US" dirty="0"/>
              <a:t>, </a:t>
            </a:r>
          </a:p>
          <a:p>
            <a:pPr marL="1314450" lvl="3" indent="0">
              <a:buNone/>
            </a:pPr>
            <a:r>
              <a:rPr lang="en-US" dirty="0"/>
              <a:t>CONCAT(</a:t>
            </a:r>
            <a:r>
              <a:rPr lang="en-US" dirty="0" err="1"/>
              <a:t>rural_urban</a:t>
            </a:r>
            <a:r>
              <a:rPr lang="en-US" dirty="0"/>
              <a:t>, </a:t>
            </a:r>
            <a:r>
              <a:rPr lang="en-US" dirty="0" err="1"/>
              <a:t>acute_nonacute</a:t>
            </a:r>
            <a:r>
              <a:rPr lang="en-US" dirty="0"/>
              <a:t>) as </a:t>
            </a:r>
            <a:r>
              <a:rPr lang="en-US" dirty="0" err="1"/>
              <a:t>hospital_type</a:t>
            </a:r>
            <a:r>
              <a:rPr lang="en-US" dirty="0"/>
              <a:t>,</a:t>
            </a:r>
          </a:p>
          <a:p>
            <a:pPr marL="1314450" lvl="3" indent="0">
              <a:buNone/>
            </a:pPr>
            <a:r>
              <a:rPr lang="en-US" dirty="0"/>
              <a:t>LENGTH (</a:t>
            </a:r>
            <a:r>
              <a:rPr lang="en-US" dirty="0" err="1"/>
              <a:t>acute_nonacute</a:t>
            </a:r>
            <a:r>
              <a:rPr lang="en-US" dirty="0"/>
              <a:t>) as </a:t>
            </a:r>
            <a:r>
              <a:rPr lang="en-US" dirty="0" err="1"/>
              <a:t>length_of_column</a:t>
            </a:r>
            <a:r>
              <a:rPr lang="en-US" dirty="0"/>
              <a:t>,</a:t>
            </a:r>
          </a:p>
          <a:p>
            <a:pPr marL="1314450" lvl="3" indent="0">
              <a:buNone/>
            </a:pPr>
            <a:r>
              <a:rPr lang="en-US" dirty="0"/>
              <a:t>INSTR(</a:t>
            </a:r>
            <a:r>
              <a:rPr lang="en-US" dirty="0" err="1"/>
              <a:t>census_reg</a:t>
            </a:r>
            <a:r>
              <a:rPr lang="en-US" dirty="0"/>
              <a:t>, 'W') as </a:t>
            </a:r>
            <a:r>
              <a:rPr lang="en-US" dirty="0" err="1"/>
              <a:t>contains_w</a:t>
            </a:r>
            <a:r>
              <a:rPr lang="en-US" dirty="0"/>
              <a:t>, </a:t>
            </a:r>
          </a:p>
          <a:p>
            <a:pPr marL="1314450" lvl="3" indent="0">
              <a:buNone/>
            </a:pPr>
            <a:r>
              <a:rPr lang="en-US" dirty="0"/>
              <a:t>SUBSTR(</a:t>
            </a:r>
            <a:r>
              <a:rPr lang="en-US" dirty="0" err="1"/>
              <a:t>census_reg</a:t>
            </a:r>
            <a:r>
              <a:rPr lang="en-US" dirty="0"/>
              <a:t>, 0, 2) as read_first_2_alphabets </a:t>
            </a:r>
          </a:p>
          <a:p>
            <a:pPr marL="857250" lvl="2" indent="0">
              <a:buNone/>
            </a:pPr>
            <a:r>
              <a:rPr lang="en-US" dirty="0"/>
              <a:t>FROM   hospital</a:t>
            </a:r>
            <a:endParaRPr lang="en-US" dirty="0"/>
          </a:p>
        </p:txBody>
      </p:sp>
    </p:spTree>
    <p:extLst>
      <p:ext uri="{BB962C8B-B14F-4D97-AF65-F5344CB8AC3E}">
        <p14:creationId xmlns:p14="http://schemas.microsoft.com/office/powerpoint/2010/main" val="3445542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smtClean="0"/>
              <a:t>Number Functions</a:t>
            </a:r>
            <a:endParaRPr dirty="0"/>
          </a:p>
        </p:txBody>
      </p:sp>
      <p:sp>
        <p:nvSpPr>
          <p:cNvPr id="3" name="Content Placeholder 2"/>
          <p:cNvSpPr>
            <a:spLocks noGrp="1"/>
          </p:cNvSpPr>
          <p:nvPr>
            <p:ph idx="1"/>
          </p:nvPr>
        </p:nvSpPr>
        <p:spPr/>
        <p:txBody>
          <a:bodyPr>
            <a:normAutofit/>
          </a:bodyPr>
          <a:lstStyle/>
          <a:p>
            <a:pPr marL="457200" lvl="1" indent="0">
              <a:buNone/>
            </a:pPr>
            <a:r>
              <a:rPr lang="en-US" dirty="0"/>
              <a:t>Number functions accept numeric input and return numeric values. </a:t>
            </a:r>
            <a:r>
              <a:rPr lang="en-US" dirty="0" smtClean="0"/>
              <a:t>Examples:</a:t>
            </a:r>
          </a:p>
          <a:p>
            <a:pPr marL="457200" lvl="1" indent="0">
              <a:buNone/>
            </a:pPr>
            <a:endParaRPr lang="en-US" dirty="0"/>
          </a:p>
          <a:p>
            <a:pPr marL="1200150" lvl="2" indent="-342900"/>
            <a:r>
              <a:rPr lang="en-US" dirty="0" smtClean="0"/>
              <a:t>ROUND: rounds value to a specified decimal</a:t>
            </a:r>
          </a:p>
          <a:p>
            <a:pPr marL="1200150" lvl="2" indent="-342900"/>
            <a:r>
              <a:rPr lang="en-US" dirty="0" smtClean="0"/>
              <a:t>TRUNC: Truncates value to a specified decimal</a:t>
            </a:r>
          </a:p>
          <a:p>
            <a:pPr marL="1200150" lvl="2" indent="-342900"/>
            <a:r>
              <a:rPr lang="en-US" dirty="0" smtClean="0"/>
              <a:t>MOD: Returns remainder of division. </a:t>
            </a:r>
            <a:r>
              <a:rPr lang="en-US" dirty="0"/>
              <a:t>The MOD function is often used to determine whether a value is odd or even.</a:t>
            </a:r>
            <a:endParaRPr lang="en-US" dirty="0"/>
          </a:p>
        </p:txBody>
      </p:sp>
    </p:spTree>
    <p:extLst>
      <p:ext uri="{BB962C8B-B14F-4D97-AF65-F5344CB8AC3E}">
        <p14:creationId xmlns:p14="http://schemas.microsoft.com/office/powerpoint/2010/main" val="730954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smtClean="0"/>
              <a:t>Number Functions</a:t>
            </a:r>
            <a:endParaRPr dirty="0"/>
          </a:p>
        </p:txBody>
      </p:sp>
      <p:sp>
        <p:nvSpPr>
          <p:cNvPr id="3" name="Content Placeholder 2"/>
          <p:cNvSpPr>
            <a:spLocks noGrp="1"/>
          </p:cNvSpPr>
          <p:nvPr>
            <p:ph idx="1"/>
          </p:nvPr>
        </p:nvSpPr>
        <p:spPr/>
        <p:txBody>
          <a:bodyPr>
            <a:normAutofit/>
          </a:bodyPr>
          <a:lstStyle/>
          <a:p>
            <a:pPr marL="457200" lvl="1" indent="0">
              <a:buNone/>
            </a:pPr>
            <a:r>
              <a:rPr lang="en-US" dirty="0" smtClean="0"/>
              <a:t>Examples:</a:t>
            </a:r>
          </a:p>
          <a:p>
            <a:pPr marL="457200" lvl="1" indent="0">
              <a:buNone/>
            </a:pPr>
            <a:r>
              <a:rPr lang="en-US" dirty="0" smtClean="0"/>
              <a:t>Function					Results</a:t>
            </a:r>
          </a:p>
          <a:p>
            <a:pPr marL="457200" lvl="1" indent="0">
              <a:buNone/>
            </a:pPr>
            <a:r>
              <a:rPr lang="en-US" dirty="0" smtClean="0"/>
              <a:t>ROUND(45.926, 2)		45.93</a:t>
            </a:r>
          </a:p>
          <a:p>
            <a:pPr marL="457200" lvl="1" indent="0">
              <a:buNone/>
            </a:pPr>
            <a:r>
              <a:rPr lang="en-US" dirty="0" smtClean="0"/>
              <a:t>TRUNC(45.926, </a:t>
            </a:r>
            <a:r>
              <a:rPr lang="en-US" dirty="0"/>
              <a:t>2</a:t>
            </a:r>
            <a:r>
              <a:rPr lang="en-US" dirty="0" smtClean="0"/>
              <a:t>)		45.92</a:t>
            </a:r>
            <a:endParaRPr lang="en-US" dirty="0"/>
          </a:p>
          <a:p>
            <a:pPr marL="457200" lvl="1" indent="0">
              <a:buNone/>
            </a:pPr>
            <a:r>
              <a:rPr lang="en-US" dirty="0" smtClean="0"/>
              <a:t>MOD(1600,300)		100</a:t>
            </a:r>
            <a:endParaRPr lang="en-US" dirty="0"/>
          </a:p>
          <a:p>
            <a:pPr marL="457200" lvl="1" indent="0">
              <a:buNone/>
            </a:pPr>
            <a:endParaRPr lang="en-US" dirty="0"/>
          </a:p>
        </p:txBody>
      </p:sp>
    </p:spTree>
    <p:extLst>
      <p:ext uri="{BB962C8B-B14F-4D97-AF65-F5344CB8AC3E}">
        <p14:creationId xmlns:p14="http://schemas.microsoft.com/office/powerpoint/2010/main" val="1926141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smtClean="0"/>
              <a:t>Number Functions</a:t>
            </a:r>
            <a:endParaRPr dirty="0"/>
          </a:p>
        </p:txBody>
      </p:sp>
      <p:sp>
        <p:nvSpPr>
          <p:cNvPr id="3" name="Content Placeholder 2"/>
          <p:cNvSpPr>
            <a:spLocks noGrp="1"/>
          </p:cNvSpPr>
          <p:nvPr>
            <p:ph idx="1"/>
          </p:nvPr>
        </p:nvSpPr>
        <p:spPr/>
        <p:txBody>
          <a:bodyPr>
            <a:normAutofit/>
          </a:bodyPr>
          <a:lstStyle/>
          <a:p>
            <a:pPr marL="457200" lvl="1" indent="0">
              <a:buNone/>
            </a:pPr>
            <a:r>
              <a:rPr lang="en-US" dirty="0" smtClean="0"/>
              <a:t>SQL Code:</a:t>
            </a:r>
          </a:p>
          <a:p>
            <a:pPr marL="857250" lvl="2" indent="0">
              <a:buNone/>
            </a:pPr>
            <a:r>
              <a:rPr lang="en-US" dirty="0"/>
              <a:t>select round(45.923,2), </a:t>
            </a:r>
          </a:p>
          <a:p>
            <a:pPr marL="857250" lvl="2" indent="0">
              <a:buNone/>
            </a:pPr>
            <a:r>
              <a:rPr lang="en-US" dirty="0"/>
              <a:t>      round(45.923,0), </a:t>
            </a:r>
          </a:p>
          <a:p>
            <a:pPr marL="857250" lvl="2" indent="0">
              <a:buNone/>
            </a:pPr>
            <a:r>
              <a:rPr lang="en-US" dirty="0"/>
              <a:t>      round(45.923,-1) </a:t>
            </a:r>
          </a:p>
          <a:p>
            <a:pPr marL="857250" lvl="2" indent="0">
              <a:buNone/>
            </a:pPr>
            <a:r>
              <a:rPr lang="en-US" dirty="0" smtClean="0"/>
              <a:t>from dual</a:t>
            </a:r>
          </a:p>
          <a:p>
            <a:pPr marL="457200" lvl="1" indent="0">
              <a:buNone/>
            </a:pPr>
            <a:endParaRPr lang="en-US" dirty="0"/>
          </a:p>
          <a:p>
            <a:pPr marL="1200150" lvl="2" indent="-342900"/>
            <a:r>
              <a:rPr lang="en-US" dirty="0" smtClean="0"/>
              <a:t>Dual is a dummy table that you can use to view results from functions and calculations.</a:t>
            </a:r>
          </a:p>
          <a:p>
            <a:pPr marL="1771650" lvl="4" indent="0">
              <a:buNone/>
            </a:pPr>
            <a:endParaRPr lang="en-US" dirty="0"/>
          </a:p>
        </p:txBody>
      </p:sp>
    </p:spTree>
    <p:extLst>
      <p:ext uri="{BB962C8B-B14F-4D97-AF65-F5344CB8AC3E}">
        <p14:creationId xmlns:p14="http://schemas.microsoft.com/office/powerpoint/2010/main" val="3574251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smtClean="0"/>
              <a:t>Number Functions</a:t>
            </a:r>
            <a:endParaRPr dirty="0"/>
          </a:p>
        </p:txBody>
      </p:sp>
      <p:sp>
        <p:nvSpPr>
          <p:cNvPr id="3" name="Content Placeholder 2"/>
          <p:cNvSpPr>
            <a:spLocks noGrp="1"/>
          </p:cNvSpPr>
          <p:nvPr>
            <p:ph idx="1"/>
          </p:nvPr>
        </p:nvSpPr>
        <p:spPr/>
        <p:txBody>
          <a:bodyPr>
            <a:normAutofit/>
          </a:bodyPr>
          <a:lstStyle/>
          <a:p>
            <a:pPr marL="457200" lvl="1" indent="0">
              <a:buNone/>
            </a:pPr>
            <a:r>
              <a:rPr lang="en-US" dirty="0" smtClean="0"/>
              <a:t>Round Function:</a:t>
            </a:r>
          </a:p>
          <a:p>
            <a:pPr marL="457200" lvl="1" indent="0">
              <a:buNone/>
            </a:pPr>
            <a:endParaRPr lang="en-US" dirty="0"/>
          </a:p>
          <a:p>
            <a:pPr marL="1200150" lvl="2" indent="-342900"/>
            <a:r>
              <a:rPr lang="en-US" sz="2000" dirty="0"/>
              <a:t>The ROUND function rounds the column, expression, or value to n decimal places. </a:t>
            </a:r>
            <a:endParaRPr lang="en-US" sz="2000" dirty="0" smtClean="0"/>
          </a:p>
          <a:p>
            <a:pPr marL="1200150" lvl="2" indent="-342900"/>
            <a:r>
              <a:rPr lang="en-US" sz="2000" dirty="0" smtClean="0"/>
              <a:t>If </a:t>
            </a:r>
            <a:r>
              <a:rPr lang="en-US" sz="2000" dirty="0"/>
              <a:t>the second argument is 0 or is missing, the value is rounded to zero decimal places. </a:t>
            </a:r>
            <a:endParaRPr lang="en-US" sz="2000" dirty="0" smtClean="0"/>
          </a:p>
          <a:p>
            <a:pPr marL="1200150" lvl="2" indent="-342900"/>
            <a:r>
              <a:rPr lang="en-US" sz="2000" dirty="0" smtClean="0"/>
              <a:t>If </a:t>
            </a:r>
            <a:r>
              <a:rPr lang="en-US" sz="2000" dirty="0"/>
              <a:t>the second argument is 2, the value is rounded to two decimal places. </a:t>
            </a:r>
            <a:endParaRPr lang="en-US" sz="2000" dirty="0" smtClean="0"/>
          </a:p>
          <a:p>
            <a:pPr marL="1200150" lvl="2" indent="-342900"/>
            <a:r>
              <a:rPr lang="en-US" sz="2000" dirty="0" smtClean="0"/>
              <a:t>Conversely</a:t>
            </a:r>
            <a:r>
              <a:rPr lang="en-US" sz="2000" dirty="0"/>
              <a:t>, if the second argument is –2, the value is rounded to two decimal places to the left (rounded to the nearest unit of 100).</a:t>
            </a:r>
          </a:p>
          <a:p>
            <a:pPr marL="1200150" lvl="2" indent="-342900"/>
            <a:r>
              <a:rPr lang="en-US" sz="2000" dirty="0"/>
              <a:t>The ROUND function can also be used with date functions.</a:t>
            </a:r>
            <a:endParaRPr lang="en-US" sz="2000" dirty="0"/>
          </a:p>
        </p:txBody>
      </p:sp>
    </p:spTree>
    <p:extLst>
      <p:ext uri="{BB962C8B-B14F-4D97-AF65-F5344CB8AC3E}">
        <p14:creationId xmlns:p14="http://schemas.microsoft.com/office/powerpoint/2010/main" val="3795271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smtClean="0"/>
              <a:t>Number Functions</a:t>
            </a:r>
            <a:endParaRPr dirty="0"/>
          </a:p>
        </p:txBody>
      </p:sp>
      <p:sp>
        <p:nvSpPr>
          <p:cNvPr id="3" name="Content Placeholder 2"/>
          <p:cNvSpPr>
            <a:spLocks noGrp="1"/>
          </p:cNvSpPr>
          <p:nvPr>
            <p:ph idx="1"/>
          </p:nvPr>
        </p:nvSpPr>
        <p:spPr/>
        <p:txBody>
          <a:bodyPr>
            <a:normAutofit/>
          </a:bodyPr>
          <a:lstStyle/>
          <a:p>
            <a:pPr marL="457200" lvl="1" indent="0">
              <a:buNone/>
            </a:pPr>
            <a:r>
              <a:rPr lang="en-US" dirty="0" smtClean="0"/>
              <a:t>SQL Code:</a:t>
            </a:r>
          </a:p>
          <a:p>
            <a:pPr marL="457200" lvl="1" indent="0">
              <a:buNone/>
            </a:pPr>
            <a:endParaRPr lang="en-US" dirty="0" smtClean="0"/>
          </a:p>
          <a:p>
            <a:pPr marL="857250" lvl="2" indent="0">
              <a:buNone/>
            </a:pPr>
            <a:r>
              <a:rPr lang="en-US" dirty="0"/>
              <a:t>select </a:t>
            </a:r>
            <a:r>
              <a:rPr lang="en-US" dirty="0" err="1"/>
              <a:t>trunc</a:t>
            </a:r>
            <a:r>
              <a:rPr lang="en-US" dirty="0"/>
              <a:t>(45.923,2), </a:t>
            </a:r>
          </a:p>
          <a:p>
            <a:pPr marL="857250" lvl="2" indent="0">
              <a:buNone/>
            </a:pPr>
            <a:r>
              <a:rPr lang="en-US" dirty="0"/>
              <a:t>      </a:t>
            </a:r>
            <a:r>
              <a:rPr lang="en-US" dirty="0" err="1"/>
              <a:t>trunc</a:t>
            </a:r>
            <a:r>
              <a:rPr lang="en-US" dirty="0"/>
              <a:t>(45.923,0), </a:t>
            </a:r>
          </a:p>
          <a:p>
            <a:pPr marL="857250" lvl="2" indent="0">
              <a:buNone/>
            </a:pPr>
            <a:r>
              <a:rPr lang="en-US" dirty="0"/>
              <a:t>      </a:t>
            </a:r>
            <a:r>
              <a:rPr lang="en-US" dirty="0" err="1"/>
              <a:t>trunc</a:t>
            </a:r>
            <a:r>
              <a:rPr lang="en-US" dirty="0"/>
              <a:t>(45.923,-1) </a:t>
            </a:r>
          </a:p>
          <a:p>
            <a:pPr marL="857250" lvl="2" indent="0">
              <a:buNone/>
            </a:pPr>
            <a:r>
              <a:rPr lang="en-US" dirty="0"/>
              <a:t>from </a:t>
            </a:r>
            <a:r>
              <a:rPr lang="en-US" dirty="0" smtClean="0"/>
              <a:t>dual</a:t>
            </a:r>
          </a:p>
          <a:p>
            <a:pPr marL="457200" lvl="1" indent="0">
              <a:buNone/>
            </a:pPr>
            <a:endParaRPr lang="en-US" dirty="0"/>
          </a:p>
          <a:p>
            <a:pPr marL="1771650" lvl="4" indent="0">
              <a:buNone/>
            </a:pPr>
            <a:endParaRPr lang="en-US" dirty="0"/>
          </a:p>
        </p:txBody>
      </p:sp>
    </p:spTree>
    <p:extLst>
      <p:ext uri="{BB962C8B-B14F-4D97-AF65-F5344CB8AC3E}">
        <p14:creationId xmlns:p14="http://schemas.microsoft.com/office/powerpoint/2010/main" val="3186692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smtClean="0"/>
              <a:t>Number Functions</a:t>
            </a:r>
            <a:endParaRPr dirty="0"/>
          </a:p>
        </p:txBody>
      </p:sp>
      <p:sp>
        <p:nvSpPr>
          <p:cNvPr id="3" name="Content Placeholder 2"/>
          <p:cNvSpPr>
            <a:spLocks noGrp="1"/>
          </p:cNvSpPr>
          <p:nvPr>
            <p:ph idx="1"/>
          </p:nvPr>
        </p:nvSpPr>
        <p:spPr/>
        <p:txBody>
          <a:bodyPr>
            <a:normAutofit fontScale="70000" lnSpcReduction="20000"/>
          </a:bodyPr>
          <a:lstStyle/>
          <a:p>
            <a:pPr marL="457200" lvl="1" indent="0">
              <a:buNone/>
            </a:pPr>
            <a:r>
              <a:rPr lang="en-US" dirty="0" err="1" smtClean="0"/>
              <a:t>Trunc</a:t>
            </a:r>
            <a:r>
              <a:rPr lang="en-US" dirty="0" smtClean="0"/>
              <a:t> Function:</a:t>
            </a:r>
          </a:p>
          <a:p>
            <a:pPr marL="457200" lvl="1" indent="0">
              <a:buNone/>
            </a:pPr>
            <a:endParaRPr lang="en-US" dirty="0" smtClean="0"/>
          </a:p>
          <a:p>
            <a:pPr lvl="1">
              <a:buFont typeface="Arial" panose="020B0604020202020204" pitchFamily="34" charset="0"/>
              <a:buChar char="•"/>
            </a:pPr>
            <a:r>
              <a:rPr lang="en-US" dirty="0"/>
              <a:t>The TRUNC function truncates the column, expression, or value to n decimal places</a:t>
            </a:r>
            <a:r>
              <a:rPr lang="en-US" dirty="0" smtClean="0"/>
              <a:t>.</a:t>
            </a:r>
            <a:endParaRPr lang="en-US" dirty="0"/>
          </a:p>
          <a:p>
            <a:pPr lvl="1">
              <a:buFont typeface="Arial" panose="020B0604020202020204" pitchFamily="34" charset="0"/>
              <a:buChar char="•"/>
            </a:pPr>
            <a:r>
              <a:rPr lang="en-US" dirty="0"/>
              <a:t>The TRUNC function works with arguments similar to those of the ROUND function. </a:t>
            </a:r>
            <a:endParaRPr lang="en-US" dirty="0" smtClean="0"/>
          </a:p>
          <a:p>
            <a:pPr lvl="1">
              <a:buFont typeface="Arial" panose="020B0604020202020204" pitchFamily="34" charset="0"/>
              <a:buChar char="•"/>
            </a:pPr>
            <a:r>
              <a:rPr lang="en-US" dirty="0" smtClean="0"/>
              <a:t>If </a:t>
            </a:r>
            <a:r>
              <a:rPr lang="en-US" dirty="0"/>
              <a:t>the second argument is 0 or is missing, the value is truncated to zero decimal places. </a:t>
            </a:r>
            <a:endParaRPr lang="en-US" dirty="0" smtClean="0"/>
          </a:p>
          <a:p>
            <a:pPr lvl="1">
              <a:buFont typeface="Arial" panose="020B0604020202020204" pitchFamily="34" charset="0"/>
              <a:buChar char="•"/>
            </a:pPr>
            <a:r>
              <a:rPr lang="en-US" dirty="0" smtClean="0"/>
              <a:t>If </a:t>
            </a:r>
            <a:r>
              <a:rPr lang="en-US" dirty="0"/>
              <a:t>the second argument is 2, the value is truncated to two decimal places. Conversely, if the second argument is –2, the value is truncated to two decimal places to the left. </a:t>
            </a:r>
            <a:endParaRPr lang="en-US" dirty="0" smtClean="0"/>
          </a:p>
          <a:p>
            <a:pPr lvl="1">
              <a:buFont typeface="Arial" panose="020B0604020202020204" pitchFamily="34" charset="0"/>
              <a:buChar char="•"/>
            </a:pPr>
            <a:r>
              <a:rPr lang="en-US" dirty="0" smtClean="0"/>
              <a:t>If </a:t>
            </a:r>
            <a:r>
              <a:rPr lang="en-US" dirty="0"/>
              <a:t>the second argument is –1, the value is truncated to one decimal place to the left</a:t>
            </a:r>
            <a:r>
              <a:rPr lang="en-US" dirty="0" smtClean="0"/>
              <a:t>.</a:t>
            </a:r>
            <a:endParaRPr lang="en-US" dirty="0"/>
          </a:p>
          <a:p>
            <a:pPr lvl="1">
              <a:buFont typeface="Arial" panose="020B0604020202020204" pitchFamily="34" charset="0"/>
              <a:buChar char="•"/>
            </a:pPr>
            <a:r>
              <a:rPr lang="en-US" dirty="0"/>
              <a:t>Like the ROUND function, the TRUNC function can be used with date functions.</a:t>
            </a:r>
            <a:endParaRPr lang="en-US" dirty="0"/>
          </a:p>
        </p:txBody>
      </p:sp>
    </p:spTree>
    <p:extLst>
      <p:ext uri="{BB962C8B-B14F-4D97-AF65-F5344CB8AC3E}">
        <p14:creationId xmlns:p14="http://schemas.microsoft.com/office/powerpoint/2010/main" val="2873869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smtClean="0"/>
              <a:t>Number Functions</a:t>
            </a:r>
            <a:endParaRPr dirty="0"/>
          </a:p>
        </p:txBody>
      </p:sp>
      <p:sp>
        <p:nvSpPr>
          <p:cNvPr id="3" name="Content Placeholder 2"/>
          <p:cNvSpPr>
            <a:spLocks noGrp="1"/>
          </p:cNvSpPr>
          <p:nvPr>
            <p:ph idx="1"/>
          </p:nvPr>
        </p:nvSpPr>
        <p:spPr/>
        <p:txBody>
          <a:bodyPr>
            <a:normAutofit fontScale="92500" lnSpcReduction="10000"/>
          </a:bodyPr>
          <a:lstStyle/>
          <a:p>
            <a:pPr marL="457200" lvl="1" indent="0">
              <a:buNone/>
            </a:pPr>
            <a:r>
              <a:rPr lang="en-US" dirty="0" smtClean="0"/>
              <a:t>SQL Code:</a:t>
            </a:r>
          </a:p>
          <a:p>
            <a:pPr marL="457200" lvl="1" indent="0">
              <a:buNone/>
            </a:pPr>
            <a:endParaRPr lang="en-US" dirty="0" smtClean="0"/>
          </a:p>
          <a:p>
            <a:pPr marL="857250" lvl="2" indent="0">
              <a:buNone/>
            </a:pPr>
            <a:r>
              <a:rPr lang="en-US" dirty="0"/>
              <a:t>select mod(1600,400), </a:t>
            </a:r>
            <a:endParaRPr lang="en-US" dirty="0" smtClean="0"/>
          </a:p>
          <a:p>
            <a:pPr marL="857250" lvl="2" indent="0">
              <a:buNone/>
            </a:pPr>
            <a:r>
              <a:rPr lang="en-US" dirty="0"/>
              <a:t>	</a:t>
            </a:r>
            <a:r>
              <a:rPr lang="en-US" dirty="0" smtClean="0"/>
              <a:t>	    mod(1600,300</a:t>
            </a:r>
            <a:r>
              <a:rPr lang="en-US" dirty="0"/>
              <a:t>)</a:t>
            </a:r>
          </a:p>
          <a:p>
            <a:pPr marL="857250" lvl="2" indent="0">
              <a:buNone/>
            </a:pPr>
            <a:r>
              <a:rPr lang="en-US" dirty="0"/>
              <a:t>from </a:t>
            </a:r>
            <a:r>
              <a:rPr lang="en-US" dirty="0" smtClean="0"/>
              <a:t>dual</a:t>
            </a:r>
          </a:p>
          <a:p>
            <a:pPr marL="857250" lvl="2" indent="0">
              <a:buNone/>
            </a:pPr>
            <a:endParaRPr lang="en-US" dirty="0"/>
          </a:p>
          <a:p>
            <a:pPr marL="1200150" lvl="2" indent="-342900"/>
            <a:r>
              <a:rPr lang="en-US" dirty="0"/>
              <a:t>Returns remainder of division. </a:t>
            </a:r>
            <a:endParaRPr lang="en-US" dirty="0" smtClean="0"/>
          </a:p>
          <a:p>
            <a:pPr marL="1200150" lvl="2" indent="-342900"/>
            <a:r>
              <a:rPr lang="en-US" dirty="0" smtClean="0"/>
              <a:t>The </a:t>
            </a:r>
            <a:r>
              <a:rPr lang="en-US" dirty="0"/>
              <a:t>MOD function is often used to determine whether a value is odd or even.</a:t>
            </a:r>
          </a:p>
          <a:p>
            <a:pPr marL="1200150" lvl="2" indent="-342900"/>
            <a:r>
              <a:rPr lang="en-US" dirty="0" smtClean="0"/>
              <a:t>This </a:t>
            </a:r>
            <a:r>
              <a:rPr lang="en-US" dirty="0"/>
              <a:t>function also works on fractional values and returns the exact remainder. The function returns dividend when the value of divisor is 0.</a:t>
            </a:r>
            <a:endParaRPr lang="en-US" dirty="0"/>
          </a:p>
          <a:p>
            <a:pPr marL="1771650" lvl="4" indent="0">
              <a:buNone/>
            </a:pPr>
            <a:endParaRPr lang="en-US" dirty="0" smtClean="0"/>
          </a:p>
        </p:txBody>
      </p:sp>
    </p:spTree>
    <p:extLst>
      <p:ext uri="{BB962C8B-B14F-4D97-AF65-F5344CB8AC3E}">
        <p14:creationId xmlns:p14="http://schemas.microsoft.com/office/powerpoint/2010/main" val="1498283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smtClean="0"/>
              <a:t>Functions in SQL</a:t>
            </a:r>
            <a:endParaRPr dirty="0"/>
          </a:p>
        </p:txBody>
      </p:sp>
      <p:sp>
        <p:nvSpPr>
          <p:cNvPr id="3" name="Content Placeholder 2"/>
          <p:cNvSpPr>
            <a:spLocks noGrp="1"/>
          </p:cNvSpPr>
          <p:nvPr>
            <p:ph idx="1"/>
          </p:nvPr>
        </p:nvSpPr>
        <p:spPr/>
        <p:txBody>
          <a:bodyPr/>
          <a:lstStyle/>
          <a:p>
            <a:pPr marL="457200" lvl="1" indent="0">
              <a:buNone/>
            </a:pPr>
            <a:r>
              <a:rPr lang="en-US" dirty="0"/>
              <a:t>Functions are a very powerful feature of </a:t>
            </a:r>
            <a:r>
              <a:rPr lang="en-US" dirty="0" smtClean="0"/>
              <a:t>SQL. They </a:t>
            </a:r>
            <a:r>
              <a:rPr lang="en-US" dirty="0"/>
              <a:t>can be used to do the following:</a:t>
            </a:r>
          </a:p>
          <a:p>
            <a:pPr marL="457200" lvl="1" indent="0">
              <a:buNone/>
            </a:pPr>
            <a:endParaRPr lang="en-US" dirty="0"/>
          </a:p>
          <a:p>
            <a:pPr lvl="1">
              <a:buFont typeface="Arial" panose="020B0604020202020204" pitchFamily="34" charset="0"/>
              <a:buChar char="•"/>
            </a:pPr>
            <a:r>
              <a:rPr lang="en-US" dirty="0"/>
              <a:t>Perform calculations on data</a:t>
            </a:r>
          </a:p>
          <a:p>
            <a:pPr lvl="1">
              <a:buFont typeface="Arial" panose="020B0604020202020204" pitchFamily="34" charset="0"/>
              <a:buChar char="•"/>
            </a:pPr>
            <a:r>
              <a:rPr lang="en-US" dirty="0"/>
              <a:t>Modify individual data items</a:t>
            </a:r>
          </a:p>
          <a:p>
            <a:pPr lvl="1">
              <a:buFont typeface="Arial" panose="020B0604020202020204" pitchFamily="34" charset="0"/>
              <a:buChar char="•"/>
            </a:pPr>
            <a:r>
              <a:rPr lang="en-US" dirty="0"/>
              <a:t>Manipulate output for groups of rows</a:t>
            </a:r>
          </a:p>
          <a:p>
            <a:pPr lvl="1">
              <a:buFont typeface="Arial" panose="020B0604020202020204" pitchFamily="34" charset="0"/>
              <a:buChar char="•"/>
            </a:pPr>
            <a:r>
              <a:rPr lang="en-US" dirty="0"/>
              <a:t>Format dates and numbers for display</a:t>
            </a:r>
          </a:p>
          <a:p>
            <a:pPr lvl="1">
              <a:buFont typeface="Arial" panose="020B0604020202020204" pitchFamily="34" charset="0"/>
              <a:buChar char="•"/>
            </a:pPr>
            <a:r>
              <a:rPr lang="en-US" dirty="0"/>
              <a:t>Convert column data types</a:t>
            </a:r>
            <a:endParaRPr dirty="0">
              <a:hlinkClick r:id="rId3"/>
            </a:endParaRPr>
          </a:p>
        </p:txBody>
      </p:sp>
    </p:spTree>
    <p:extLst>
      <p:ext uri="{BB962C8B-B14F-4D97-AF65-F5344CB8AC3E}">
        <p14:creationId xmlns:p14="http://schemas.microsoft.com/office/powerpoint/2010/main" val="1288777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smtClean="0"/>
              <a:t>Date Functions</a:t>
            </a:r>
            <a:endParaRPr dirty="0"/>
          </a:p>
        </p:txBody>
      </p:sp>
      <p:sp>
        <p:nvSpPr>
          <p:cNvPr id="3" name="Content Placeholder 2"/>
          <p:cNvSpPr>
            <a:spLocks noGrp="1"/>
          </p:cNvSpPr>
          <p:nvPr>
            <p:ph idx="1"/>
          </p:nvPr>
        </p:nvSpPr>
        <p:spPr/>
        <p:txBody>
          <a:bodyPr>
            <a:normAutofit/>
          </a:bodyPr>
          <a:lstStyle/>
          <a:p>
            <a:pPr marL="457200" lvl="1" indent="0">
              <a:buNone/>
            </a:pPr>
            <a:r>
              <a:rPr lang="en-US" dirty="0" smtClean="0"/>
              <a:t>SQL Code:</a:t>
            </a:r>
          </a:p>
          <a:p>
            <a:pPr marL="457200" lvl="1" indent="0">
              <a:buNone/>
            </a:pPr>
            <a:endParaRPr lang="en-US" dirty="0" smtClean="0"/>
          </a:p>
          <a:p>
            <a:pPr marL="857250" lvl="2" indent="0">
              <a:buNone/>
            </a:pPr>
            <a:r>
              <a:rPr lang="en-US" dirty="0"/>
              <a:t>select </a:t>
            </a:r>
            <a:r>
              <a:rPr lang="en-US" dirty="0" err="1" smtClean="0"/>
              <a:t>sysdate</a:t>
            </a:r>
            <a:endParaRPr lang="en-US" dirty="0"/>
          </a:p>
          <a:p>
            <a:pPr marL="857250" lvl="2" indent="0">
              <a:buNone/>
            </a:pPr>
            <a:r>
              <a:rPr lang="en-US" dirty="0"/>
              <a:t>from </a:t>
            </a:r>
            <a:r>
              <a:rPr lang="en-US" dirty="0" smtClean="0"/>
              <a:t>dual</a:t>
            </a:r>
          </a:p>
          <a:p>
            <a:pPr marL="1771650" lvl="4" indent="0">
              <a:buNone/>
            </a:pPr>
            <a:endParaRPr lang="en-US" dirty="0" smtClean="0"/>
          </a:p>
          <a:p>
            <a:pPr marL="1771650" lvl="4" indent="0">
              <a:buNone/>
            </a:pPr>
            <a:endParaRPr lang="en-US" dirty="0"/>
          </a:p>
          <a:p>
            <a:pPr marL="1200150" lvl="2" indent="-342900"/>
            <a:r>
              <a:rPr lang="en-US" dirty="0"/>
              <a:t>The </a:t>
            </a:r>
            <a:r>
              <a:rPr lang="en-US" dirty="0" err="1"/>
              <a:t>Sysdate</a:t>
            </a:r>
            <a:r>
              <a:rPr lang="en-US" dirty="0"/>
              <a:t> function returns the current </a:t>
            </a:r>
            <a:r>
              <a:rPr lang="en-US" dirty="0" smtClean="0"/>
              <a:t>database </a:t>
            </a:r>
            <a:r>
              <a:rPr lang="en-US" dirty="0"/>
              <a:t>server date and time</a:t>
            </a:r>
            <a:r>
              <a:rPr lang="en-US" dirty="0" smtClean="0"/>
              <a:t>.</a:t>
            </a:r>
          </a:p>
          <a:p>
            <a:pPr marL="1200150" lvl="2" indent="-342900"/>
            <a:r>
              <a:rPr lang="en-US" dirty="0"/>
              <a:t>Dual is a dummy table that you can use to view results from functions and calculations.</a:t>
            </a:r>
          </a:p>
          <a:p>
            <a:pPr marL="857250" lvl="2" indent="0">
              <a:buNone/>
            </a:pPr>
            <a:endParaRPr lang="en-US" dirty="0" smtClean="0"/>
          </a:p>
        </p:txBody>
      </p:sp>
    </p:spTree>
    <p:extLst>
      <p:ext uri="{BB962C8B-B14F-4D97-AF65-F5344CB8AC3E}">
        <p14:creationId xmlns:p14="http://schemas.microsoft.com/office/powerpoint/2010/main" val="859703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smtClean="0"/>
              <a:t>Arithmetic with Dates</a:t>
            </a:r>
            <a:endParaRPr dirty="0"/>
          </a:p>
        </p:txBody>
      </p:sp>
      <p:sp>
        <p:nvSpPr>
          <p:cNvPr id="3" name="Content Placeholder 2"/>
          <p:cNvSpPr>
            <a:spLocks noGrp="1"/>
          </p:cNvSpPr>
          <p:nvPr>
            <p:ph idx="1"/>
          </p:nvPr>
        </p:nvSpPr>
        <p:spPr/>
        <p:txBody>
          <a:bodyPr>
            <a:normAutofit/>
          </a:bodyPr>
          <a:lstStyle/>
          <a:p>
            <a:pPr marL="457200" lvl="1" indent="0">
              <a:buNone/>
            </a:pPr>
            <a:r>
              <a:rPr lang="en-US" dirty="0" smtClean="0"/>
              <a:t>SQL Code:</a:t>
            </a:r>
          </a:p>
          <a:p>
            <a:pPr marL="457200" lvl="1" indent="0">
              <a:buNone/>
            </a:pPr>
            <a:endParaRPr lang="en-US" dirty="0" smtClean="0"/>
          </a:p>
          <a:p>
            <a:pPr marL="857250" lvl="2" indent="0">
              <a:buNone/>
            </a:pPr>
            <a:r>
              <a:rPr lang="en-US" dirty="0"/>
              <a:t>SELECT sysdate+2 </a:t>
            </a:r>
            <a:r>
              <a:rPr lang="en-US" dirty="0" smtClean="0"/>
              <a:t>as </a:t>
            </a:r>
            <a:r>
              <a:rPr lang="en-US" dirty="0" err="1" smtClean="0"/>
              <a:t>add_days</a:t>
            </a:r>
            <a:r>
              <a:rPr lang="en-US" dirty="0" smtClean="0"/>
              <a:t> </a:t>
            </a:r>
            <a:r>
              <a:rPr lang="en-US" dirty="0"/>
              <a:t>FROM </a:t>
            </a:r>
            <a:r>
              <a:rPr lang="en-US" dirty="0" smtClean="0"/>
              <a:t>DUAL</a:t>
            </a:r>
            <a:endParaRPr lang="en-US" dirty="0"/>
          </a:p>
          <a:p>
            <a:pPr marL="857250" lvl="2" indent="0">
              <a:buNone/>
            </a:pPr>
            <a:r>
              <a:rPr lang="en-US" dirty="0"/>
              <a:t>SELECT sysdate-3 </a:t>
            </a:r>
            <a:r>
              <a:rPr lang="en-US" dirty="0" smtClean="0"/>
              <a:t>as </a:t>
            </a:r>
            <a:r>
              <a:rPr lang="en-US" dirty="0" err="1" smtClean="0"/>
              <a:t>sub_days</a:t>
            </a:r>
            <a:r>
              <a:rPr lang="en-US" dirty="0" smtClean="0"/>
              <a:t> </a:t>
            </a:r>
            <a:r>
              <a:rPr lang="en-US" dirty="0"/>
              <a:t>FROM </a:t>
            </a:r>
            <a:r>
              <a:rPr lang="en-US" dirty="0" smtClean="0"/>
              <a:t>DUAL</a:t>
            </a:r>
            <a:endParaRPr lang="en-US" dirty="0"/>
          </a:p>
          <a:p>
            <a:pPr marL="857250" lvl="2" indent="0">
              <a:buNone/>
            </a:pPr>
            <a:r>
              <a:rPr lang="en-US" dirty="0"/>
              <a:t>SELECT sysdate+3/24 </a:t>
            </a:r>
            <a:r>
              <a:rPr lang="en-US" dirty="0" smtClean="0"/>
              <a:t>as </a:t>
            </a:r>
            <a:r>
              <a:rPr lang="en-US" dirty="0" err="1" smtClean="0"/>
              <a:t>add_hours</a:t>
            </a:r>
            <a:r>
              <a:rPr lang="en-US" dirty="0" smtClean="0"/>
              <a:t> </a:t>
            </a:r>
            <a:r>
              <a:rPr lang="en-US" dirty="0"/>
              <a:t>FROM </a:t>
            </a:r>
            <a:r>
              <a:rPr lang="en-US" dirty="0" smtClean="0"/>
              <a:t>DUAL</a:t>
            </a:r>
            <a:endParaRPr lang="en-US" dirty="0"/>
          </a:p>
          <a:p>
            <a:pPr marL="857250" lvl="2" indent="0">
              <a:buNone/>
            </a:pPr>
            <a:r>
              <a:rPr lang="en-US" dirty="0"/>
              <a:t>SELECT sysdate-2/24 </a:t>
            </a:r>
            <a:r>
              <a:rPr lang="en-US" dirty="0" smtClean="0"/>
              <a:t>as </a:t>
            </a:r>
            <a:r>
              <a:rPr lang="en-US" dirty="0" err="1" smtClean="0"/>
              <a:t>sub_hours</a:t>
            </a:r>
            <a:r>
              <a:rPr lang="en-US" dirty="0" smtClean="0"/>
              <a:t> </a:t>
            </a:r>
            <a:r>
              <a:rPr lang="en-US" dirty="0"/>
              <a:t>FROM </a:t>
            </a:r>
            <a:r>
              <a:rPr lang="en-US" dirty="0" smtClean="0"/>
              <a:t>DUAL</a:t>
            </a:r>
            <a:endParaRPr lang="en-US" dirty="0"/>
          </a:p>
          <a:p>
            <a:pPr marL="1771650" lvl="4" indent="0">
              <a:buNone/>
            </a:pPr>
            <a:endParaRPr lang="en-US" dirty="0" smtClean="0"/>
          </a:p>
          <a:p>
            <a:pPr marL="1771650" lvl="4" indent="0">
              <a:buNone/>
            </a:pPr>
            <a:endParaRPr lang="en-US" dirty="0"/>
          </a:p>
          <a:p>
            <a:pPr marL="857250" lvl="2" indent="0">
              <a:buNone/>
            </a:pPr>
            <a:r>
              <a:rPr lang="en-US" dirty="0"/>
              <a:t>You can add or subtract the number of days or hours to the dates. You can also subtract the dates</a:t>
            </a:r>
            <a:endParaRPr lang="en-US" dirty="0" smtClean="0"/>
          </a:p>
        </p:txBody>
      </p:sp>
    </p:spTree>
    <p:extLst>
      <p:ext uri="{BB962C8B-B14F-4D97-AF65-F5344CB8AC3E}">
        <p14:creationId xmlns:p14="http://schemas.microsoft.com/office/powerpoint/2010/main" val="4227213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smtClean="0"/>
              <a:t>Date Functions</a:t>
            </a:r>
            <a:endParaRPr dirty="0"/>
          </a:p>
        </p:txBody>
      </p:sp>
      <p:sp>
        <p:nvSpPr>
          <p:cNvPr id="3" name="Content Placeholder 2"/>
          <p:cNvSpPr>
            <a:spLocks noGrp="1"/>
          </p:cNvSpPr>
          <p:nvPr>
            <p:ph idx="1"/>
          </p:nvPr>
        </p:nvSpPr>
        <p:spPr/>
        <p:txBody>
          <a:bodyPr>
            <a:normAutofit/>
          </a:bodyPr>
          <a:lstStyle/>
          <a:p>
            <a:pPr marL="457200" lvl="1" indent="0">
              <a:buNone/>
            </a:pPr>
            <a:r>
              <a:rPr lang="en-US" dirty="0" smtClean="0"/>
              <a:t>SQL Code:</a:t>
            </a:r>
          </a:p>
          <a:p>
            <a:pPr marL="457200" lvl="1" indent="0">
              <a:buNone/>
            </a:pPr>
            <a:endParaRPr lang="en-US" dirty="0" smtClean="0"/>
          </a:p>
          <a:p>
            <a:pPr marL="857250" lvl="2" indent="0">
              <a:buNone/>
            </a:pPr>
            <a:r>
              <a:rPr lang="en-US" dirty="0"/>
              <a:t>SELECT </a:t>
            </a:r>
            <a:r>
              <a:rPr lang="en-US" dirty="0" err="1"/>
              <a:t>add_months</a:t>
            </a:r>
            <a:r>
              <a:rPr lang="en-US" dirty="0"/>
              <a:t>(sysdate,3) FROM </a:t>
            </a:r>
            <a:r>
              <a:rPr lang="en-US" dirty="0" smtClean="0"/>
              <a:t>DUAL</a:t>
            </a:r>
            <a:endParaRPr lang="en-US" dirty="0"/>
          </a:p>
          <a:p>
            <a:pPr marL="857250" lvl="2" indent="0">
              <a:buNone/>
            </a:pPr>
            <a:r>
              <a:rPr lang="en-US" dirty="0"/>
              <a:t>SELECT </a:t>
            </a:r>
            <a:r>
              <a:rPr lang="en-US" dirty="0" err="1"/>
              <a:t>add_months</a:t>
            </a:r>
            <a:r>
              <a:rPr lang="en-US" dirty="0"/>
              <a:t>(sysdate,-3) FROM </a:t>
            </a:r>
            <a:r>
              <a:rPr lang="en-US" dirty="0" smtClean="0"/>
              <a:t>DUAL</a:t>
            </a:r>
            <a:endParaRPr lang="en-US" dirty="0" smtClean="0"/>
          </a:p>
          <a:p>
            <a:pPr marL="1771650" lvl="4" indent="0">
              <a:buNone/>
            </a:pPr>
            <a:endParaRPr lang="en-US" dirty="0"/>
          </a:p>
          <a:p>
            <a:pPr marL="857250" lvl="2" indent="0">
              <a:buNone/>
            </a:pPr>
            <a:r>
              <a:rPr lang="en-US" dirty="0"/>
              <a:t>The </a:t>
            </a:r>
            <a:r>
              <a:rPr lang="en-US" dirty="0" err="1"/>
              <a:t>Add_Months</a:t>
            </a:r>
            <a:r>
              <a:rPr lang="en-US" dirty="0"/>
              <a:t> is used to add or subtract the number of calendar months to the given date.</a:t>
            </a:r>
            <a:endParaRPr lang="en-US" dirty="0" smtClean="0"/>
          </a:p>
        </p:txBody>
      </p:sp>
    </p:spTree>
    <p:extLst>
      <p:ext uri="{BB962C8B-B14F-4D97-AF65-F5344CB8AC3E}">
        <p14:creationId xmlns:p14="http://schemas.microsoft.com/office/powerpoint/2010/main" val="1653105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smtClean="0"/>
              <a:t>Date Functions</a:t>
            </a:r>
            <a:endParaRPr dirty="0"/>
          </a:p>
        </p:txBody>
      </p:sp>
      <p:sp>
        <p:nvSpPr>
          <p:cNvPr id="3" name="Content Placeholder 2"/>
          <p:cNvSpPr>
            <a:spLocks noGrp="1"/>
          </p:cNvSpPr>
          <p:nvPr>
            <p:ph idx="1"/>
          </p:nvPr>
        </p:nvSpPr>
        <p:spPr/>
        <p:txBody>
          <a:bodyPr>
            <a:normAutofit/>
          </a:bodyPr>
          <a:lstStyle/>
          <a:p>
            <a:pPr marL="457200" lvl="1" indent="0">
              <a:buNone/>
            </a:pPr>
            <a:r>
              <a:rPr lang="en-US" dirty="0" smtClean="0"/>
              <a:t>SQL Code:</a:t>
            </a:r>
          </a:p>
          <a:p>
            <a:pPr marL="457200" lvl="1" indent="0">
              <a:buNone/>
            </a:pPr>
            <a:endParaRPr lang="en-US" dirty="0" smtClean="0"/>
          </a:p>
          <a:p>
            <a:pPr marL="857250" lvl="2" indent="0">
              <a:buNone/>
            </a:pPr>
            <a:r>
              <a:rPr lang="en-US" dirty="0"/>
              <a:t>SELECT </a:t>
            </a:r>
            <a:r>
              <a:rPr lang="en-US" dirty="0" err="1"/>
              <a:t>months_between</a:t>
            </a:r>
            <a:r>
              <a:rPr lang="en-US" dirty="0"/>
              <a:t>('01-JUL-2000', '23-JAN-2000') FROM DUAL;</a:t>
            </a:r>
            <a:endParaRPr lang="en-US" dirty="0" smtClean="0"/>
          </a:p>
          <a:p>
            <a:pPr marL="1771650" lvl="4" indent="0">
              <a:buNone/>
            </a:pPr>
            <a:endParaRPr lang="en-US" dirty="0"/>
          </a:p>
          <a:p>
            <a:pPr marL="857250" lvl="2" indent="0">
              <a:buNone/>
            </a:pPr>
            <a:r>
              <a:rPr lang="en-US" dirty="0"/>
              <a:t>The </a:t>
            </a:r>
            <a:r>
              <a:rPr lang="en-US" dirty="0" err="1"/>
              <a:t>Months_Between</a:t>
            </a:r>
            <a:r>
              <a:rPr lang="en-US" dirty="0"/>
              <a:t> function returns the number of months between the two given dates.</a:t>
            </a:r>
            <a:endParaRPr lang="en-US" dirty="0" smtClean="0"/>
          </a:p>
        </p:txBody>
      </p:sp>
    </p:spTree>
    <p:extLst>
      <p:ext uri="{BB962C8B-B14F-4D97-AF65-F5344CB8AC3E}">
        <p14:creationId xmlns:p14="http://schemas.microsoft.com/office/powerpoint/2010/main" val="3559565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smtClean="0"/>
              <a:t>Date Functions </a:t>
            </a:r>
            <a:endParaRPr dirty="0"/>
          </a:p>
        </p:txBody>
      </p:sp>
      <p:sp>
        <p:nvSpPr>
          <p:cNvPr id="3" name="Content Placeholder 2"/>
          <p:cNvSpPr>
            <a:spLocks noGrp="1"/>
          </p:cNvSpPr>
          <p:nvPr>
            <p:ph idx="1"/>
          </p:nvPr>
        </p:nvSpPr>
        <p:spPr/>
        <p:txBody>
          <a:bodyPr>
            <a:normAutofit/>
          </a:bodyPr>
          <a:lstStyle/>
          <a:p>
            <a:pPr marL="457200" lvl="1" indent="0">
              <a:buNone/>
            </a:pPr>
            <a:r>
              <a:rPr lang="en-US" dirty="0" smtClean="0"/>
              <a:t>SQL Code:</a:t>
            </a:r>
          </a:p>
          <a:p>
            <a:pPr marL="457200" lvl="1" indent="0">
              <a:buNone/>
            </a:pPr>
            <a:endParaRPr lang="en-US" dirty="0" smtClean="0"/>
          </a:p>
          <a:p>
            <a:pPr marL="857250" lvl="2" indent="0">
              <a:buNone/>
            </a:pPr>
            <a:r>
              <a:rPr lang="en-US" dirty="0"/>
              <a:t>SELECT </a:t>
            </a:r>
            <a:r>
              <a:rPr lang="en-US" dirty="0" err="1"/>
              <a:t>next_day</a:t>
            </a:r>
            <a:r>
              <a:rPr lang="en-US" dirty="0"/>
              <a:t>(</a:t>
            </a:r>
            <a:r>
              <a:rPr lang="en-US" dirty="0" err="1"/>
              <a:t>sysdate</a:t>
            </a:r>
            <a:r>
              <a:rPr lang="en-US" dirty="0"/>
              <a:t>,'FRIDAY') FROM </a:t>
            </a:r>
            <a:r>
              <a:rPr lang="en-US" dirty="0" smtClean="0"/>
              <a:t>DUAL</a:t>
            </a:r>
            <a:endParaRPr lang="en-US" dirty="0"/>
          </a:p>
          <a:p>
            <a:pPr marL="857250" lvl="2" indent="0">
              <a:buNone/>
            </a:pPr>
            <a:r>
              <a:rPr lang="en-US" dirty="0"/>
              <a:t>SELECT </a:t>
            </a:r>
            <a:r>
              <a:rPr lang="en-US" dirty="0" err="1"/>
              <a:t>next_day</a:t>
            </a:r>
            <a:r>
              <a:rPr lang="en-US" dirty="0"/>
              <a:t>(sysdate,5) FROM </a:t>
            </a:r>
            <a:r>
              <a:rPr lang="en-US" dirty="0" smtClean="0"/>
              <a:t>DUAL</a:t>
            </a:r>
            <a:endParaRPr lang="en-US" dirty="0" smtClean="0"/>
          </a:p>
          <a:p>
            <a:pPr marL="1771650" lvl="4" indent="0">
              <a:buNone/>
            </a:pPr>
            <a:endParaRPr lang="en-US" dirty="0"/>
          </a:p>
          <a:p>
            <a:pPr marL="857250" lvl="2" indent="0">
              <a:buNone/>
            </a:pPr>
            <a:r>
              <a:rPr lang="en-US" dirty="0"/>
              <a:t>The </a:t>
            </a:r>
            <a:r>
              <a:rPr lang="en-US" dirty="0" err="1"/>
              <a:t>Next_Day</a:t>
            </a:r>
            <a:r>
              <a:rPr lang="en-US" dirty="0"/>
              <a:t> function finds the date of the next specified day of the week.</a:t>
            </a:r>
            <a:endParaRPr lang="en-US" dirty="0" smtClean="0"/>
          </a:p>
        </p:txBody>
      </p:sp>
    </p:spTree>
    <p:extLst>
      <p:ext uri="{BB962C8B-B14F-4D97-AF65-F5344CB8AC3E}">
        <p14:creationId xmlns:p14="http://schemas.microsoft.com/office/powerpoint/2010/main" val="4276154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smtClean="0"/>
              <a:t>Date Functions</a:t>
            </a:r>
            <a:endParaRPr dirty="0"/>
          </a:p>
        </p:txBody>
      </p:sp>
      <p:sp>
        <p:nvSpPr>
          <p:cNvPr id="3" name="Content Placeholder 2"/>
          <p:cNvSpPr>
            <a:spLocks noGrp="1"/>
          </p:cNvSpPr>
          <p:nvPr>
            <p:ph idx="1"/>
          </p:nvPr>
        </p:nvSpPr>
        <p:spPr/>
        <p:txBody>
          <a:bodyPr>
            <a:normAutofit/>
          </a:bodyPr>
          <a:lstStyle/>
          <a:p>
            <a:pPr marL="457200" lvl="1" indent="0">
              <a:buNone/>
            </a:pPr>
            <a:r>
              <a:rPr lang="en-US" dirty="0" smtClean="0"/>
              <a:t>SQL Code:</a:t>
            </a:r>
          </a:p>
          <a:p>
            <a:pPr marL="457200" lvl="1" indent="0">
              <a:buNone/>
            </a:pPr>
            <a:endParaRPr lang="en-US" dirty="0" smtClean="0"/>
          </a:p>
          <a:p>
            <a:pPr marL="857250" lvl="2" indent="0">
              <a:buNone/>
            </a:pPr>
            <a:r>
              <a:rPr lang="en-US" dirty="0"/>
              <a:t>SELECT </a:t>
            </a:r>
            <a:r>
              <a:rPr lang="en-US" dirty="0" err="1"/>
              <a:t>last_day</a:t>
            </a:r>
            <a:r>
              <a:rPr lang="en-US" dirty="0"/>
              <a:t>(</a:t>
            </a:r>
            <a:r>
              <a:rPr lang="en-US" dirty="0" err="1"/>
              <a:t>sysdate</a:t>
            </a:r>
            <a:r>
              <a:rPr lang="en-US" dirty="0"/>
              <a:t>) FROM </a:t>
            </a:r>
            <a:r>
              <a:rPr lang="en-US" dirty="0" smtClean="0"/>
              <a:t>DUAL</a:t>
            </a:r>
            <a:endParaRPr lang="en-US" dirty="0"/>
          </a:p>
          <a:p>
            <a:pPr marL="857250" lvl="2" indent="0">
              <a:buNone/>
            </a:pPr>
            <a:r>
              <a:rPr lang="en-US" dirty="0"/>
              <a:t>SELECT </a:t>
            </a:r>
            <a:r>
              <a:rPr lang="en-US" dirty="0" err="1"/>
              <a:t>last_day</a:t>
            </a:r>
            <a:r>
              <a:rPr lang="en-US" dirty="0"/>
              <a:t>('01-JUL-2000') FROM </a:t>
            </a:r>
            <a:r>
              <a:rPr lang="en-US" dirty="0" smtClean="0"/>
              <a:t>DUAL</a:t>
            </a:r>
            <a:endParaRPr lang="en-US" dirty="0" smtClean="0"/>
          </a:p>
          <a:p>
            <a:pPr marL="1771650" lvl="4" indent="0">
              <a:buNone/>
            </a:pPr>
            <a:endParaRPr lang="en-US" dirty="0"/>
          </a:p>
          <a:p>
            <a:pPr marL="857250" lvl="2" indent="0">
              <a:buNone/>
            </a:pPr>
            <a:r>
              <a:rPr lang="en-US" dirty="0"/>
              <a:t>The </a:t>
            </a:r>
            <a:r>
              <a:rPr lang="en-US" dirty="0" err="1"/>
              <a:t>Last_Day</a:t>
            </a:r>
            <a:r>
              <a:rPr lang="en-US" dirty="0"/>
              <a:t> function returns the last day of the month.</a:t>
            </a:r>
            <a:endParaRPr lang="en-US" dirty="0" smtClean="0"/>
          </a:p>
        </p:txBody>
      </p:sp>
    </p:spTree>
    <p:extLst>
      <p:ext uri="{BB962C8B-B14F-4D97-AF65-F5344CB8AC3E}">
        <p14:creationId xmlns:p14="http://schemas.microsoft.com/office/powerpoint/2010/main" val="1670892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a:t>G</a:t>
            </a:r>
            <a:r>
              <a:rPr lang="en-US" dirty="0" smtClean="0"/>
              <a:t>eneral Functions</a:t>
            </a:r>
            <a:endParaRPr dirty="0"/>
          </a:p>
        </p:txBody>
      </p:sp>
      <p:sp>
        <p:nvSpPr>
          <p:cNvPr id="3" name="Content Placeholder 2"/>
          <p:cNvSpPr>
            <a:spLocks noGrp="1"/>
          </p:cNvSpPr>
          <p:nvPr>
            <p:ph idx="1"/>
          </p:nvPr>
        </p:nvSpPr>
        <p:spPr/>
        <p:txBody>
          <a:bodyPr>
            <a:normAutofit/>
          </a:bodyPr>
          <a:lstStyle/>
          <a:p>
            <a:pPr marL="457200" lvl="1" indent="0">
              <a:buNone/>
            </a:pPr>
            <a:r>
              <a:rPr lang="en-US" dirty="0"/>
              <a:t>Syntax –</a:t>
            </a:r>
          </a:p>
          <a:p>
            <a:pPr marL="457200" lvl="1" indent="0">
              <a:buNone/>
            </a:pPr>
            <a:r>
              <a:rPr lang="en-US" dirty="0"/>
              <a:t>NVL (expr1, expr2)</a:t>
            </a:r>
          </a:p>
          <a:p>
            <a:pPr marL="857250" lvl="2" indent="0">
              <a:buNone/>
            </a:pPr>
            <a:endParaRPr lang="en-US" dirty="0" smtClean="0"/>
          </a:p>
          <a:p>
            <a:pPr marL="1200150" lvl="2" indent="-342900"/>
            <a:r>
              <a:rPr lang="en-US" dirty="0" smtClean="0"/>
              <a:t>NVL</a:t>
            </a:r>
            <a:r>
              <a:rPr lang="en-US" dirty="0"/>
              <a:t>() converts a null value to an actual value. </a:t>
            </a:r>
            <a:endParaRPr lang="en-US" dirty="0" smtClean="0"/>
          </a:p>
          <a:p>
            <a:pPr marL="1200150" lvl="2" indent="-342900"/>
            <a:r>
              <a:rPr lang="en-US" dirty="0" smtClean="0"/>
              <a:t>expr1 </a:t>
            </a:r>
            <a:r>
              <a:rPr lang="en-US" dirty="0"/>
              <a:t>and expr2 must of same data type.</a:t>
            </a:r>
          </a:p>
          <a:p>
            <a:pPr marL="1200150" lvl="2" indent="-342900"/>
            <a:r>
              <a:rPr lang="en-US" dirty="0" smtClean="0"/>
              <a:t>expr1 </a:t>
            </a:r>
            <a:r>
              <a:rPr lang="en-US" dirty="0"/>
              <a:t>is the source value or expression that may contain a null.</a:t>
            </a:r>
          </a:p>
          <a:p>
            <a:pPr marL="1200150" lvl="2" indent="-342900"/>
            <a:r>
              <a:rPr lang="en-US" dirty="0"/>
              <a:t>expr2 is the target value for converting the null.</a:t>
            </a:r>
          </a:p>
          <a:p>
            <a:pPr marL="857250" lvl="2" indent="0">
              <a:buNone/>
            </a:pPr>
            <a:endParaRPr lang="en-US" dirty="0"/>
          </a:p>
        </p:txBody>
      </p:sp>
    </p:spTree>
    <p:extLst>
      <p:ext uri="{BB962C8B-B14F-4D97-AF65-F5344CB8AC3E}">
        <p14:creationId xmlns:p14="http://schemas.microsoft.com/office/powerpoint/2010/main" val="27280415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a:t>G</a:t>
            </a:r>
            <a:r>
              <a:rPr lang="en-US" dirty="0" smtClean="0"/>
              <a:t>eneral Functions</a:t>
            </a:r>
            <a:endParaRPr dirty="0"/>
          </a:p>
        </p:txBody>
      </p:sp>
      <p:sp>
        <p:nvSpPr>
          <p:cNvPr id="3" name="Content Placeholder 2"/>
          <p:cNvSpPr>
            <a:spLocks noGrp="1"/>
          </p:cNvSpPr>
          <p:nvPr>
            <p:ph idx="1"/>
          </p:nvPr>
        </p:nvSpPr>
        <p:spPr/>
        <p:txBody>
          <a:bodyPr>
            <a:normAutofit/>
          </a:bodyPr>
          <a:lstStyle/>
          <a:p>
            <a:pPr marL="457200" lvl="1" indent="0">
              <a:buNone/>
            </a:pPr>
            <a:r>
              <a:rPr lang="en-US" dirty="0" smtClean="0"/>
              <a:t>SQL Code</a:t>
            </a:r>
            <a:endParaRPr lang="en-US" dirty="0"/>
          </a:p>
          <a:p>
            <a:pPr marL="857250" lvl="2" indent="0">
              <a:buNone/>
            </a:pPr>
            <a:endParaRPr lang="en-US" dirty="0"/>
          </a:p>
          <a:p>
            <a:pPr marL="857250" lvl="2" indent="0">
              <a:buNone/>
            </a:pPr>
            <a:r>
              <a:rPr lang="en-US" dirty="0"/>
              <a:t>select </a:t>
            </a:r>
            <a:r>
              <a:rPr lang="en-US" dirty="0" err="1"/>
              <a:t>nvl</a:t>
            </a:r>
            <a:r>
              <a:rPr lang="en-US" dirty="0"/>
              <a:t>(teaching_ind,0) </a:t>
            </a:r>
            <a:endParaRPr lang="en-US" dirty="0" smtClean="0"/>
          </a:p>
          <a:p>
            <a:pPr marL="857250" lvl="2" indent="0">
              <a:buNone/>
            </a:pPr>
            <a:r>
              <a:rPr lang="en-US" dirty="0" smtClean="0"/>
              <a:t>from hospital</a:t>
            </a:r>
            <a:endParaRPr lang="en-US" dirty="0" smtClean="0"/>
          </a:p>
        </p:txBody>
      </p:sp>
    </p:spTree>
    <p:extLst>
      <p:ext uri="{BB962C8B-B14F-4D97-AF65-F5344CB8AC3E}">
        <p14:creationId xmlns:p14="http://schemas.microsoft.com/office/powerpoint/2010/main" val="1702304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a:t>G</a:t>
            </a:r>
            <a:r>
              <a:rPr lang="en-US" dirty="0" smtClean="0"/>
              <a:t>eneral Functions</a:t>
            </a:r>
            <a:endParaRPr dirty="0"/>
          </a:p>
        </p:txBody>
      </p:sp>
      <p:sp>
        <p:nvSpPr>
          <p:cNvPr id="3" name="Content Placeholder 2"/>
          <p:cNvSpPr>
            <a:spLocks noGrp="1"/>
          </p:cNvSpPr>
          <p:nvPr>
            <p:ph idx="1"/>
          </p:nvPr>
        </p:nvSpPr>
        <p:spPr/>
        <p:txBody>
          <a:bodyPr>
            <a:normAutofit/>
          </a:bodyPr>
          <a:lstStyle/>
          <a:p>
            <a:pPr marL="457200" lvl="1" indent="0">
              <a:buNone/>
            </a:pPr>
            <a:r>
              <a:rPr lang="en-US" dirty="0" smtClean="0"/>
              <a:t>Decode() </a:t>
            </a:r>
          </a:p>
          <a:p>
            <a:pPr marL="857250" lvl="2" indent="0">
              <a:buNone/>
            </a:pPr>
            <a:r>
              <a:rPr lang="en-US" dirty="0" smtClean="0"/>
              <a:t>The </a:t>
            </a:r>
            <a:r>
              <a:rPr lang="en-US" dirty="0"/>
              <a:t>DECODE function decodes an expression in a way similar to the IF-THEN-ELSE </a:t>
            </a:r>
            <a:r>
              <a:rPr lang="en-US" dirty="0" smtClean="0"/>
              <a:t>logic. </a:t>
            </a:r>
          </a:p>
          <a:p>
            <a:pPr marL="457200" lvl="1" indent="0">
              <a:buNone/>
            </a:pPr>
            <a:endParaRPr lang="en-US" dirty="0" smtClean="0"/>
          </a:p>
          <a:p>
            <a:pPr marL="457200" lvl="1" indent="0">
              <a:buNone/>
            </a:pPr>
            <a:r>
              <a:rPr lang="en-US" dirty="0" smtClean="0"/>
              <a:t>Syntax –</a:t>
            </a:r>
            <a:endParaRPr lang="en-US" dirty="0"/>
          </a:p>
          <a:p>
            <a:pPr marL="857250" lvl="2" indent="0">
              <a:buNone/>
            </a:pPr>
            <a:r>
              <a:rPr lang="en-US" dirty="0"/>
              <a:t>DECODE(</a:t>
            </a:r>
            <a:r>
              <a:rPr lang="en-US" dirty="0" err="1"/>
              <a:t>col|expression</a:t>
            </a:r>
            <a:r>
              <a:rPr lang="en-US" dirty="0"/>
              <a:t>, search1, result1 </a:t>
            </a:r>
          </a:p>
          <a:p>
            <a:pPr marL="857250" lvl="2" indent="0">
              <a:buNone/>
            </a:pPr>
            <a:r>
              <a:rPr lang="en-US" dirty="0"/>
              <a:t> [, search2, result2,...,][, default])</a:t>
            </a:r>
            <a:endParaRPr lang="en-US" dirty="0" smtClean="0"/>
          </a:p>
        </p:txBody>
      </p:sp>
    </p:spTree>
    <p:extLst>
      <p:ext uri="{BB962C8B-B14F-4D97-AF65-F5344CB8AC3E}">
        <p14:creationId xmlns:p14="http://schemas.microsoft.com/office/powerpoint/2010/main" val="5045705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a:t>G</a:t>
            </a:r>
            <a:r>
              <a:rPr lang="en-US" dirty="0" smtClean="0"/>
              <a:t>eneral Functions</a:t>
            </a:r>
            <a:endParaRPr dirty="0"/>
          </a:p>
        </p:txBody>
      </p:sp>
      <p:sp>
        <p:nvSpPr>
          <p:cNvPr id="3" name="Content Placeholder 2"/>
          <p:cNvSpPr>
            <a:spLocks noGrp="1"/>
          </p:cNvSpPr>
          <p:nvPr>
            <p:ph idx="1"/>
          </p:nvPr>
        </p:nvSpPr>
        <p:spPr/>
        <p:txBody>
          <a:bodyPr>
            <a:normAutofit/>
          </a:bodyPr>
          <a:lstStyle/>
          <a:p>
            <a:pPr marL="457200" lvl="1" indent="0">
              <a:buNone/>
            </a:pPr>
            <a:r>
              <a:rPr lang="en-US" dirty="0" smtClean="0"/>
              <a:t>SQL Code</a:t>
            </a:r>
            <a:endParaRPr lang="en-US" dirty="0"/>
          </a:p>
          <a:p>
            <a:pPr marL="857250" lvl="2" indent="0">
              <a:buNone/>
            </a:pPr>
            <a:endParaRPr lang="en-US" dirty="0"/>
          </a:p>
          <a:p>
            <a:pPr marL="457200" lvl="1" indent="0">
              <a:buNone/>
            </a:pPr>
            <a:r>
              <a:rPr lang="en-US" sz="2400" dirty="0"/>
              <a:t>select </a:t>
            </a:r>
            <a:endParaRPr lang="en-US" sz="2400" dirty="0" smtClean="0"/>
          </a:p>
          <a:p>
            <a:pPr marL="457200" lvl="1" indent="0">
              <a:buNone/>
            </a:pPr>
            <a:r>
              <a:rPr lang="en-US" sz="2400" dirty="0" smtClean="0"/>
              <a:t>   decode(</a:t>
            </a:r>
            <a:r>
              <a:rPr lang="en-US" sz="2400" dirty="0" err="1" smtClean="0"/>
              <a:t>teaching_ind</a:t>
            </a:r>
            <a:r>
              <a:rPr lang="en-US" sz="2400" dirty="0" smtClean="0"/>
              <a:t>, 1, 'Yes', 0, 'No</a:t>
            </a:r>
            <a:r>
              <a:rPr lang="en-US" sz="2400" smtClean="0"/>
              <a:t>‘, ’NOT MAPPED</a:t>
            </a:r>
            <a:r>
              <a:rPr lang="en-US" sz="2400" dirty="0" smtClean="0"/>
              <a:t>’) </a:t>
            </a:r>
          </a:p>
          <a:p>
            <a:pPr marL="457200" lvl="1" indent="0">
              <a:buNone/>
            </a:pPr>
            <a:r>
              <a:rPr lang="en-US" sz="2400" dirty="0" smtClean="0"/>
              <a:t>from </a:t>
            </a:r>
            <a:r>
              <a:rPr lang="en-US" sz="2400" dirty="0"/>
              <a:t>hospital</a:t>
            </a:r>
            <a:endParaRPr lang="en-US" sz="2400" dirty="0" smtClean="0"/>
          </a:p>
        </p:txBody>
      </p:sp>
    </p:spTree>
    <p:extLst>
      <p:ext uri="{BB962C8B-B14F-4D97-AF65-F5344CB8AC3E}">
        <p14:creationId xmlns:p14="http://schemas.microsoft.com/office/powerpoint/2010/main" val="3890720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smtClean="0"/>
              <a:t>Functions in SQL</a:t>
            </a:r>
            <a:endParaRPr dirty="0"/>
          </a:p>
        </p:txBody>
      </p:sp>
      <p:sp>
        <p:nvSpPr>
          <p:cNvPr id="3" name="Content Placeholder 2"/>
          <p:cNvSpPr>
            <a:spLocks noGrp="1"/>
          </p:cNvSpPr>
          <p:nvPr>
            <p:ph idx="1"/>
          </p:nvPr>
        </p:nvSpPr>
        <p:spPr/>
        <p:txBody>
          <a:bodyPr/>
          <a:lstStyle/>
          <a:p>
            <a:pPr marL="457200" lvl="1" indent="0">
              <a:buNone/>
            </a:pPr>
            <a:r>
              <a:rPr lang="en-US" dirty="0"/>
              <a:t>There are two types of functions:</a:t>
            </a:r>
          </a:p>
          <a:p>
            <a:pPr marL="457200" lvl="1" indent="0">
              <a:buNone/>
            </a:pPr>
            <a:endParaRPr lang="en-US" dirty="0"/>
          </a:p>
          <a:p>
            <a:pPr lvl="1">
              <a:buFont typeface="Arial" panose="020B0604020202020204" pitchFamily="34" charset="0"/>
              <a:buChar char="•"/>
            </a:pPr>
            <a:r>
              <a:rPr lang="en-US" dirty="0"/>
              <a:t>Single-row functions</a:t>
            </a:r>
          </a:p>
          <a:p>
            <a:pPr lvl="1">
              <a:buFont typeface="Arial" panose="020B0604020202020204" pitchFamily="34" charset="0"/>
              <a:buChar char="•"/>
            </a:pPr>
            <a:r>
              <a:rPr lang="en-US" dirty="0"/>
              <a:t>Multiple-row functions</a:t>
            </a:r>
            <a:endParaRPr dirty="0">
              <a:hlinkClick r:id="rId3"/>
            </a:endParaRPr>
          </a:p>
        </p:txBody>
      </p:sp>
    </p:spTree>
    <p:extLst>
      <p:ext uri="{BB962C8B-B14F-4D97-AF65-F5344CB8AC3E}">
        <p14:creationId xmlns:p14="http://schemas.microsoft.com/office/powerpoint/2010/main" val="4150484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a:t>G</a:t>
            </a:r>
            <a:r>
              <a:rPr lang="en-US" dirty="0" smtClean="0"/>
              <a:t>eneral Functions</a:t>
            </a:r>
            <a:endParaRPr dirty="0"/>
          </a:p>
        </p:txBody>
      </p:sp>
      <p:sp>
        <p:nvSpPr>
          <p:cNvPr id="3" name="Content Placeholder 2"/>
          <p:cNvSpPr>
            <a:spLocks noGrp="1"/>
          </p:cNvSpPr>
          <p:nvPr>
            <p:ph idx="1"/>
          </p:nvPr>
        </p:nvSpPr>
        <p:spPr/>
        <p:txBody>
          <a:bodyPr>
            <a:normAutofit/>
          </a:bodyPr>
          <a:lstStyle/>
          <a:p>
            <a:pPr marL="457200" lvl="1" indent="0">
              <a:buNone/>
            </a:pPr>
            <a:r>
              <a:rPr lang="en-US" dirty="0"/>
              <a:t>NULLIF</a:t>
            </a:r>
            <a:r>
              <a:rPr lang="en-US" dirty="0" smtClean="0"/>
              <a:t>()</a:t>
            </a:r>
          </a:p>
          <a:p>
            <a:pPr marL="1200150" lvl="2" indent="-342900"/>
            <a:r>
              <a:rPr lang="en-US" dirty="0" smtClean="0"/>
              <a:t>The </a:t>
            </a:r>
            <a:r>
              <a:rPr lang="en-US" dirty="0"/>
              <a:t>NULLIF function compares two expressions. </a:t>
            </a:r>
            <a:endParaRPr lang="en-US" dirty="0" smtClean="0"/>
          </a:p>
          <a:p>
            <a:pPr marL="1200150" lvl="2" indent="-342900"/>
            <a:r>
              <a:rPr lang="en-US" dirty="0" smtClean="0"/>
              <a:t>If </a:t>
            </a:r>
            <a:r>
              <a:rPr lang="en-US" dirty="0"/>
              <a:t>they are equal, the function returns null. </a:t>
            </a:r>
            <a:endParaRPr lang="en-US" dirty="0" smtClean="0"/>
          </a:p>
          <a:p>
            <a:pPr marL="1200150" lvl="2" indent="-342900"/>
            <a:r>
              <a:rPr lang="en-US" dirty="0" smtClean="0"/>
              <a:t>If </a:t>
            </a:r>
            <a:r>
              <a:rPr lang="en-US" dirty="0"/>
              <a:t>they are not equal, the function returns the first expression. </a:t>
            </a:r>
            <a:endParaRPr lang="en-US" dirty="0" smtClean="0"/>
          </a:p>
          <a:p>
            <a:pPr marL="1200150" lvl="2" indent="-342900"/>
            <a:r>
              <a:rPr lang="en-US" dirty="0" smtClean="0"/>
              <a:t>You </a:t>
            </a:r>
            <a:r>
              <a:rPr lang="en-US" dirty="0"/>
              <a:t>cannot specify the literal NULL for first expression.</a:t>
            </a:r>
          </a:p>
          <a:p>
            <a:pPr marL="457200" lvl="1" indent="0">
              <a:buNone/>
            </a:pPr>
            <a:endParaRPr lang="en-US" dirty="0" smtClean="0"/>
          </a:p>
          <a:p>
            <a:pPr marL="457200" lvl="1" indent="0">
              <a:buNone/>
            </a:pPr>
            <a:r>
              <a:rPr lang="en-US" dirty="0" smtClean="0"/>
              <a:t>Syntax –</a:t>
            </a:r>
            <a:endParaRPr lang="en-US" dirty="0"/>
          </a:p>
          <a:p>
            <a:pPr marL="857250" lvl="2" indent="0">
              <a:buNone/>
            </a:pPr>
            <a:r>
              <a:rPr lang="en-US" dirty="0"/>
              <a:t>NULLIF (expr_1, expr_2)</a:t>
            </a:r>
            <a:endParaRPr lang="en-US" dirty="0" smtClean="0"/>
          </a:p>
        </p:txBody>
      </p:sp>
    </p:spTree>
    <p:extLst>
      <p:ext uri="{BB962C8B-B14F-4D97-AF65-F5344CB8AC3E}">
        <p14:creationId xmlns:p14="http://schemas.microsoft.com/office/powerpoint/2010/main" val="20715819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a:t>G</a:t>
            </a:r>
            <a:r>
              <a:rPr lang="en-US" dirty="0" smtClean="0"/>
              <a:t>eneral Functions</a:t>
            </a:r>
            <a:endParaRPr dirty="0"/>
          </a:p>
        </p:txBody>
      </p:sp>
      <p:sp>
        <p:nvSpPr>
          <p:cNvPr id="3" name="Content Placeholder 2"/>
          <p:cNvSpPr>
            <a:spLocks noGrp="1"/>
          </p:cNvSpPr>
          <p:nvPr>
            <p:ph idx="1"/>
          </p:nvPr>
        </p:nvSpPr>
        <p:spPr/>
        <p:txBody>
          <a:bodyPr>
            <a:normAutofit/>
          </a:bodyPr>
          <a:lstStyle/>
          <a:p>
            <a:pPr marL="457200" lvl="1" indent="0">
              <a:buNone/>
            </a:pPr>
            <a:r>
              <a:rPr lang="en-US" dirty="0" smtClean="0"/>
              <a:t>SQL Code</a:t>
            </a:r>
            <a:endParaRPr lang="en-US" dirty="0"/>
          </a:p>
          <a:p>
            <a:pPr marL="857250" lvl="2" indent="0">
              <a:buNone/>
            </a:pPr>
            <a:endParaRPr lang="en-US" dirty="0"/>
          </a:p>
          <a:p>
            <a:pPr marL="857250" lvl="2" indent="0">
              <a:buNone/>
            </a:pPr>
            <a:r>
              <a:rPr lang="en-US" sz="1800" dirty="0"/>
              <a:t>SELECT LENGTH(</a:t>
            </a:r>
            <a:r>
              <a:rPr lang="en-US" sz="1800" dirty="0" err="1"/>
              <a:t>rural_urban</a:t>
            </a:r>
            <a:r>
              <a:rPr lang="en-US" sz="1800" dirty="0"/>
              <a:t>) "expr1",</a:t>
            </a:r>
          </a:p>
          <a:p>
            <a:pPr marL="857250" lvl="2" indent="0">
              <a:buNone/>
            </a:pPr>
            <a:r>
              <a:rPr lang="en-US" sz="1800" dirty="0"/>
              <a:t>   </a:t>
            </a:r>
            <a:r>
              <a:rPr lang="en-US" sz="1800" dirty="0" smtClean="0"/>
              <a:t>	LENGTH(</a:t>
            </a:r>
            <a:r>
              <a:rPr lang="en-US" sz="1800" dirty="0" err="1" smtClean="0"/>
              <a:t>acute_nonacute</a:t>
            </a:r>
            <a:r>
              <a:rPr lang="en-US" sz="1800" dirty="0"/>
              <a:t>) "expr2",</a:t>
            </a:r>
          </a:p>
          <a:p>
            <a:pPr marL="857250" lvl="2" indent="0">
              <a:buNone/>
            </a:pPr>
            <a:r>
              <a:rPr lang="en-US" sz="1800" dirty="0"/>
              <a:t>   </a:t>
            </a:r>
            <a:r>
              <a:rPr lang="en-US" sz="1800" dirty="0" smtClean="0"/>
              <a:t>	NULLIF(LENGTH(</a:t>
            </a:r>
            <a:r>
              <a:rPr lang="en-US" sz="1800" dirty="0" err="1" smtClean="0"/>
              <a:t>rural_urban</a:t>
            </a:r>
            <a:r>
              <a:rPr lang="en-US" sz="1800" dirty="0"/>
              <a:t>),LENGTH(</a:t>
            </a:r>
            <a:r>
              <a:rPr lang="en-US" sz="1800" dirty="0" err="1"/>
              <a:t>acute_nonacute</a:t>
            </a:r>
            <a:r>
              <a:rPr lang="en-US" sz="1800" dirty="0"/>
              <a:t>)) </a:t>
            </a:r>
            <a:r>
              <a:rPr lang="en-US" sz="1800" dirty="0" smtClean="0"/>
              <a:t> as </a:t>
            </a:r>
            <a:r>
              <a:rPr lang="en-US" sz="1800" dirty="0"/>
              <a:t>result </a:t>
            </a:r>
          </a:p>
          <a:p>
            <a:pPr marL="857250" lvl="2" indent="0">
              <a:buNone/>
            </a:pPr>
            <a:r>
              <a:rPr lang="en-US" sz="1800" dirty="0"/>
              <a:t>FROM hospital</a:t>
            </a:r>
            <a:endParaRPr lang="en-US" sz="1800" dirty="0" smtClean="0"/>
          </a:p>
        </p:txBody>
      </p:sp>
    </p:spTree>
    <p:extLst>
      <p:ext uri="{BB962C8B-B14F-4D97-AF65-F5344CB8AC3E}">
        <p14:creationId xmlns:p14="http://schemas.microsoft.com/office/powerpoint/2010/main" val="33536855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Your homework</a:t>
            </a:r>
          </a:p>
        </p:txBody>
      </p:sp>
      <p:sp>
        <p:nvSpPr>
          <p:cNvPr id="3" name="Content Placeholder 2"/>
          <p:cNvSpPr>
            <a:spLocks noGrp="1"/>
          </p:cNvSpPr>
          <p:nvPr>
            <p:ph idx="1"/>
          </p:nvPr>
        </p:nvSpPr>
        <p:spPr/>
        <p:txBody>
          <a:bodyPr>
            <a:normAutofit/>
          </a:bodyPr>
          <a:lstStyle/>
          <a:p>
            <a:pPr lvl="1"/>
            <a:endParaRPr lang="en-US" dirty="0" smtClean="0"/>
          </a:p>
          <a:p>
            <a:pPr lvl="1"/>
            <a:r>
              <a:rPr lang="en-US" dirty="0" smtClean="0"/>
              <a:t>Round </a:t>
            </a:r>
            <a:r>
              <a:rPr lang="en-US" dirty="0" smtClean="0"/>
              <a:t>the </a:t>
            </a:r>
            <a:r>
              <a:rPr lang="en-US" dirty="0"/>
              <a:t>value 29.526 </a:t>
            </a:r>
            <a:r>
              <a:rPr lang="en-US" dirty="0" smtClean="0"/>
              <a:t>to </a:t>
            </a:r>
            <a:r>
              <a:rPr lang="en-US" dirty="0"/>
              <a:t>two decimal places. </a:t>
            </a:r>
            <a:endParaRPr lang="en-US" dirty="0" smtClean="0"/>
          </a:p>
          <a:p>
            <a:pPr lvl="1"/>
            <a:r>
              <a:rPr lang="en-US" dirty="0" smtClean="0"/>
              <a:t>Truncate </a:t>
            </a:r>
            <a:r>
              <a:rPr lang="en-US" dirty="0"/>
              <a:t>the value 29.526 to </a:t>
            </a:r>
            <a:r>
              <a:rPr lang="en-US" dirty="0"/>
              <a:t>zero decimal places</a:t>
            </a:r>
            <a:r>
              <a:rPr lang="en-US" dirty="0" smtClean="0"/>
              <a:t>. </a:t>
            </a:r>
          </a:p>
          <a:p>
            <a:pPr lvl="1"/>
            <a:r>
              <a:rPr lang="en-US" dirty="0" smtClean="0"/>
              <a:t>Calculate the remainder of the value 2500 after it is divided by 500</a:t>
            </a:r>
            <a:endParaRPr lang="en-US" dirty="0"/>
          </a:p>
          <a:p>
            <a:pPr lvl="1"/>
            <a:r>
              <a:rPr dirty="0" smtClean="0"/>
              <a:t>Put </a:t>
            </a:r>
            <a:r>
              <a:rPr dirty="0"/>
              <a:t>your code and output in a single pdf file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smtClean="0"/>
              <a:t>Single Row Functions in SQL</a:t>
            </a:r>
            <a:endParaRPr dirty="0"/>
          </a:p>
        </p:txBody>
      </p:sp>
      <p:sp>
        <p:nvSpPr>
          <p:cNvPr id="3" name="Content Placeholder 2"/>
          <p:cNvSpPr>
            <a:spLocks noGrp="1"/>
          </p:cNvSpPr>
          <p:nvPr>
            <p:ph idx="1"/>
          </p:nvPr>
        </p:nvSpPr>
        <p:spPr/>
        <p:txBody>
          <a:bodyPr>
            <a:normAutofit fontScale="92500" lnSpcReduction="10000"/>
          </a:bodyPr>
          <a:lstStyle/>
          <a:p>
            <a:pPr lvl="1"/>
            <a:r>
              <a:rPr lang="en-US" dirty="0" smtClean="0"/>
              <a:t>These </a:t>
            </a:r>
            <a:r>
              <a:rPr lang="en-US" dirty="0"/>
              <a:t>functions operate on single rows only and return one result per row. </a:t>
            </a:r>
            <a:endParaRPr lang="en-US" dirty="0" smtClean="0"/>
          </a:p>
          <a:p>
            <a:pPr marL="457200" lvl="1" indent="0">
              <a:buNone/>
            </a:pPr>
            <a:endParaRPr lang="en-US" dirty="0" smtClean="0"/>
          </a:p>
          <a:p>
            <a:pPr lvl="1"/>
            <a:r>
              <a:rPr lang="en-US" dirty="0" smtClean="0"/>
              <a:t>There </a:t>
            </a:r>
            <a:r>
              <a:rPr lang="en-US" dirty="0"/>
              <a:t>are different types of single-row functions</a:t>
            </a:r>
            <a:r>
              <a:rPr lang="en-US" dirty="0" smtClean="0"/>
              <a:t>.</a:t>
            </a:r>
          </a:p>
          <a:p>
            <a:pPr marL="457200" lvl="1" indent="0">
              <a:buNone/>
            </a:pPr>
            <a:endParaRPr lang="en-US" dirty="0"/>
          </a:p>
          <a:p>
            <a:pPr lvl="1">
              <a:buFont typeface="Arial" panose="020B0604020202020204" pitchFamily="34" charset="0"/>
              <a:buChar char="•"/>
            </a:pPr>
            <a:r>
              <a:rPr lang="en-US" dirty="0"/>
              <a:t>Character</a:t>
            </a:r>
          </a:p>
          <a:p>
            <a:pPr lvl="1">
              <a:buFont typeface="Arial" panose="020B0604020202020204" pitchFamily="34" charset="0"/>
              <a:buChar char="•"/>
            </a:pPr>
            <a:r>
              <a:rPr lang="en-US" dirty="0"/>
              <a:t>Number</a:t>
            </a:r>
          </a:p>
          <a:p>
            <a:pPr lvl="1">
              <a:buFont typeface="Arial" panose="020B0604020202020204" pitchFamily="34" charset="0"/>
              <a:buChar char="•"/>
            </a:pPr>
            <a:r>
              <a:rPr lang="en-US" dirty="0"/>
              <a:t>Date</a:t>
            </a:r>
          </a:p>
          <a:p>
            <a:pPr lvl="1">
              <a:buFont typeface="Arial" panose="020B0604020202020204" pitchFamily="34" charset="0"/>
              <a:buChar char="•"/>
            </a:pPr>
            <a:r>
              <a:rPr lang="en-US" dirty="0"/>
              <a:t>Conversion</a:t>
            </a:r>
          </a:p>
          <a:p>
            <a:pPr lvl="1">
              <a:buFont typeface="Arial" panose="020B0604020202020204" pitchFamily="34" charset="0"/>
              <a:buChar char="•"/>
            </a:pPr>
            <a:r>
              <a:rPr lang="en-US" dirty="0"/>
              <a:t>General</a:t>
            </a:r>
            <a:endParaRPr dirty="0">
              <a:hlinkClick r:id="rId3"/>
            </a:endParaRPr>
          </a:p>
        </p:txBody>
      </p:sp>
    </p:spTree>
    <p:extLst>
      <p:ext uri="{BB962C8B-B14F-4D97-AF65-F5344CB8AC3E}">
        <p14:creationId xmlns:p14="http://schemas.microsoft.com/office/powerpoint/2010/main" val="477026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Features of single-row </a:t>
            </a:r>
            <a:r>
              <a:rPr lang="en-US" dirty="0" smtClean="0"/>
              <a:t>functions</a:t>
            </a:r>
            <a:endParaRPr dirty="0"/>
          </a:p>
        </p:txBody>
      </p:sp>
      <p:sp>
        <p:nvSpPr>
          <p:cNvPr id="3" name="Content Placeholder 2"/>
          <p:cNvSpPr>
            <a:spLocks noGrp="1"/>
          </p:cNvSpPr>
          <p:nvPr>
            <p:ph idx="1"/>
          </p:nvPr>
        </p:nvSpPr>
        <p:spPr/>
        <p:txBody>
          <a:bodyPr/>
          <a:lstStyle/>
          <a:p>
            <a:pPr marL="457200" lvl="1" indent="0">
              <a:buNone/>
            </a:pPr>
            <a:r>
              <a:rPr lang="en-US" dirty="0"/>
              <a:t>Features of single-row </a:t>
            </a:r>
            <a:r>
              <a:rPr lang="en-US" dirty="0" smtClean="0"/>
              <a:t>functions:</a:t>
            </a:r>
          </a:p>
          <a:p>
            <a:pPr marL="457200" lvl="1" indent="0">
              <a:buNone/>
            </a:pPr>
            <a:endParaRPr lang="en-US" dirty="0"/>
          </a:p>
          <a:p>
            <a:pPr lvl="1">
              <a:buFont typeface="Arial" panose="020B0604020202020204" pitchFamily="34" charset="0"/>
              <a:buChar char="•"/>
            </a:pPr>
            <a:r>
              <a:rPr lang="en-US" dirty="0" smtClean="0"/>
              <a:t>Acting </a:t>
            </a:r>
            <a:r>
              <a:rPr lang="en-US" dirty="0"/>
              <a:t>on each row that is returned in the query</a:t>
            </a:r>
          </a:p>
          <a:p>
            <a:pPr lvl="1">
              <a:buFont typeface="Arial" panose="020B0604020202020204" pitchFamily="34" charset="0"/>
              <a:buChar char="•"/>
            </a:pPr>
            <a:r>
              <a:rPr lang="en-US" dirty="0" smtClean="0"/>
              <a:t>Returning </a:t>
            </a:r>
            <a:r>
              <a:rPr lang="en-US" dirty="0"/>
              <a:t>one result per row</a:t>
            </a:r>
          </a:p>
          <a:p>
            <a:pPr lvl="1">
              <a:buFont typeface="Arial" panose="020B0604020202020204" pitchFamily="34" charset="0"/>
              <a:buChar char="•"/>
            </a:pPr>
            <a:r>
              <a:rPr lang="en-US" dirty="0" smtClean="0"/>
              <a:t>Possibly </a:t>
            </a:r>
            <a:r>
              <a:rPr lang="en-US" dirty="0"/>
              <a:t>returning a data value of a different type than the one that is referenced</a:t>
            </a:r>
          </a:p>
          <a:p>
            <a:pPr lvl="1">
              <a:buFont typeface="Arial" panose="020B0604020202020204" pitchFamily="34" charset="0"/>
              <a:buChar char="•"/>
            </a:pPr>
            <a:r>
              <a:rPr lang="en-US" dirty="0" smtClean="0"/>
              <a:t>Can </a:t>
            </a:r>
            <a:r>
              <a:rPr lang="en-US" dirty="0"/>
              <a:t>be used in SELECT, WHERE, and ORDER BY </a:t>
            </a:r>
            <a:r>
              <a:rPr lang="en-US" dirty="0" smtClean="0"/>
              <a:t>clauses</a:t>
            </a:r>
            <a:endParaRPr dirty="0">
              <a:hlinkClick r:id="rId3"/>
            </a:endParaRPr>
          </a:p>
        </p:txBody>
      </p:sp>
    </p:spTree>
    <p:extLst>
      <p:ext uri="{BB962C8B-B14F-4D97-AF65-F5344CB8AC3E}">
        <p14:creationId xmlns:p14="http://schemas.microsoft.com/office/powerpoint/2010/main" val="274343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smtClean="0"/>
              <a:t>Functions Syntax in SQL</a:t>
            </a:r>
            <a:endParaRPr dirty="0"/>
          </a:p>
        </p:txBody>
      </p:sp>
      <p:sp>
        <p:nvSpPr>
          <p:cNvPr id="3" name="Content Placeholder 2"/>
          <p:cNvSpPr>
            <a:spLocks noGrp="1"/>
          </p:cNvSpPr>
          <p:nvPr>
            <p:ph idx="1"/>
          </p:nvPr>
        </p:nvSpPr>
        <p:spPr/>
        <p:txBody>
          <a:bodyPr>
            <a:normAutofit/>
          </a:bodyPr>
          <a:lstStyle/>
          <a:p>
            <a:pPr marL="457200" lvl="1" indent="0">
              <a:buNone/>
            </a:pPr>
            <a:r>
              <a:rPr lang="en-US" dirty="0"/>
              <a:t>S</a:t>
            </a:r>
            <a:r>
              <a:rPr lang="en-US" dirty="0" smtClean="0"/>
              <a:t>yntax</a:t>
            </a:r>
            <a:r>
              <a:rPr lang="en-US" dirty="0"/>
              <a:t>:</a:t>
            </a:r>
          </a:p>
          <a:p>
            <a:pPr marL="457200" lvl="1" indent="0">
              <a:buNone/>
            </a:pPr>
            <a:endParaRPr lang="en-US" dirty="0" smtClean="0"/>
          </a:p>
          <a:p>
            <a:pPr lvl="1"/>
            <a:r>
              <a:rPr lang="en-US" dirty="0" smtClean="0"/>
              <a:t>function_name     is </a:t>
            </a:r>
            <a:r>
              <a:rPr lang="en-US" dirty="0"/>
              <a:t>the name of the function</a:t>
            </a:r>
          </a:p>
          <a:p>
            <a:pPr lvl="1"/>
            <a:r>
              <a:rPr lang="en-US" dirty="0"/>
              <a:t>arg1, arg2              is any argument to be used by the function.  </a:t>
            </a:r>
            <a:endParaRPr lang="en-US" dirty="0" smtClean="0"/>
          </a:p>
          <a:p>
            <a:pPr lvl="1"/>
            <a:r>
              <a:rPr lang="en-US" dirty="0" smtClean="0"/>
              <a:t>This </a:t>
            </a:r>
            <a:r>
              <a:rPr lang="en-US" dirty="0"/>
              <a:t>can </a:t>
            </a:r>
            <a:r>
              <a:rPr lang="en-US" dirty="0" smtClean="0"/>
              <a:t>be represented </a:t>
            </a:r>
            <a:r>
              <a:rPr lang="en-US" dirty="0"/>
              <a:t>by a column name or expression.</a:t>
            </a:r>
          </a:p>
          <a:p>
            <a:pPr marL="457200" lvl="1" indent="0">
              <a:buNone/>
            </a:pPr>
            <a:endParaRPr lang="en-US" dirty="0"/>
          </a:p>
        </p:txBody>
      </p:sp>
    </p:spTree>
    <p:extLst>
      <p:ext uri="{BB962C8B-B14F-4D97-AF65-F5344CB8AC3E}">
        <p14:creationId xmlns:p14="http://schemas.microsoft.com/office/powerpoint/2010/main" val="1829015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Types of Single Row </a:t>
            </a:r>
            <a:r>
              <a:rPr lang="en-US" dirty="0" smtClean="0"/>
              <a:t>functions</a:t>
            </a:r>
            <a:endParaRPr dirty="0"/>
          </a:p>
        </p:txBody>
      </p:sp>
      <p:sp>
        <p:nvSpPr>
          <p:cNvPr id="3" name="Content Placeholder 2"/>
          <p:cNvSpPr>
            <a:spLocks noGrp="1"/>
          </p:cNvSpPr>
          <p:nvPr>
            <p:ph idx="1"/>
          </p:nvPr>
        </p:nvSpPr>
        <p:spPr/>
        <p:txBody>
          <a:bodyPr>
            <a:normAutofit fontScale="92500" lnSpcReduction="10000"/>
          </a:bodyPr>
          <a:lstStyle/>
          <a:p>
            <a:pPr marL="457200" lvl="1" indent="0">
              <a:buNone/>
            </a:pPr>
            <a:endParaRPr lang="en-US" dirty="0"/>
          </a:p>
          <a:p>
            <a:pPr lvl="1">
              <a:buFont typeface="Arial" panose="020B0604020202020204" pitchFamily="34" charset="0"/>
              <a:buChar char="•"/>
            </a:pPr>
            <a:r>
              <a:rPr lang="en-US" dirty="0"/>
              <a:t>Character functions: Accept character input and can return both character and number values</a:t>
            </a:r>
          </a:p>
          <a:p>
            <a:pPr lvl="1">
              <a:buFont typeface="Arial" panose="020B0604020202020204" pitchFamily="34" charset="0"/>
              <a:buChar char="•"/>
            </a:pPr>
            <a:r>
              <a:rPr lang="en-US" dirty="0"/>
              <a:t>Number functions: Accept numeric input and return numeric values</a:t>
            </a:r>
          </a:p>
          <a:p>
            <a:pPr lvl="1">
              <a:buFont typeface="Arial" panose="020B0604020202020204" pitchFamily="34" charset="0"/>
              <a:buChar char="•"/>
            </a:pPr>
            <a:r>
              <a:rPr lang="en-US" dirty="0"/>
              <a:t>Date functions: Operate on values of the DATE data type (All date functions return a value of the DATE data type except the MONTHS_BETWEEN function, which returns a number.)</a:t>
            </a:r>
          </a:p>
          <a:p>
            <a:pPr lvl="1">
              <a:buFont typeface="Arial" panose="020B0604020202020204" pitchFamily="34" charset="0"/>
              <a:buChar char="•"/>
            </a:pPr>
            <a:r>
              <a:rPr lang="en-US" dirty="0"/>
              <a:t>Conversion functions: Convert a value from one data type to another</a:t>
            </a:r>
            <a:endParaRPr lang="en-US" dirty="0">
              <a:hlinkClick r:id="rId3"/>
            </a:endParaRPr>
          </a:p>
        </p:txBody>
      </p:sp>
    </p:spTree>
    <p:extLst>
      <p:ext uri="{BB962C8B-B14F-4D97-AF65-F5344CB8AC3E}">
        <p14:creationId xmlns:p14="http://schemas.microsoft.com/office/powerpoint/2010/main" val="2710679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Character functions</a:t>
            </a:r>
            <a:endParaRPr dirty="0"/>
          </a:p>
        </p:txBody>
      </p:sp>
      <p:sp>
        <p:nvSpPr>
          <p:cNvPr id="3" name="Content Placeholder 2"/>
          <p:cNvSpPr>
            <a:spLocks noGrp="1"/>
          </p:cNvSpPr>
          <p:nvPr>
            <p:ph idx="1"/>
          </p:nvPr>
        </p:nvSpPr>
        <p:spPr/>
        <p:txBody>
          <a:bodyPr>
            <a:normAutofit/>
          </a:bodyPr>
          <a:lstStyle/>
          <a:p>
            <a:pPr lvl="1"/>
            <a:r>
              <a:rPr lang="en-US" dirty="0"/>
              <a:t>Single-row character functions accept character data as input and can return both character and numeric values. </a:t>
            </a:r>
            <a:endParaRPr lang="en-US" dirty="0" smtClean="0"/>
          </a:p>
          <a:p>
            <a:pPr marL="457200" lvl="1" indent="0">
              <a:buNone/>
            </a:pPr>
            <a:endParaRPr lang="en-US" dirty="0" smtClean="0"/>
          </a:p>
          <a:p>
            <a:pPr lvl="1"/>
            <a:r>
              <a:rPr lang="en-US" dirty="0" smtClean="0"/>
              <a:t>Types of Character </a:t>
            </a:r>
            <a:r>
              <a:rPr lang="en-US" dirty="0"/>
              <a:t>functions </a:t>
            </a:r>
          </a:p>
          <a:p>
            <a:pPr marL="457200" lvl="1" indent="0">
              <a:buNone/>
            </a:pPr>
            <a:endParaRPr lang="en-US" dirty="0"/>
          </a:p>
          <a:p>
            <a:pPr lvl="2">
              <a:buFont typeface="Arial" panose="020B0604020202020204" pitchFamily="34" charset="0"/>
              <a:buChar char="•"/>
            </a:pPr>
            <a:r>
              <a:rPr lang="en-US" dirty="0"/>
              <a:t>Case-conversion functions</a:t>
            </a:r>
          </a:p>
          <a:p>
            <a:pPr lvl="2">
              <a:buFont typeface="Arial" panose="020B0604020202020204" pitchFamily="34" charset="0"/>
              <a:buChar char="•"/>
            </a:pPr>
            <a:r>
              <a:rPr lang="en-US" dirty="0"/>
              <a:t>Character-manipulation functions</a:t>
            </a:r>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1334998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Case-Conversion Functions</a:t>
            </a:r>
            <a:endParaRPr dirty="0"/>
          </a:p>
        </p:txBody>
      </p:sp>
      <p:sp>
        <p:nvSpPr>
          <p:cNvPr id="3" name="Content Placeholder 2"/>
          <p:cNvSpPr>
            <a:spLocks noGrp="1"/>
          </p:cNvSpPr>
          <p:nvPr>
            <p:ph idx="1"/>
          </p:nvPr>
        </p:nvSpPr>
        <p:spPr/>
        <p:txBody>
          <a:bodyPr>
            <a:normAutofit/>
          </a:bodyPr>
          <a:lstStyle/>
          <a:p>
            <a:pPr marL="457200" lvl="1" indent="0">
              <a:buNone/>
            </a:pPr>
            <a:endParaRPr lang="en-US" dirty="0"/>
          </a:p>
          <a:p>
            <a:pPr lvl="1">
              <a:buFont typeface="Arial" panose="020B0604020202020204" pitchFamily="34" charset="0"/>
              <a:buChar char="•"/>
            </a:pPr>
            <a:r>
              <a:rPr lang="en-US" dirty="0"/>
              <a:t>LOWER: Converts mixed-case or uppercase character strings to lowercase</a:t>
            </a:r>
          </a:p>
          <a:p>
            <a:pPr lvl="1">
              <a:buFont typeface="Arial" panose="020B0604020202020204" pitchFamily="34" charset="0"/>
              <a:buChar char="•"/>
            </a:pPr>
            <a:r>
              <a:rPr lang="en-US" dirty="0"/>
              <a:t>UPPER: Converts mixed-case or lowercase character strings to uppercase</a:t>
            </a:r>
          </a:p>
          <a:p>
            <a:pPr lvl="1">
              <a:buFont typeface="Arial" panose="020B0604020202020204" pitchFamily="34" charset="0"/>
              <a:buChar char="•"/>
            </a:pPr>
            <a:r>
              <a:rPr lang="en-US" dirty="0"/>
              <a:t>INITCAP: Converts the first letter of each word to uppercase and the remaining letters to lowercase</a:t>
            </a:r>
          </a:p>
          <a:p>
            <a:pPr marL="457200" lvl="1" indent="0">
              <a:buNone/>
            </a:pPr>
            <a:endParaRPr lang="en-US" dirty="0"/>
          </a:p>
        </p:txBody>
      </p:sp>
    </p:spTree>
    <p:extLst>
      <p:ext uri="{BB962C8B-B14F-4D97-AF65-F5344CB8AC3E}">
        <p14:creationId xmlns:p14="http://schemas.microsoft.com/office/powerpoint/2010/main" val="192774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1843</TotalTime>
  <Words>1368</Words>
  <Application>Microsoft Office PowerPoint</Application>
  <PresentationFormat>On-screen Show (4:3)</PresentationFormat>
  <Paragraphs>272</Paragraphs>
  <Slides>32</Slides>
  <Notes>31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Calibri</vt:lpstr>
      <vt:lpstr>Office Theme</vt:lpstr>
      <vt:lpstr>Using Single Row Function to customize output</vt:lpstr>
      <vt:lpstr>Functions in SQL</vt:lpstr>
      <vt:lpstr>Functions in SQL</vt:lpstr>
      <vt:lpstr>Single Row Functions in SQL</vt:lpstr>
      <vt:lpstr>Features of single-row functions</vt:lpstr>
      <vt:lpstr>Functions Syntax in SQL</vt:lpstr>
      <vt:lpstr>Types of Single Row functions</vt:lpstr>
      <vt:lpstr>Character functions</vt:lpstr>
      <vt:lpstr>Case-Conversion Functions</vt:lpstr>
      <vt:lpstr>Case-Conversion Functions</vt:lpstr>
      <vt:lpstr>Character Manipulation Functions</vt:lpstr>
      <vt:lpstr>Character Manipulation Functions</vt:lpstr>
      <vt:lpstr>Number Functions</vt:lpstr>
      <vt:lpstr>Number Functions</vt:lpstr>
      <vt:lpstr>Number Functions</vt:lpstr>
      <vt:lpstr>Number Functions</vt:lpstr>
      <vt:lpstr>Number Functions</vt:lpstr>
      <vt:lpstr>Number Functions</vt:lpstr>
      <vt:lpstr>Number Functions</vt:lpstr>
      <vt:lpstr>Date Functions</vt:lpstr>
      <vt:lpstr>Arithmetic with Dates</vt:lpstr>
      <vt:lpstr>Date Functions</vt:lpstr>
      <vt:lpstr>Date Functions</vt:lpstr>
      <vt:lpstr>Date Functions </vt:lpstr>
      <vt:lpstr>Date Functions</vt:lpstr>
      <vt:lpstr>General Functions</vt:lpstr>
      <vt:lpstr>General Functions</vt:lpstr>
      <vt:lpstr>General Functions</vt:lpstr>
      <vt:lpstr>General Functions</vt:lpstr>
      <vt:lpstr>General Functions</vt:lpstr>
      <vt:lpstr>General Functions</vt:lpstr>
      <vt:lpstr>Your homework</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and restricting data</dc:title>
  <dc:creator>Suman Sahil, Steve Simon</dc:creator>
  <cp:keywords/>
  <cp:lastModifiedBy>chi</cp:lastModifiedBy>
  <cp:revision>36</cp:revision>
  <dcterms:created xsi:type="dcterms:W3CDTF">2019-08-10T22:33:43Z</dcterms:created>
  <dcterms:modified xsi:type="dcterms:W3CDTF">2019-09-10T21:49:27Z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Creation date: 2019-08-09</vt:lpwstr>
  </property>
  <property fmtid="{D5CDD505-2E9C-101B-9397-08002B2CF9AE}" pid="3" name="output">
    <vt:lpwstr>powerpoint_presentation</vt:lpwstr>
  </property>
</Properties>
</file>