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notesMaster" Target="notesMasters/notesMaster1.xml" /><Relationship Id="rId37" Type="http://schemas.openxmlformats.org/officeDocument/2006/relationships/tableStyles" Target="tableStyles.xml" /><Relationship Id="rId3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5" Type="http://schemas.openxmlformats.org/officeDocument/2006/relationships/viewProps" Target="viewProps.xml" /><Relationship Id="rId3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fat.sqlite.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database.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case_number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Boolean</a:t>
            </a:r>
            <a:r>
              <a:rPr/>
              <a:t> </a:t>
            </a:r>
            <a:r>
              <a:rPr/>
              <a:t>logic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keywords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AND,</a:t>
            </a:r>
            <a:r>
              <a:rPr/>
              <a:t> </a:t>
            </a:r>
            <a:r>
              <a:rPr/>
              <a:t>OR,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record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and</a:t>
            </a:r>
            <a:r>
              <a:rPr/>
              <a:t>”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statements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record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selected.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Selection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distinctions.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quotes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quotes,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so-called</a:t>
            </a:r>
            <a:r>
              <a:rPr/>
              <a:t> </a:t>
            </a:r>
            <a:r>
              <a:rPr/>
              <a:t>“</a:t>
            </a:r>
            <a:r>
              <a:rPr/>
              <a:t>Smart</a:t>
            </a:r>
            <a:r>
              <a:rPr/>
              <a:t>”</a:t>
            </a:r>
            <a:r>
              <a:rPr/>
              <a:t> </a:t>
            </a:r>
            <a:r>
              <a:rPr/>
              <a:t>quotes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slant</a:t>
            </a:r>
            <a:r>
              <a:rPr/>
              <a:t> </a:t>
            </a:r>
            <a:r>
              <a:rPr/>
              <a:t>differently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beginning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quotes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quotes,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so-called</a:t>
            </a:r>
            <a:r>
              <a:rPr/>
              <a:t> </a:t>
            </a:r>
            <a:r>
              <a:rPr/>
              <a:t>“</a:t>
            </a:r>
            <a:r>
              <a:rPr/>
              <a:t>Smart</a:t>
            </a:r>
            <a:r>
              <a:rPr/>
              <a:t>”</a:t>
            </a:r>
            <a:r>
              <a:rPr/>
              <a:t> </a:t>
            </a:r>
            <a:r>
              <a:rPr/>
              <a:t>quotes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slant</a:t>
            </a:r>
            <a:r>
              <a:rPr/>
              <a:t> </a:t>
            </a:r>
            <a:r>
              <a:rPr/>
              <a:t>differently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beginning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limited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databases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approaches.</a:t>
            </a:r>
            <a:r>
              <a:rPr/>
              <a:t> </a:t>
            </a:r>
            <a:r>
              <a:rPr/>
              <a:t>SQLite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statement.</a:t>
            </a:r>
            <a:r>
              <a:rPr/>
              <a:t> </a:t>
            </a:r>
            <a:r>
              <a:rPr/>
              <a:t>Oracle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rownum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statement.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databases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keyword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first.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standards</a:t>
            </a:r>
            <a:r>
              <a:rPr/>
              <a:t> </a:t>
            </a:r>
            <a:r>
              <a:rPr/>
              <a:t>committees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caught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designers.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Ranges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tricky.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approach,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getting.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letters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counterparts?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in?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tabs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foul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spaces,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accented</a:t>
            </a:r>
            <a:r>
              <a:rPr/>
              <a:t> </a:t>
            </a:r>
            <a:r>
              <a:rPr/>
              <a:t>characters,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occur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foreign</a:t>
            </a:r>
            <a:r>
              <a:rPr/>
              <a:t> </a:t>
            </a:r>
            <a:r>
              <a:rPr/>
              <a:t>names,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depend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country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resides</a:t>
            </a:r>
            <a:r>
              <a:rPr/>
              <a:t> </a:t>
            </a:r>
            <a:r>
              <a:rPr/>
              <a:t>in.</a:t>
            </a:r>
            <a:r>
              <a:rPr/>
              <a:t> </a:t>
            </a:r>
            <a:r>
              <a:rPr/>
              <a:t>European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American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queries.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searching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keyword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percent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leave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ended.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airline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letters</a:t>
            </a:r>
            <a:r>
              <a:rPr/>
              <a:t> </a:t>
            </a:r>
            <a:r>
              <a:rPr/>
              <a:t>J-E-T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nothing).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similar,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%JET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anything,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J-E-T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middle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beginning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keyword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finding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fail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match.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somewhat</a:t>
            </a:r>
            <a:r>
              <a:rPr/>
              <a:t> </a:t>
            </a:r>
            <a:r>
              <a:rPr/>
              <a:t>arbitrary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guarantee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exact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rows,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regularly</a:t>
            </a:r>
            <a:r>
              <a:rPr/>
              <a:t> </a:t>
            </a:r>
            <a:r>
              <a:rPr/>
              <a:t>updated.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pick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rough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serious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database,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weird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float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sink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guarantee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resemblance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records.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may,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times,</a:t>
            </a:r>
            <a:r>
              <a:rPr/>
              <a:t> </a:t>
            </a:r>
            <a:r>
              <a:rPr/>
              <a:t>prefer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records.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future</a:t>
            </a:r>
            <a:r>
              <a:rPr/>
              <a:t> </a:t>
            </a:r>
            <a:r>
              <a:rPr/>
              <a:t>lecture.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keyword.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keyword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non-contiguous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://jse.amstat.org/datasets/body.txt" TargetMode="Externa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Limiting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retrieved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statement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2019-08-09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case_number, age, bmi 
  FROM fat
  WHERE case_number IN (207, 209, 214)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case_number age  bmi
## 1         207  44 27.2
## 2         209  47 22.9
## 3         214  50 27.4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case_number, age, bmi 
  FROM fat
  WHERE age &gt;= 72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case_number age  bmi
## 1          79  81 23.0
## 2          85  72 24.7
## 3          87  72 24.6
## 4         249  72 29.1
## 5         250  72 30.2
## 6         251  72 27.0
## 7         252  74 29.8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Selections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Boolean</a:t>
            </a:r>
            <a:r>
              <a:rPr/>
              <a:t> </a:t>
            </a:r>
            <a:r>
              <a:rPr/>
              <a:t>logic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case_number, age, bmi 
  FROM fat
  WHERE
    age &gt;= 72 AND
    bmi &gt;= 30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Selections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Boolean</a:t>
            </a:r>
            <a:r>
              <a:rPr/>
              <a:t> </a:t>
            </a:r>
            <a:r>
              <a:rPr/>
              <a:t>logic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case_number age  bmi
## 1         250  72 30.2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Selections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Re-introduce airlines data set</a:t>
            </a:r>
          </a:p>
          <a:p>
            <a:pPr lvl="2"/>
            <a:r>
              <a:rPr/>
              <a:t>Airline is a variable width character data type.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Remember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   Airline b2017 b2016 r2017 r2016
## 1       DELTA   679   912  0.07  0.09
## 2      VIRGIN   165    77  0.27  0.13
## 3     JETBLUE  1475  2140  0.54  0.82
## 4      UNITED  2067  2874  0.30  0.45
## 5    HAWAIIAN    92    30  0.11  0.04
## 6  EXPRESSJET   785  2541  0.67  1.58
## 7     SKYWEST   917  2177  0.37  0.96
## 8    AMERICAN  4517  6598  0.46  0.66
## 9      ALASKA   658   734  0.35  0.41
## 10  SOUTHWEST  6678 11907  0.58  1.06
## 11   FRONTIER   540   688  0.45  0.63
## 12     SPIRIT  1502  1418  0.88  0.93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Airline, r2016, r2017
  from airlines_table
  where Airline &gt;= 'UNITED'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Airline r2016 r2017
## 1  VIRGIN  0.13  0.27
## 2  UNITED  0.45  0.30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Description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fat database</a:t>
            </a:r>
          </a:p>
          <a:p>
            <a:pPr lvl="2"/>
            <a:r>
              <a:rPr/>
              <a:t>Single table, fat</a:t>
            </a:r>
          </a:p>
          <a:p>
            <a:pPr lvl="2"/>
            <a:r>
              <a:rPr/>
              <a:t>Two measures of percentage body fat</a:t>
            </a:r>
          </a:p>
          <a:p>
            <a:pPr lvl="2"/>
            <a:r>
              <a:rPr/>
              <a:t>Compare to various body dimensions</a:t>
            </a:r>
          </a:p>
          <a:p>
            <a:pPr lvl="1"/>
            <a:r>
              <a:rPr/>
              <a:t>You can find a description of this data set at</a:t>
            </a:r>
          </a:p>
          <a:p>
            <a:pPr lvl="2"/>
            <a:r>
              <a:rPr>
                <a:hlinkClick r:id="rId3"/>
              </a:rPr>
              <a:t>http://jse.amstat.org/datasets/body.txt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Airline, r2016, r2017
  from airlines_table
  where Airline between 'U' and 'Z'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Airline r2016 r2017
## 1  VIRGIN  0.13  0.27
## 2  UNITED  0.45  0.30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is between may not always be intuitive.</a:t>
            </a:r>
          </a:p>
          <a:p>
            <a:pPr lvl="2"/>
            <a:r>
              <a:rPr/>
              <a:t>Is “w” between “U” and “Z”?</a:t>
            </a:r>
          </a:p>
          <a:p>
            <a:pPr lvl="2"/>
            <a:r>
              <a:rPr/>
              <a:t>Where do numbers fit in?</a:t>
            </a:r>
          </a:p>
          <a:p>
            <a:pPr lvl="2"/>
            <a:r>
              <a:rPr/>
              <a:t>How do special codes fit in (e.g, tabs versus spaces)?</a:t>
            </a:r>
          </a:p>
          <a:p>
            <a:pPr lvl="2"/>
            <a:r>
              <a:rPr/>
              <a:t>How do accented characters fit in?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Selecting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(1/6)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Airline, r2016, r2017
  from airlines_table
  where Airline like 'JET%'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Selecting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(2/6)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Airline r2016 r2017
## 1 JETBLUE  0.82  0.54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Selecting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(3/6)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Airline, r2016, r2017
  from airlines_table
  where Airline like '%JET'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Selecting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(4/6)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  Airline r2016 r2017
## 1 EXPRESSJET  1.58  0.67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Selecting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(5/6)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Airline, r2016, r2017
  from airlines_table
  where Airline like '%A%'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Selecting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(6/6)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Airline r2016 r2017
## 1    DELTA  0.09  0.07
## 2 HAWAIIAN  0.04  0.11
## 3 AMERICAN  0.66  0.46
## 4   ALASKA  0.41  0.35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Selecting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Airline, r2016, r2017
  from airlines_table
  where Airline not like '%A%'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limited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 (SQLite)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* 
  from fat
  limit 5</a:t>
            </a:r>
          </a:p>
          <a:p>
            <a:pPr lvl="1"/>
            <a:r>
              <a:rPr/>
              <a:t>SQL code (Oracle)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* 
  from fat
  where rownum &lt;= 5</a:t>
            </a:r>
          </a:p>
          <a:p>
            <a:pPr lvl="1"/>
            <a:r>
              <a:rPr/>
              <a:t>Other databases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???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Selecting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  Airline r2016 r2017
## 1     VIRGIN  0.13  0.27
## 2    JETBLUE  0.82  0.54
## 3     UNITED  0.45  0.30
## 4 EXPRESSJET  1.58  0.67
## 5    SKYWEST  0.96  0.37
## 6  SOUTHWEST  1.06  0.58
## 7   FRONTIER  0.63  0.45
## 8     SPIRIT  0.93  0.88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homework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limited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case_number age  bmi
## 1           1  23 23.7
## 2           2  22 23.4
## 3           3  22 24.7
## 4           4  26 24.9
## 5           5  24 25.6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Warning!!!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Order of records in a database is arbitrary</a:t>
            </a:r>
          </a:p>
          <a:p>
            <a:pPr lvl="1"/>
            <a:r>
              <a:rPr/>
              <a:t>You may prefer a random sample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record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case_number, age, bmi 
  from fat
  where case_number=3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record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case_number age  bmi
## 1           3  22 24.7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case_number, age, bmi 
  from fat
  where case_number BETWEEN 110 and 113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case_number age  bmi
## 1         110  40 24.7
## 2         111  43 25.6
## 3         112  43 26.3
## 4         113  47 25.6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Limiting records retrieved using the WHERE statement</dc:title>
  <dc:creator>Steve Simon</dc:creator>
  <cp:keywords/>
  <dcterms:created xsi:type="dcterms:W3CDTF">2019-08-09T22:17:26Z</dcterms:created>
  <dcterms:modified xsi:type="dcterms:W3CDTF">2019-08-09T22:17:26Z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2019-08-09</vt:lpwstr>
  </property>
  <property fmtid="{D5CDD505-2E9C-101B-9397-08002B2CF9AE}" pid="3" name="output">
    <vt:lpwstr>powerpoint_presentation</vt:lpwstr>
  </property>
</Properties>
</file>