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join–inner,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”</a:t>
            </a:r>
            <a:r>
              <a:rPr/>
              <a:t> </a:t>
            </a:r>
            <a:r>
              <a:rPr/>
              <a:t>anywhere.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phantom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unmatched,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alomst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sex_table.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tossed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occurence.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68,000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diagnosis,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unrealistic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ignored.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violation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integrity.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mind,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sex_table.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results_table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“</a:t>
            </a:r>
            <a:r>
              <a:rPr/>
              <a:t>phantom</a:t>
            </a:r>
            <a:r>
              <a:rPr/>
              <a:t>”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unlabeled.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acupuncture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swapped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arrangement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one_year_table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worksheet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arrives,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misaligned,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partway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placeholders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arrived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represeting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holes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108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101,</a:t>
            </a:r>
            <a:r>
              <a:rPr/>
              <a:t> </a:t>
            </a:r>
            <a:r>
              <a:rPr/>
              <a:t>104,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mismatch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simpllcity.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105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104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return,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implications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investigations.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stayed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younger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exmaple,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discarded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directions.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Benjamin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inner,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joins.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directional.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troubling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limitation.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Amersterdam,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lucky.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sorry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Mismatches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tossed,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"select</a:t>
            </a:r>
            <a:r>
              <a:rPr/>
              <a:t> </a:t>
            </a:r>
            <a:r>
              <a:rPr/>
              <a:t>*</a:t>
            </a:r>
            <a:r>
              <a:rPr/>
              <a:t>“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from"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join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“</a:t>
            </a:r>
            <a:r>
              <a:rPr/>
              <a:t>Benjamin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”</a:t>
            </a:r>
            <a:r>
              <a:rPr/>
              <a:t>Amsterdam"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table_two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select</a:t>
            </a:r>
            <a:r>
              <a:rPr/>
              <a:t>”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Amsterdam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Casablanca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matched,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patch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database?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Outer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join, outer join</a:t>
            </a:r>
          </a:p>
          <a:p>
            <a:pPr lvl="2"/>
            <a:r>
              <a:rPr/>
              <a:t>Keeps mismatches from first database</a:t>
            </a:r>
          </a:p>
          <a:p>
            <a:pPr lvl="3"/>
            <a:r>
              <a:rPr/>
              <a:t>Second database fields filled with null values</a:t>
            </a:r>
          </a:p>
          <a:p>
            <a:pPr lvl="2"/>
            <a:r>
              <a:rPr/>
              <a:t>Keeps mismatches from the second database</a:t>
            </a:r>
          </a:p>
          <a:p>
            <a:pPr lvl="3"/>
            <a:r>
              <a:rPr/>
              <a:t>First database fields filled with null values</a:t>
            </a:r>
          </a:p>
          <a:p>
            <a:pPr lvl="2"/>
            <a:r>
              <a:rPr/>
              <a:t>SQLite does not do an outer join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outer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outer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B         Benjamin    null       null
C         Charles     C          Casablanca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1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     sex_label
## 1        0           Male
## 2        1         Female
## 3        9 Did not answer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1        1    Female
## 5 105   1        1    Female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unmatched_labels_db,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     sex_label
## 1  NA  NA        9 Did not answer
## 2 101   1        1         Female
## 3 102   0        0           Male
## 4 103   0        0           Male
## 5 104   1        1         Female
## 6 105   1        1         Female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Listing of results_table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sex
## 1 101   1
## 2 102   0
## 3 103   0
## 4 104   9
## 5 105   1</a:t>
            </a:r>
          </a:p>
          <a:p>
            <a:pPr lvl="1"/>
            <a:r>
              <a:rPr/>
              <a:t>Listing of sex_table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4 105   1        1    Female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unmatched_codes_db,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sex sex_code sex_label
## 1 101   1        1    Female
## 2 102   0        0      Male
## 3 103   0        0      Male
## 4 104   9       NA      &lt;NA&gt;
## 5 105   1        1    Female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Unmatched labels</a:t>
            </a:r>
          </a:p>
          <a:p>
            <a:pPr lvl="2"/>
            <a:r>
              <a:rPr/>
              <a:t>Fairly common occurence</a:t>
            </a:r>
          </a:p>
          <a:p>
            <a:pPr lvl="2"/>
            <a:r>
              <a:rPr/>
              <a:t>Usually best to exclude mismatches</a:t>
            </a:r>
          </a:p>
          <a:p>
            <a:pPr lvl="1"/>
            <a:r>
              <a:rPr/>
              <a:t>Unmatched codes</a:t>
            </a:r>
          </a:p>
          <a:p>
            <a:pPr lvl="2"/>
            <a:r>
              <a:rPr/>
              <a:t>Violation of database integrity</a:t>
            </a:r>
          </a:p>
          <a:p>
            <a:pPr lvl="2"/>
            <a:r>
              <a:rPr/>
              <a:t>Usually best to include mismatches</a:t>
            </a:r>
          </a:p>
          <a:p>
            <a:pPr lvl="3"/>
            <a:r>
              <a:rPr/>
              <a:t>Convert null label to number code</a:t>
            </a:r>
          </a:p>
          <a:p>
            <a:pPr lvl="3"/>
            <a:r>
              <a:rPr/>
              <a:t>Convert null label to “Unlabeled”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Left join results_table to sex_table</a:t>
            </a:r>
          </a:p>
          <a:p>
            <a:pPr lvl="2"/>
            <a:r>
              <a:rPr/>
              <a:t>Keeps size of results_table unchanged</a:t>
            </a:r>
          </a:p>
          <a:p>
            <a:pPr lvl="2"/>
            <a:r>
              <a:rPr/>
              <a:t>Quickly convert null labels to something else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Quick overview of the four types of joins</a:t>
            </a:r>
          </a:p>
          <a:p>
            <a:pPr lvl="1"/>
            <a:r>
              <a:rPr/>
              <a:t>Two specific cases</a:t>
            </a:r>
          </a:p>
          <a:p>
            <a:pPr lvl="2"/>
            <a:r>
              <a:rPr/>
              <a:t>Labels in small table without matching codes in big table</a:t>
            </a:r>
          </a:p>
          <a:p>
            <a:pPr lvl="2"/>
            <a:r>
              <a:rPr/>
              <a:t>Codes in big table without matching label in small table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measurements in the same data set</a:t>
            </a:r>
          </a:p>
          <a:p>
            <a:pPr lvl="2"/>
            <a:r>
              <a:rPr/>
              <a:t>Baseline</a:t>
            </a:r>
          </a:p>
          <a:p>
            <a:pPr lvl="2"/>
            <a:r>
              <a:rPr/>
              <a:t>Three months</a:t>
            </a:r>
          </a:p>
          <a:p>
            <a:pPr lvl="2"/>
            <a:r>
              <a:rPr/>
              <a:t>One year</a:t>
            </a:r>
          </a:p>
          <a:p>
            <a:pPr lvl="1"/>
            <a:r>
              <a:rPr/>
              <a:t>Some subjects dropped out</a:t>
            </a:r>
          </a:p>
          <a:p>
            <a:pPr lvl="2"/>
            <a:r>
              <a:rPr/>
              <a:t>How to handle this depends on statistical analysis plan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tbl_name
## 1       demog_table
## 2    baseline_table
## 3 three_month_table
## 4    one_year_table
## 5         sex_table
## 6    migraine_table
## 7       group_table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demog_table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id age sex migraine chronicity
## 1 100  47   1        1         35
## 2 101  52   1        1          8
## 3 104  32   1        1         14
## 4 105  53   1        1         10
##   acupuncturist practice_id grp
## 1            12          35   1
## 2            12          35   0
## 3            12          35   0
## 4             9          25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baseline_table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
## 1  100 10.75
## 2  101  9.50
## 3  104 16.00
## 4  105 32.50
## 5  108 16.50
## 6  112  9.25
## 7  113 42.50
## 8  114 24.25
## 9  126 21.00
## 10 130 21.75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three_month_table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pk2
## 1  105 44.00
## 2  108 17.50
## 3  112  4.75
## 4  113 34.50
## 5  114 16.25
## 6  126 18.50
## 7  130  2.00
## 8  131 20.00
## 9  135 37.25
## 10 137 11.25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   pk5
## 1  104 15.33333
## 2  108 23.25000
## 3  112  6.25000
## 4  113 51.25000
## 5  114 25.25000
## 6  126 15.25000
## 7  130  1.00000
## 8  131  2.50000
## 9  135 28.75000
## 10 137 13.50000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sex_code sex_label
## 1        0      Male
## 2        1    Female
## 3       99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migraine_code migraine_label
## 1             0       Migraine
## 2             1   Tension-type
## 3            98          Other
## 4            99        Unknown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group_code group_label
## 1          0     Control
## 2          1   Treatment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may come from different sources</a:t>
            </a:r>
          </a:p>
          <a:p>
            <a:pPr lvl="1"/>
            <a:r>
              <a:rPr/>
              <a:t>Data may be entered at different times</a:t>
            </a:r>
          </a:p>
          <a:p>
            <a:pPr lvl="2"/>
            <a:r>
              <a:rPr/>
              <a:t>Problem with null values as placeholders</a:t>
            </a:r>
          </a:p>
          <a:p>
            <a:pPr lvl="1"/>
            <a:r>
              <a:rPr/>
              <a:t>Data may be stored more efficiently</a:t>
            </a:r>
          </a:p>
          <a:p>
            <a:pPr lvl="2"/>
            <a:r>
              <a:rPr/>
              <a:t>No need to store null values for dropouts</a:t>
            </a:r>
          </a:p>
          <a:p>
            <a:pPr lvl="2"/>
            <a:r>
              <a:rPr/>
              <a:t>Easier to review data</a:t>
            </a:r>
          </a:p>
          <a:p>
            <a:pPr lvl="1"/>
            <a:r>
              <a:rPr/>
              <a:t>There are, however, no hard and fast rules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Discard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pk5
## 1  108 16.50   108 17.50   108 23.25
## 2  112  9.25   112  4.75   112  6.25
## 3  113 42.50   113 34.50   113 51.25
## 4  114 24.25   114 16.25   114 25.25
## 5  126 21.00   126 18.50   126 15.25
## 6  130 21.75   130  2.00   130  1.00
## 7  131 14.50   131 20.00   131  2.50
## 8  135 40.50   135 37.25   135 28.75
## 9  137 11.75   137 11.25   137 13.50
## 10 141 15.50   141  5.75   141  2.75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Retain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id   pk1 id..3   pk2 id..5      pk5
## 1  100 10.75    NA    NA    NA       NA
## 2  101  9.50    NA    NA    NA       NA
## 3  104 16.00    NA    NA   104 15.33333
## 4  105 32.50   105 44.00    NA       NA
## 5  108 16.50   108 17.50   108 23.25000
## 6  112  9.25   112  4.75   112  6.25000
## 7  113 42.50   113 34.50   113 51.25000
## 8  114 24.25   114 16.25   114 25.25000
## 9  126 21.00   126 18.50   126 15.25000
## 10 130 21.75   130  2.00   130  1.00000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inner join second_table as b
  on a.first_key=b.second_key</a:t>
            </a:r>
          </a:p>
          <a:p>
            <a:pPr lvl="1"/>
            <a:r>
              <a:rPr/>
              <a:t>Remove mismatches in either direction</a:t>
            </a:r>
          </a:p>
          <a:p>
            <a:pPr lvl="2"/>
            <a:r>
              <a:rPr/>
              <a:t>No null values created</a:t>
            </a:r>
          </a:p>
          <a:p>
            <a:pPr lvl="1"/>
            <a:r>
              <a:rPr/>
              <a:t>Join order is not too important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to see dropouts at first</a:t>
            </a:r>
          </a:p>
          <a:p>
            <a:pPr lvl="2"/>
            <a:r>
              <a:rPr/>
              <a:t>Examine patterns of dropouts</a:t>
            </a:r>
          </a:p>
          <a:p>
            <a:pPr lvl="2"/>
            <a:r>
              <a:rPr/>
              <a:t>Look for evidence of biases among dropouts</a:t>
            </a:r>
          </a:p>
          <a:p>
            <a:pPr lvl="2"/>
            <a:r>
              <a:rPr/>
              <a:t>Discard them later if at all</a:t>
            </a:r>
          </a:p>
          <a:p>
            <a:pPr lvl="1"/>
            <a:r>
              <a:rPr/>
              <a:t>Left join baseline table (demographic table?) to further longitudinal measures</a:t>
            </a:r>
          </a:p>
          <a:p>
            <a:pPr lvl="2"/>
            <a:r>
              <a:rPr/>
              <a:t>Discards subjects with no baseline</a:t>
            </a:r>
          </a:p>
          <a:p>
            <a:pPr lvl="2"/>
            <a:r>
              <a:rPr/>
              <a:t>Keeps subjects with missing follow-up visits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Inner join discards all mismatches</a:t>
            </a:r>
          </a:p>
          <a:p>
            <a:pPr lvl="1"/>
            <a:r>
              <a:rPr/>
              <a:t>Left, right, and outer joins includes mismatches</a:t>
            </a:r>
          </a:p>
          <a:p>
            <a:pPr lvl="2"/>
            <a:r>
              <a:rPr/>
              <a:t>Left and right join include mismatches in one direction</a:t>
            </a:r>
          </a:p>
          <a:p>
            <a:pPr lvl="2"/>
            <a:r>
              <a:rPr/>
              <a:t>Outer join includes all mismatches</a:t>
            </a:r>
          </a:p>
          <a:p>
            <a:pPr lvl="2"/>
            <a:r>
              <a:rPr/>
              <a:t>Data from unmatched table replaced with null values</a:t>
            </a:r>
          </a:p>
          <a:p>
            <a:pPr lvl="2"/>
            <a:r>
              <a:rPr/>
              <a:t>SQLite does not have right or full joins</a:t>
            </a:r>
          </a:p>
          <a:p>
            <a:pPr lvl="1"/>
            <a:r>
              <a:rPr/>
              <a:t>Example using longitudinal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same database used in this video. It is available as longitudinal_example_db.sqlite on the Canvas website or you can find it on the Insights platform.</a:t>
            </a:r>
          </a:p>
          <a:p>
            <a:pPr lvl="1"/>
            <a:r>
              <a:rPr/>
              <a:t>Do an inner join of baseline_table and one_year_table. Display the first ten rows of data only.</a:t>
            </a:r>
          </a:p>
          <a:p>
            <a:pPr lvl="1"/>
            <a:r>
              <a:rPr/>
              <a:t>Explain why id 104 included in this inner join, but not the inner join shown in the video?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inner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C         Charles      C          Casablanca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left join second_table as b
  on a.first_key=b.second_key</a:t>
            </a:r>
          </a:p>
          <a:p>
            <a:pPr lvl="1"/>
            <a:r>
              <a:rPr/>
              <a:t>Removes mismatches from second database</a:t>
            </a:r>
          </a:p>
          <a:p>
            <a:pPr lvl="1"/>
            <a:r>
              <a:rPr/>
              <a:t>Keeps mismatches from first database</a:t>
            </a:r>
          </a:p>
          <a:p>
            <a:pPr lvl="2"/>
            <a:r>
              <a:rPr/>
              <a:t>Second database fields filled with null values</a:t>
            </a:r>
          </a:p>
          <a:p>
            <a:pPr lvl="1"/>
            <a:r>
              <a:rPr/>
              <a:t>Join order is very important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left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B         Benjamin    null       null
C         Charles     C          Casablanca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Removes mismatches from the first database</a:t>
            </a:r>
          </a:p>
          <a:p>
            <a:pPr lvl="1"/>
            <a:r>
              <a:rPr/>
              <a:t>Keeps mismatches from the second database</a:t>
            </a:r>
          </a:p>
          <a:p>
            <a:pPr lvl="2"/>
            <a:r>
              <a:rPr/>
              <a:t>First database fields filled with null values</a:t>
            </a:r>
          </a:p>
          <a:p>
            <a:pPr lvl="1"/>
            <a:r>
              <a:rPr/>
              <a:t>Join order is very important</a:t>
            </a:r>
          </a:p>
          <a:p>
            <a:pPr lvl="1"/>
            <a:r>
              <a:rPr/>
              <a:t>Important note: SQLite does not do right joins.</a:t>
            </a:r>
          </a:p>
          <a:p>
            <a:pPr lvl="2"/>
            <a:r>
              <a:rPr/>
              <a:t>There is an easy work-around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Equivalent</a:t>
            </a:r>
            <a:r>
              <a:rPr/>
              <a:t> </a:t>
            </a:r>
            <a:r>
              <a:rPr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first_table as a
  right join second_table as b
  on a.first_key=b.second_key</a:t>
            </a:r>
          </a:p>
          <a:p>
            <a:pPr lvl="1"/>
            <a:r>
              <a:rPr/>
              <a:t>Swap order and change right to left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second_table as b
  left join first_table as a
  on b.second_key=a.first_key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tables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
B         Benjamin    
C         Charles
second_key second_value
A          Amsterdam
C          Casablanca</a:t>
            </a:r>
          </a:p>
          <a:p>
            <a:pPr lvl="1"/>
            <a:r>
              <a:rPr/>
              <a:t>Results after right 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first_key first_value second_key second_value
null      null        A          Amsterdam
C         Charles     C          Casablanca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Mismatches</dc:title>
  <dc:creator>Suman Sahil, Steve Simon</dc:creator>
  <cp:keywords/>
  <dcterms:created xsi:type="dcterms:W3CDTF">2019-10-27T16:02:30Z</dcterms:created>
  <dcterms:modified xsi:type="dcterms:W3CDTF">2019-10-27T16:02:30Z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2019-10-16</vt:lpwstr>
  </property>
  <property fmtid="{D5CDD505-2E9C-101B-9397-08002B2CF9AE}" pid="3" name="output">
    <vt:lpwstr>powerpoint_presentation</vt:lpwstr>
  </property>
</Properties>
</file>