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struggled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oddball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multibyte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compatible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(single</a:t>
            </a:r>
            <a:r>
              <a:rPr/>
              <a:t> </a:t>
            </a:r>
            <a:r>
              <a:rPr/>
              <a:t>byte).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bits</a:t>
            </a:r>
            <a:r>
              <a:rPr/>
              <a:t> </a:t>
            </a:r>
            <a:r>
              <a:rPr/>
              <a:t>110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byte</a:t>
            </a:r>
            <a:r>
              <a:rPr/>
              <a:t> </a:t>
            </a:r>
            <a:r>
              <a:rPr/>
              <a:t>combination.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bits</a:t>
            </a:r>
            <a:r>
              <a:rPr/>
              <a:t> </a:t>
            </a:r>
            <a:r>
              <a:rPr/>
              <a:t>1110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byte</a:t>
            </a:r>
            <a:r>
              <a:rPr/>
              <a:t> </a:t>
            </a:r>
            <a:r>
              <a:rPr/>
              <a:t>combination.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bits</a:t>
            </a:r>
            <a:r>
              <a:rPr/>
              <a:t> </a:t>
            </a:r>
            <a:r>
              <a:rPr/>
              <a:t>1111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byte</a:t>
            </a:r>
            <a:r>
              <a:rPr/>
              <a:t> </a:t>
            </a:r>
            <a:r>
              <a:rPr/>
              <a:t>combination.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bits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bytes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bits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bits,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quadruple.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exotic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charToRaw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precede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backslash-x,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Octal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unicode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backslash-t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1+8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1+2*8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non-breaking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wrap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monitor.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non-breaking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troublesome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curly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manuscripts,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typographical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“</a:t>
            </a:r>
            <a:r>
              <a:rPr/>
              <a:t>m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“</a:t>
            </a:r>
            <a:r>
              <a:rPr/>
              <a:t>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Neither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ASCII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Interchange.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https://upload.wikimedia.org/wikipedia/commons/1/1b/ASCII-Table-wide.svg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UTF-8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bytes.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rawToChar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bytes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vigilant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mojibake.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128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non-printable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invisible</a:t>
            </a:r>
            <a:r>
              <a:rPr/>
              <a:t> </a:t>
            </a:r>
            <a:r>
              <a:rPr/>
              <a:t>charcters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96</a:t>
            </a:r>
            <a:r>
              <a:rPr/>
              <a:t> </a:t>
            </a:r>
            <a:r>
              <a:rPr/>
              <a:t>printable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127.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non-printable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holdover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teletype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typewriter-like</a:t>
            </a:r>
            <a:r>
              <a:rPr/>
              <a:t> </a:t>
            </a:r>
            <a:r>
              <a:rPr/>
              <a:t>printers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remotely.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scenes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rooms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buildings.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boot-up.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dingbats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non-printable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box-drawing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primitive</a:t>
            </a:r>
            <a:r>
              <a:rPr/>
              <a:t> </a:t>
            </a:r>
            <a:r>
              <a:rPr/>
              <a:t>semi-graphical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Latin-8.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faint</a:t>
            </a:r>
            <a:r>
              <a:rPr/>
              <a:t> </a:t>
            </a:r>
            <a:r>
              <a:rPr/>
              <a:t>echo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non-printable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9F.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Windows-1252.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headaches.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occasional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garbage</a:t>
            </a:r>
            <a:r>
              <a:rPr/>
              <a:t> </a:t>
            </a:r>
            <a:r>
              <a:rPr/>
              <a:t>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amusing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mojibake.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Swedish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Unicode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ancient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emojis.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www.pmean.com/12/pesky.html" TargetMode="External" /><Relationship Id="rId4" Type="http://schemas.openxmlformats.org/officeDocument/2006/relationships/hyperlink" Target="http://blog.pmean.com/weird-characters/" TargetMode="External" /><Relationship Id="rId5" Type="http://schemas.openxmlformats.org/officeDocument/2006/relationships/hyperlink" Target="http://www.pmean.com/posts/non-breaking-space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-pubs-static.s3.amazonaws.com/279354_f552c4c41852439f910ad620763960b6.html" TargetMode="External" /><Relationship Id="rId3" Type="http://schemas.openxmlformats.org/officeDocument/2006/relationships/hyperlink" Target="https://developer.r-project.org/Encodings_and_R.html" TargetMode="External" /><Relationship Id="rId4" Type="http://schemas.openxmlformats.org/officeDocument/2006/relationships/hyperlink" Target="https://yihui.org/en/2018/11/biggest-regret-knitr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Oddball</a:t>
            </a:r>
            <a:r>
              <a:rPr/>
              <a:t> </a:t>
            </a:r>
            <a:r>
              <a:rPr/>
              <a:t>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7/10/2020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Unicode</a:t>
            </a:r>
            <a:r>
              <a:rPr/>
              <a:t> </a:t>
            </a:r>
            <a:r>
              <a:rPr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Extends character set to 32 bits</a:t>
            </a:r>
          </a:p>
          <a:p>
            <a:pPr lvl="2"/>
            <a:r>
              <a:rPr/>
              <a:t>(4,294,967,296 characters)</a:t>
            </a:r>
          </a:p>
          <a:p>
            <a:pPr lvl="2"/>
            <a:r>
              <a:rPr/>
              <a:t>All current languages (中国)</a:t>
            </a:r>
          </a:p>
          <a:p>
            <a:pPr lvl="2"/>
            <a:r>
              <a:rPr/>
              <a:t>Many obsolete languages (𓁇𓁈𓁉)</a:t>
            </a:r>
          </a:p>
          <a:p>
            <a:pPr lvl="2"/>
            <a:r>
              <a:rPr/>
              <a:t>Many emojis (🐱🐶)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UTF-8</a:t>
            </a:r>
          </a:p>
        </p:txBody>
      </p:sp>
      <p:pic>
        <p:nvPicPr>
          <p:cNvPr descr="../images/utf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70200"/>
            <a:ext cx="8229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charToRaw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"\x20"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"\040"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"\U20"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solutions may or may not work.</a:t>
            </a:r>
          </a:p>
          <a:p>
            <a:pPr lvl="2"/>
            <a:r>
              <a:rPr/>
              <a:t>file()</a:t>
            </a:r>
          </a:p>
          <a:p>
            <a:pPr lvl="2"/>
            <a:r>
              <a:rPr/>
              <a:t>iconv(x, from=, to=)</a:t>
            </a:r>
          </a:p>
          <a:p>
            <a:pPr lvl="2"/>
            <a:r>
              <a:rPr/>
              <a:t>read.table(fileEncoding=) or read.table(encoding=)</a:t>
            </a:r>
          </a:p>
          <a:p>
            <a:pPr lvl="2"/>
            <a:r>
              <a:rPr/>
              <a:t>Sys.setlocale(locale=)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"(\t)"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"\x28\x20\x09\x29"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"( \t)"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"\x28\x20\x09\x29"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space_string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"\x28\x20\x20\x20\x20\x29"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(space_string)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tab_string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"\x28\x09\x29"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(tab_string)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(space_string)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(tab_string)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space_string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"\x28\x20\x20\x20\x20\x29"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(space_string)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tab_string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"\x28\x09\x29"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(tab_string)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(space_string)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(tab_string)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Differing interpretations</a:t>
            </a:r>
          </a:p>
          <a:p>
            <a:pPr lvl="2"/>
            <a:r>
              <a:rPr/>
              <a:t>Most systems are +8 (9, 17, 25, 33, …)</a:t>
            </a:r>
          </a:p>
          <a:p>
            <a:pPr lvl="2"/>
            <a:r>
              <a:rPr/>
              <a:t>Some are +4 (5, 9, 17, 21, …)</a:t>
            </a:r>
          </a:p>
          <a:p>
            <a:pPr lvl="2"/>
            <a:r>
              <a:rPr/>
              <a:t>Some are +2 (3, 5, 7, 9, …)</a:t>
            </a:r>
          </a:p>
          <a:p>
            <a:pPr lvl="1"/>
            <a:r>
              <a:rPr/>
              <a:t>End user can often redefine tabs arbitrarily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Non-breaking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Decimal 96, Hex A0</a:t>
            </a:r>
          </a:p>
          <a:p>
            <a:pPr lvl="2"/>
            <a:r>
              <a:rPr/>
              <a:t>Coded as   on many web pages</a:t>
            </a:r>
          </a:p>
          <a:p>
            <a:pPr lvl="2"/>
            <a:r>
              <a:rPr/>
              <a:t>Looks just like the blank</a:t>
            </a:r>
          </a:p>
          <a:p>
            <a:pPr lvl="2"/>
            <a:r>
              <a:rPr/>
              <a:t>Inhibits word wrap</a:t>
            </a:r>
          </a:p>
          <a:p>
            <a:pPr lvl="1"/>
            <a:r>
              <a:rPr/>
              <a:t>Sometimes shows up in R as a pink dot.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"\xA0"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 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http://www.pmean.com/12/pesky.html</a:t>
            </a:r>
          </a:p>
          <a:p>
            <a:pPr lvl="1"/>
            <a:r>
              <a:rPr>
                <a:hlinkClick r:id="rId4"/>
              </a:rPr>
              <a:t>http://blog.pmean.com/weird-characters/</a:t>
            </a:r>
          </a:p>
          <a:p>
            <a:pPr lvl="1"/>
            <a:r>
              <a:rPr>
                <a:hlinkClick r:id="rId5"/>
              </a:rPr>
              <a:t>http://www.pmean.com/posts/non-breaking-space.html</a:t>
            </a:r>
          </a:p>
          <a:p>
            <a:pPr lvl="2"/>
            <a:r>
              <a:rPr/>
              <a:t>Please note that the image links on this page are broken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non-breaking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rendered consistently across all encodings</a:t>
            </a:r>
          </a:p>
          <a:p>
            <a:pPr lvl="1"/>
            <a:r>
              <a:rPr/>
              <a:t>Impairs the ability to properly read space delimited files</a:t>
            </a:r>
          </a:p>
          <a:p>
            <a:pPr lvl="1"/>
            <a:r>
              <a:rPr/>
              <a:t>Prevents text analytics from breaking text into individual words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smart/curly</a:t>
            </a:r>
            <a:r>
              <a:rPr/>
              <a:t> </a:t>
            </a: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offending characters</a:t>
            </a:r>
          </a:p>
          <a:p>
            <a:pPr lvl="2"/>
            <a:r>
              <a:rPr/>
              <a:t>Left single quote, Unicode 2018 (‘)</a:t>
            </a:r>
          </a:p>
          <a:p>
            <a:pPr lvl="2"/>
            <a:r>
              <a:rPr/>
              <a:t>Right single quote, Unicode 2019 (’)</a:t>
            </a:r>
          </a:p>
          <a:p>
            <a:pPr lvl="2"/>
            <a:r>
              <a:rPr/>
              <a:t>Left double quote, Unicode 201C (“)</a:t>
            </a:r>
          </a:p>
          <a:p>
            <a:pPr lvl="2"/>
            <a:r>
              <a:rPr/>
              <a:t>Right double quote, Unicode 201D (”)</a:t>
            </a:r>
          </a:p>
          <a:p>
            <a:pPr lvl="1"/>
            <a:r>
              <a:rPr/>
              <a:t>The quotes used by programmers</a:t>
            </a:r>
          </a:p>
          <a:p>
            <a:pPr lvl="2"/>
            <a:r>
              <a:rPr/>
              <a:t>Straight single quote, Unicode 27 (’)</a:t>
            </a:r>
          </a:p>
          <a:p>
            <a:pPr lvl="2"/>
            <a:r>
              <a:rPr/>
              <a:t>Straight double quote, Unicode 22 (")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offending characters</a:t>
            </a:r>
          </a:p>
          <a:p>
            <a:pPr lvl="2"/>
            <a:r>
              <a:rPr/>
              <a:t>em-dash, Unicode 2014 (—)</a:t>
            </a:r>
          </a:p>
          <a:p>
            <a:pPr lvl="2"/>
            <a:r>
              <a:rPr/>
              <a:t>en-dash, Unicode 2013 (–)</a:t>
            </a:r>
          </a:p>
          <a:p>
            <a:pPr lvl="1"/>
            <a:r>
              <a:rPr/>
              <a:t>Not the same as the minus sign, Unicode 2d (-)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Global search and replace</a:t>
            </a:r>
          </a:p>
          <a:p>
            <a:pPr lvl="1"/>
            <a:r>
              <a:rPr/>
              <a:t>Look for 1 in leading binary digit</a:t>
            </a:r>
          </a:p>
          <a:p>
            <a:pPr lvl="1"/>
            <a:r>
              <a:rPr/>
              <a:t>Investigate misbehaving strings with rawToChar</a:t>
            </a:r>
          </a:p>
          <a:p>
            <a:pPr lvl="1"/>
            <a:r>
              <a:rPr/>
              <a:t>Stay vigilant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Maurício Collaça. Encoding character strings in R. 2017-05-23. Available in </a:t>
            </a:r>
            <a:r>
              <a:rPr>
                <a:hlinkClick r:id="rId2"/>
              </a:rPr>
              <a:t>html format</a:t>
            </a:r>
            <a:r>
              <a:rPr/>
              <a:t>.</a:t>
            </a:r>
          </a:p>
          <a:p>
            <a:pPr lvl="1"/>
            <a:r>
              <a:rPr/>
              <a:t>Brian Ripley. Encodings and R. 2004-01-11. Available in </a:t>
            </a:r>
            <a:r>
              <a:rPr>
                <a:hlinkClick r:id="rId3"/>
              </a:rPr>
              <a:t>html format</a:t>
            </a:r>
            <a:r>
              <a:rPr/>
              <a:t>.</a:t>
            </a:r>
          </a:p>
          <a:p>
            <a:pPr lvl="1"/>
            <a:r>
              <a:rPr/>
              <a:t>Wikipedia. All sorts of pages. Just search on an encoding name.</a:t>
            </a:r>
          </a:p>
          <a:p>
            <a:pPr lvl="1"/>
            <a:r>
              <a:rPr/>
              <a:t>Yihui Xie. My Biggest Regret in the knitr Package. UTF-8 and UTF-8 only or we cannot be friends. Yihui’s Blog 2018-11-09. Available in </a:t>
            </a:r>
            <a:r>
              <a:rPr>
                <a:hlinkClick r:id="rId4"/>
              </a:rPr>
              <a:t>html format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</a:p>
        </p:txBody>
      </p:sp>
      <p:pic>
        <p:nvPicPr>
          <p:cNvPr descr="../images/ascii-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7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Invisible 7-bit ASCII (Teletype codes)</a:t>
            </a:r>
          </a:p>
          <a:p>
            <a:pPr lvl="2"/>
            <a:r>
              <a:rPr/>
              <a:t>Decimal 09, Hex 09, tab (also </a:t>
            </a:r>
          </a:p>
          <a:p>
            <a:pPr lvl="2"/>
            <a:r>
              <a:rPr/>
              <a:t>Decimal 13, carriage return (also in r)</a:t>
            </a:r>
          </a:p>
          <a:p>
            <a:pPr lvl="2"/>
            <a:r>
              <a:rPr/>
              <a:t>Decimal 12, line feed</a:t>
            </a:r>
          </a:p>
          <a:p>
            <a:pPr lvl="1"/>
            <a:r>
              <a:rPr/>
              <a:t>Printable 7-bit ASCII</a:t>
            </a:r>
          </a:p>
          <a:p>
            <a:pPr lvl="2"/>
            <a:r>
              <a:rPr/>
              <a:t>Decimal 32, Hex 20, blank</a:t>
            </a:r>
          </a:p>
          <a:p>
            <a:pPr lvl="2"/>
            <a:r>
              <a:rPr/>
              <a:t>Decimal 34, Hex 22, straight double quote (")</a:t>
            </a:r>
          </a:p>
          <a:p>
            <a:pPr lvl="2"/>
            <a:r>
              <a:rPr/>
              <a:t>Decimal 39, Hex 27, straight single quote (’)</a:t>
            </a:r>
          </a:p>
          <a:p>
            <a:pPr lvl="2"/>
            <a:r>
              <a:rPr/>
              <a:t>Decimal 96, Hex 60, backtick (`)</a:t>
            </a:r>
          </a:p>
          <a:p>
            <a:pPr lvl="1"/>
            <a:r>
              <a:rPr/>
              <a:t>Note: Decimal 127, Hex 7F is also non-printable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8-bit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codepage-437</a:t>
            </a:r>
          </a:p>
        </p:txBody>
      </p:sp>
      <p:pic>
        <p:nvPicPr>
          <p:cNvPr descr="../images/codepage-43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17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8-bit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Latin-1</a:t>
            </a:r>
          </a:p>
        </p:txBody>
      </p:sp>
      <p:pic>
        <p:nvPicPr>
          <p:cNvPr descr="../images/lati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8-bit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Windows-1252</a:t>
            </a:r>
          </a:p>
        </p:txBody>
      </p:sp>
      <p:pic>
        <p:nvPicPr>
          <p:cNvPr descr="../images/windows-12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8-bit</a:t>
            </a:r>
            <a:r>
              <a:rPr/>
              <a:t> </a:t>
            </a:r>
            <a:r>
              <a:rPr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text files do not self-identify the 8-bit ASCII used</a:t>
            </a:r>
          </a:p>
          <a:p>
            <a:pPr lvl="1"/>
            <a:r>
              <a:rPr/>
              <a:t>Sometimes distinguishable, sometimes not</a:t>
            </a:r>
          </a:p>
          <a:p>
            <a:pPr lvl="1"/>
            <a:r>
              <a:rPr/>
              <a:t>Incorrect assumptions lead to “mojibake”</a:t>
            </a:r>
          </a:p>
          <a:p>
            <a:pPr lvl="2"/>
            <a:r>
              <a:rPr/>
              <a:t>Common codes for mistranslation are</a:t>
            </a:r>
          </a:p>
          <a:p>
            <a:pPr lvl="3"/>
            <a:r>
              <a:rPr/>
              <a:t>?</a:t>
            </a:r>
          </a:p>
          <a:p>
            <a:pPr lvl="3"/>
            <a:r>
              <a:rPr/>
              <a:t>▯</a:t>
            </a:r>
          </a:p>
          <a:p>
            <a:pPr lvl="3"/>
            <a:r>
              <a:rPr/>
              <a:t>�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Mojibake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mojib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Oddball characters</dc:title>
  <dc:creator>Steve Simon</dc:creator>
  <cp:keywords/>
  <dcterms:created xsi:type="dcterms:W3CDTF">2020-07-11T17:58:30Z</dcterms:created>
  <dcterms:modified xsi:type="dcterms:W3CDTF">2020-07-11T17:58:30Z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7/10/2020</vt:lpwstr>
  </property>
  <property fmtid="{D5CDD505-2E9C-101B-9397-08002B2CF9AE}" pid="3" name="knit">
    <vt:lpwstr>(function(inputFile, encoding) { rmarkdown::render(inputFile, encoding=encoding, output_dir = “../results”, output_format = “all”) })</vt:lpwstr>
  </property>
  <property fmtid="{D5CDD505-2E9C-101B-9397-08002B2CF9AE}" pid="4" name="output">
    <vt:lpwstr/>
  </property>
</Properties>
</file>