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Next, I will explain the reasons why you might want to use the bootstrap: to estimate bias, calculate standard errors, compute confidence intervals, test hypotheses, and to visualize variations in statistical plots.</a:t>
            </a:r>
          </a:p>
          <a:p>
            <a:pPr lvl="0" indent="0" marL="0">
              <a:buNone/>
            </a:pPr>
          </a:p>
          <a:p>
            <a:pPr lvl="0" indent="0" marL="0">
              <a:buNone/>
            </a:pPr>
            <a:r>
              <a:rPr/>
              <a:t>I will illustrate the mechanics of the bootstrap and show briefly how to implement the bootstrap in SAS, Stata, and R.</a:t>
            </a:r>
          </a:p>
          <a:p>
            <a:pPr lvl="0" indent="0" marL="0">
              <a:buNone/>
            </a:pPr>
          </a:p>
          <a:p>
            <a:pPr lvl="0" indent="0" marL="0">
              <a:buNone/>
            </a:pPr>
            <a:r>
              <a:rPr/>
              <a:t>Then I will discuss some special cases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we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we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we have inside knowledge about the true probabilities for the data in our sample. Here is a cumulative distribution function that can generate data for a particular distribution. Notice that the curve is a bit lopsided, indicating a bit of a skew to the data.</a:t>
            </a:r>
          </a:p>
          <a:p>
            <a:pPr lvl="0" indent="0" marL="0">
              <a:buNone/>
            </a:pPr>
          </a:p>
          <a:p>
            <a:pPr lvl="0" indent="0" marL="0">
              <a:buNone/>
            </a:pPr>
            <a:r>
              <a:rPr/>
              <a:t>You also may notice that the median is about 2.5. To get the median find 0.5 on the y-axis, project over to the curve and down to 2.5.</a:t>
            </a:r>
          </a:p>
          <a:p>
            <a:pPr lvl="0" indent="0" marL="0">
              <a:buNone/>
            </a:pPr>
          </a:p>
          <a:p>
            <a:pPr lvl="0" indent="0" marL="0">
              <a:buNone/>
            </a:pPr>
            <a:r>
              <a:rPr/>
              <a:t>If you had the inside knowledge,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“Pull yourself up by your bootstraps”. It is a reference to getting something done without any help, but the image of lifting yourself into the air by yanking on a loop of your shoe is also an analogy to doing something that seems impossible. The Useless Etymology website has a [nice discussion][use1] of this saying, and the image you see here is taken from their website.</a:t>
            </a:r>
          </a:p>
          <a:p>
            <a:pPr lvl="0" indent="0" marL="0">
              <a:buNone/>
            </a:pPr>
          </a:p>
          <a:p>
            <a:pPr lvl="0" indent="0" marL="0">
              <a:buNone/>
            </a:pPr>
            <a:r>
              <a:rPr/>
              <a:t>The origin of this phrase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variation on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four categories: estimating bias, calculating standard errors, computing confidence intervals, and testing hypotheses.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other assumptions that you need are justifiable.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H function effectively counts the number of bootstrap estimates that are greater than the estimate based on the original data. Divide by the number of bootstrap samples to get a proportion. Phi inverse converts this proportion into a percentile from a standard normal distribution. If exactly half of the bootstrap estimates are greater than the estimate based on the original data, then you get a big fat zero which means no bias adjustment.</a:t>
            </a:r>
          </a:p>
          <a:p>
            <a:pPr lvl="0" indent="0" marL="0">
              <a:buNone/>
            </a:pPr>
          </a:p>
          <a:p>
            <a:pPr lvl="0" indent="0" marL="0">
              <a:buNone/>
            </a:pPr>
            <a:r>
              <a:rPr/>
              <a:t>The formula for a-hat is a bit trickier.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 Don’t ask me what the score function represents. Also don’t ask me why the acceleration relies on a jackknife sample rather than a bootstrap sample.</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the jackknife estimates are perfectly symmetric, then a-hat is a big fat zero, meaning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We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reviewe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a nice neatly ordered pattern or even spacing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that the normal distribution is a reasonable approximation. If so, great! Consider it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rely on the bootstrap results to provide valid confidence intervals and hypothesis tests. Although there are a few settings where you shouldn’t rely on a bootstrap approach, it is a credible approach for a surpringly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Then do it for each jackknife subsample.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1.jp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1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13.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273300" y="1193800"/>
            <a:ext cx="4584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(1/4)</a:t>
            </a:r>
          </a:p>
        </p:txBody>
      </p:sp>
      <p:pic>
        <p:nvPicPr>
          <p:cNvPr descr="bootstrap-slides_files/figure-pptx/unnamed-chunk-4-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(2/4)</a:t>
            </a:r>
          </a:p>
        </p:txBody>
      </p:sp>
      <p:pic>
        <p:nvPicPr>
          <p:cNvPr descr="bootstrap-slides_files/figure-pptx/unnamed-chunk-5-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Examples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(3/4)</a:t>
            </a:r>
          </a:p>
        </p:txBody>
      </p:sp>
      <p:pic>
        <p:nvPicPr>
          <p:cNvPr descr="bootstrap-slides_files/figure-pptx/unnamed-chunk-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(4/4)</a:t>
            </a:r>
          </a:p>
        </p:txBody>
      </p:sp>
      <p:pic>
        <p:nvPicPr>
          <p:cNvPr descr="bootstrap-slides_files/figure-pptx/unnamed-chunk-9-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1981200" y="1193800"/>
            <a:ext cx="5168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bootstrap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2692400" y="1193800"/>
            <a:ext cx="3759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Illustration of a regression tree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3175000" y="1193800"/>
            <a:ext cx="2781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classification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(1/5)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d>
                      <m:dPr>
                        <m:begChr m:val="("/>
                        <m:endChr m:val=")"/>
                        <m:sepChr m:val=""/>
                        <m:grow/>
                      </m:dPr>
                      <m:e>
                        <m:f>
                          <m:fPr>
                            <m:type m:val="bar"/>
                          </m:fPr>
                          <m:num>
                            <m:r>
                              <m:t>1</m:t>
                            </m:r>
                          </m:num>
                          <m:den>
                            <m:r>
                              <m:t>B</m:t>
                            </m:r>
                          </m:den>
                        </m:f>
                        <m:r>
                          <m:t>H</m:t>
                        </m:r>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d>
                  </m:oMath>
                </a14:m>
                <a:r>
                  <a:rPr/>
                  <a:t> where</a:t>
                </a:r>
              </a:p>
              <a:p>
                <a:pPr lvl="2"/>
                <a:r>
                  <a:rPr/>
                  <a:t>H(x)=1 for zero or positive values, 0 for negative values</a:t>
                </a:r>
              </a:p>
              <a:p>
                <a:pPr lvl="2"/>
                <a14:m>
                  <m:oMath xmlns:m="http://schemas.openxmlformats.org/officeDocument/2006/math">
                    <m:sSup>
                      <m:e>
                        <m:r>
                          <m:t>Φ</m:t>
                        </m:r>
                      </m:e>
                      <m:sup>
                        <m:r>
                          <m:rPr>
                            <m:sty m:val="p"/>
                          </m:rPr>
                          <m:t>−</m:t>
                        </m:r>
                        <m:r>
                          <m:t>1</m:t>
                        </m:r>
                      </m:sup>
                    </m:sSup>
                  </m:oMath>
                </a14:m>
                <a:r>
                  <a:rPr/>
                  <a:t> is the percentile function for the standard normal distribution</a:t>
                </a:r>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(2/5)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 (3/5)</a:t>
            </a:r>
          </a:p>
        </p:txBody>
      </p:sp>
      <p:pic>
        <p:nvPicPr>
          <p:cNvPr descr="fig:  ../images/bca01.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Graph of unadjusted percentiles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bias adjustment (4/5)</a:t>
            </a:r>
          </a:p>
        </p:txBody>
      </p:sp>
      <p:pic>
        <p:nvPicPr>
          <p:cNvPr descr="fig:  ../images/bca02.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Percentiles with bias adjustment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 (5/5)</a:t>
            </a:r>
          </a:p>
        </p:txBody>
      </p:sp>
      <p:pic>
        <p:nvPicPr>
          <p:cNvPr descr="fig:  ../images/bca03.png" id="0" name="Picture 1"/>
          <p:cNvPicPr>
            <a:picLocks noGrp="1" noChangeAspect="1"/>
          </p:cNvPicPr>
          <p:nvPr/>
        </p:nvPicPr>
        <p:blipFill>
          <a:blip r:embed="rId3"/>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Histogram of bootstrapped estimates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r>
                  <a:rPr/>
                  <a:t>$H_0: </a:t>
                </a:r>
                <a14:m>
                  <m:oMath xmlns:m="http://schemas.openxmlformats.org/officeDocument/2006/math">
                    <m:r>
                      <m:t>g</m:t>
                    </m:r>
                    <m:r>
                      <m:t>e</m:t>
                    </m:r>
                    <m:r>
                      <m:t>q</m:t>
                    </m:r>
                  </m:oMath>
                </a14:m>
                <a:r>
                  <a:rPr/>
                  <a:t> =0$</a:t>
                </a:r>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(1/2)</a:t>
            </a:r>
          </a:p>
        </p:txBody>
      </p:sp>
      <p:pic>
        <p:nvPicPr>
          <p:cNvPr descr="fig:  ../images/transplant-curves.png" id="0" name="Picture 1"/>
          <p:cNvPicPr>
            <a:picLocks noGrp="1" noChangeAspect="1"/>
          </p:cNvPicPr>
          <p:nvPr/>
        </p:nvPicPr>
        <p:blipFill>
          <a:blip r:embed="rId2"/>
          <a:stretch>
            <a:fillRect/>
          </a:stretch>
        </p:blipFill>
        <p:spPr bwMode="auto">
          <a:xfrm>
            <a:off x="3111500" y="1193800"/>
            <a:ext cx="2921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Age changes in risk for heart transplant patients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(2/2)</a:t>
            </a:r>
          </a:p>
        </p:txBody>
      </p:sp>
      <p:pic>
        <p:nvPicPr>
          <p:cNvPr descr="fig:  ../images/bootstrap-map.png" id="0" name="Picture 1"/>
          <p:cNvPicPr>
            <a:picLocks noGrp="1" noChangeAspect="1"/>
          </p:cNvPicPr>
          <p:nvPr/>
        </p:nvPicPr>
        <p:blipFill>
          <a:blip r:embed="rId2"/>
          <a:stretch>
            <a:fillRect/>
          </a:stretch>
        </p:blipFill>
        <p:spPr bwMode="auto">
          <a:xfrm>
            <a:off x="3035300" y="1193800"/>
            <a:ext cx="3060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Map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visualization: 10 to 50</a:t>
            </a:r>
          </a:p>
          <a:p>
            <a:pPr lvl="0"/>
            <a:r>
              <a:rPr/>
              <a:t>For estimating a standard error: 50 to 100</a:t>
            </a:r>
          </a:p>
          <a:p>
            <a:pPr lvl="0"/>
            <a:r>
              <a:rPr/>
              <a:t>For confidence intervals and hypothesis tests: 500 to 1000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Software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Examples</a:t>
            </a:r>
          </a:p>
          <a:p>
            <a:pPr lvl="1"/>
            <a:r>
              <a:rPr/>
              <a:t>SAS</a:t>
            </a:r>
          </a:p>
          <a:p>
            <a:pPr lvl="1"/>
            <a:r>
              <a:rPr/>
              <a:t>Stata</a:t>
            </a:r>
          </a:p>
          <a:p>
            <a:pPr lvl="1"/>
            <a:r>
              <a:rPr/>
              <a:t>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1"/>
            <a:r>
              <a:rPr/>
              <a:t>Google ucla bootstrap sas</a:t>
            </a:r>
          </a:p>
          <a:p>
            <a:pPr lvl="0" indent="0">
              <a:buNone/>
            </a:pPr>
            <a:r>
              <a:rPr>
                <a:latin typeface="Courier"/>
              </a:rPr>
              <a:t>ods output FitStatistics = t0;
proc reg data = hsb2;
  model read = female math write ses;
run;
quit;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1"/>
                <a:r>
                  <a:rPr/>
                  <a:t>The </a:t>
                </a:r>
                <a14:m>
                  <m:oMath xmlns:m="http://schemas.openxmlformats.org/officeDocument/2006/math">
                    <m:sSub>
                      <m:e>
                        <m:r>
                          <m:t>X</m:t>
                        </m:r>
                      </m:e>
                      <m:sub>
                        <m:r>
                          <m:t>i</m:t>
                        </m:r>
                      </m:sub>
                    </m:sSub>
                  </m:oMath>
                </a14:m>
                <a:r>
                  <a:rPr/>
                  <a:t> all come from the same distribution</a:t>
                </a:r>
              </a:p>
              <a:p>
                <a:pPr lvl="1"/>
                <a:r>
                  <a:rPr/>
                  <a:t>The </a:t>
                </a:r>
                <a14:m>
                  <m:oMath xmlns:m="http://schemas.openxmlformats.org/officeDocument/2006/math">
                    <m:sSub>
                      <m:e>
                        <m:r>
                          <m:t>X</m:t>
                        </m:r>
                      </m:e>
                      <m:sub>
                        <m:r>
                          <m:t>i</m:t>
                        </m:r>
                      </m:sub>
                    </m:sSub>
                  </m:oMath>
                </a14:m>
                <a:r>
                  <a:rPr/>
                  <a:t> are all independent</a:t>
                </a:r>
              </a:p>
              <a:p>
                <a:pPr lvl="1"/>
                <a:r>
                  <a:rPr/>
                  <a:t>The </a:t>
                </a:r>
                <a14:m>
                  <m:oMath xmlns:m="http://schemas.openxmlformats.org/officeDocument/2006/math">
                    <m:sSub>
                      <m:e>
                        <m:r>
                          <m:t>X</m:t>
                        </m:r>
                      </m:e>
                      <m:sub>
                        <m:r>
                          <m:t>i</m:t>
                        </m:r>
                      </m:sub>
                    </m:sSub>
                  </m:oMath>
                </a14:m>
                <a:r>
                  <a:rPr/>
                  <a:t> have a finite second moment</a:t>
                </a:r>
              </a:p>
              <a:p>
                <a:pPr lvl="0"/>
                <a:r>
                  <a:rPr/>
                  <a:t>A more precise statement</a:t>
                </a:r>
              </a:p>
              <a:p>
                <a:pPr lvl="1"/>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
                          <m:rPr>
                            <m:sty m:val="p"/>
                          </m:rPr>
                          <m:t>/</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p_lb     p_ub
 1     0.5189    .0066164    0.436    0.6017</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a:p>
            <a:pPr lvl="1"/>
            <a:r>
              <a:rPr/>
              <a:t>Google ucla bootstrap stata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   Observed   Bootstrap 
             |      Coef.   Std. Err. 
-------------+------------------------
        rmse |   7.184202   .2594069  
--------------------------------------
--------------------------------------
                    Normal-based
 z    P&gt;|z|     [95% Conf. Interval]
--------------------------------------
27.69   0.000     6.675774     7.69263
--------------------------------------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 </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 </m:t>
                    </m:r>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a:p>
            <a:pPr lvl="1"/>
            <a:r>
              <a:rPr/>
              <a:t>Google ucla bootstrap 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issues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Small sample size</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Complex regression models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issues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457200" y="1549400"/>
            <a:ext cx="8229600" cy="2171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2022-07-20T14:59:15Z</dcterms:created>
  <dcterms:modified xsi:type="dcterms:W3CDTF">2022-07-20T14:59:15Z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powerpoint_presentation</vt:lpwstr>
  </property>
</Properties>
</file>