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notesMaster" Target="notesMasters/notesMaster1.xml" /><Relationship Id="rId78" Type="http://schemas.openxmlformats.org/officeDocument/2006/relationships/tableStyles" Target="tableStyles.xml" /><Relationship Id="rId77" Type="http://schemas.openxmlformats.org/officeDocument/2006/relationships/theme" Target="theme/theme1.xml" /><Relationship Id="rId1" Type="http://schemas.openxmlformats.org/officeDocument/2006/relationships/slideMaster" Target="slideMasters/slideMaster1.xml" /><Relationship Id="rId76" Type="http://schemas.openxmlformats.org/officeDocument/2006/relationships/viewProps" Target="viewProps.xml" /><Relationship Id="rId7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I will illustrate the mechanics of the bootstrap: to estimate bias, calculate standard errors, compute confidence intervals, test hypotheses, and to visualize variations in statistical plots.</a:t>
            </a:r>
          </a:p>
          <a:p>
            <a:pPr lvl="0" indent="0" marL="0">
              <a:buNone/>
            </a:pPr>
          </a:p>
          <a:p>
            <a:pPr lvl="0" indent="0" marL="0">
              <a:buNone/>
            </a:pPr>
            <a:r>
              <a:rPr/>
              <a:t>Then I will show some sample code on how to implement the bootstrap in SAS, Stata, and R.</a:t>
            </a:r>
          </a:p>
          <a:p>
            <a:pPr lvl="0" indent="0" marL="0">
              <a:buNone/>
            </a:pPr>
          </a:p>
          <a:p>
            <a:pPr lvl="0" indent="0" marL="0">
              <a:buNone/>
            </a:pPr>
            <a:r>
              <a:rPr/>
              <a:t>Then I will discuss some special settings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we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we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we have inside knowledge about the true probabilities for the data in our sample. Here is a cumulative distribution function that can generate data for a particular distribution.</a:t>
            </a:r>
          </a:p>
          <a:p>
            <a:pPr lvl="0" indent="0" marL="0">
              <a:buNone/>
            </a:pPr>
          </a:p>
          <a:p>
            <a:pPr lvl="0" indent="0" marL="0">
              <a:buNone/>
            </a:pPr>
            <a:r>
              <a:rPr/>
              <a:t>The cumulative distribution allows you to compute the cumulative probability for any data value. Select the data value on the X axis, project up to the curve and slide horizontally to read the cumulative probability on the Y axis.</a:t>
            </a:r>
          </a:p>
          <a:p>
            <a:pPr lvl="0" indent="0" marL="0">
              <a:buNone/>
            </a:pPr>
          </a:p>
          <a:p>
            <a:pPr lvl="0" indent="0" marL="0">
              <a:buNone/>
            </a:pPr>
            <a:r>
              <a:rPr/>
              <a:t>You can also invert the process to get a percentile. Select a percentile level on the Y-axis, project horizontally until you intersect the curve, then drop down to the X-axis to get the percentile.</a:t>
            </a:r>
          </a:p>
          <a:p>
            <a:pPr lvl="0" indent="0" marL="0">
              <a:buNone/>
            </a:pPr>
          </a:p>
          <a:p>
            <a:pPr lvl="0" indent="0" marL="0">
              <a:buNone/>
            </a:pPr>
            <a:r>
              <a:rPr/>
              <a:t>To get the median, for example, find 0.5 on the y-axis, project over to the curve and down to about 4.</a:t>
            </a:r>
          </a:p>
          <a:p>
            <a:pPr lvl="0" indent="0" marL="0">
              <a:buNone/>
            </a:pPr>
          </a:p>
          <a:p>
            <a:pPr lvl="0" indent="0" marL="0">
              <a:buNone/>
            </a:pPr>
            <a:r>
              <a:rPr/>
              <a:t>It’s subtle, but notice that the curve is a just a bit lopsided, indicating a tiny amount of a skewness in this data.</a:t>
            </a:r>
          </a:p>
          <a:p>
            <a:pPr lvl="0" indent="0" marL="0">
              <a:buNone/>
            </a:pPr>
          </a:p>
          <a:p>
            <a:pPr lvl="0" indent="0" marL="0">
              <a:buNone/>
            </a:pPr>
            <a:r>
              <a:rPr/>
              <a:t>If you had inside knowledge, enough to specify the cumulative distribution function,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simplest way to generate random variables from a specific cumulative density function is to select values on the y-axis from a random variable uniformly distributed on the interval 0 to 1. Project those values horizontally until they intersect the curve and then drop down to the X-axis. What you’re doing is picking random percentiles from the distribution.</a:t>
            </a:r>
          </a:p>
          <a:p>
            <a:pPr lvl="0" indent="0" marL="0">
              <a:buNone/>
            </a:pPr>
          </a:p>
          <a:p>
            <a:pPr lvl="0" indent="0" marL="0">
              <a:buNone/>
            </a:pPr>
            <a:r>
              <a:rPr/>
              <a:t>So grab n uniform random variables, convert them into percentiles from the cumulative distribution function, and then calculate some statistic like the mean absolute deviation. Get another set of n uniform random variables and repeat the process. With computers as fast as they are today, you could do this a few hundred or even a few thousand times and not break a sweat.</a:t>
            </a:r>
          </a:p>
          <a:p>
            <a:pPr lvl="0" indent="0" marL="0">
              <a:buNone/>
            </a:pPr>
          </a:p>
          <a:p>
            <a:pPr lvl="0" indent="0" marL="0">
              <a:buNone/>
            </a:pPr>
            <a:r>
              <a:rPr/>
              <a:t>Of course, most of the time, you can’t run this Monte Carlo simulation without making some strong assumptions. If you have a particular set of data, do you ever really know what the cumulative distribution function is that created this data? Even if you were lucky enough to have some inside information–that it was associated with a normal random variable, for example–you wouldn’t know which normal. You wouldn’t know the mu and you wouldn’t know the sigma.</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good approximation to the cumulative distribution function using the data. Draw a step function with a jump of 1/n at each data point where n is the number of data points.</a:t>
            </a:r>
          </a:p>
          <a:p>
            <a:pPr lvl="0" indent="0" marL="0">
              <a:buNone/>
            </a:pPr>
          </a:p>
          <a:p>
            <a:pPr lvl="0" indent="0" marL="0">
              <a:buNone/>
            </a:pPr>
            <a:r>
              <a:rPr/>
              <a:t>This step function is known as the empirical cumulative distribution function.</a:t>
            </a:r>
          </a:p>
          <a:p>
            <a:pPr lvl="0" indent="0" marL="0">
              <a:buNone/>
            </a:pPr>
          </a:p>
          <a:p>
            <a:pPr lvl="0" indent="0" marL="0">
              <a:buNone/>
            </a:pPr>
            <a:r>
              <a:rPr/>
              <a:t>The empirical cumulative distribution function does a pretty good job. It is unbiased and converges to the true cumulative distribution function as the sample size increases.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can’t generate random variables from the true cumulative distribution function, then a good approximation would be to generate random variables from the empirical cumulative distribution function. Generate values on the Y-axis that are uniformly distributed on the interval 0 to 1, project over horizontally and then drop down to the X-axis.</a:t>
            </a:r>
          </a:p>
          <a:p>
            <a:pPr lvl="0" indent="0" marL="0">
              <a:buNone/>
            </a:pPr>
          </a:p>
          <a:p>
            <a:pPr lvl="0" indent="0" marL="0">
              <a:buNone/>
            </a:pPr>
            <a:r>
              <a:rPr/>
              <a:t>What you’re doing here is sampling from the data with replacement. So, at least intuitively, this is equivalent to an approximate Monte Carlo simulation based on the empirical cumulative distribution function.</a:t>
            </a:r>
          </a:p>
          <a:p>
            <a:pPr lvl="0" indent="0" marL="0">
              <a:buNone/>
            </a:pPr>
          </a:p>
          <a:p>
            <a:pPr lvl="0" indent="0" marL="0">
              <a:buNone/>
            </a:pPr>
            <a:r>
              <a:rPr/>
              <a:t>Notice in this example that some of the data values appear two or more times and others are not selected at all. Because it is done randomly, you get a reasonable set of simulated values, even without knowing the true underlying cumulative distribution function.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version of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“Lift yourself up by your bootstraps”. It is a reference to getting something done without any help. This is analogous to the statistical bootstrap. It produces results with just the data at hand and no outside help from an assumed distribution.</a:t>
            </a:r>
          </a:p>
          <a:p>
            <a:pPr lvl="0" indent="0" marL="0">
              <a:buNone/>
            </a:pPr>
          </a:p>
          <a:p>
            <a:pPr lvl="0" indent="0" marL="0">
              <a:buNone/>
            </a:pPr>
            <a:r>
              <a:rPr/>
              <a:t>But the image of lifting yourself into the air by yanking on a loop of your shoe is also an analogy to doing something that seems impossible. The Useless Etymology website has a nice discussion of this saying, and the image you see here is taken from their website.</a:t>
            </a:r>
          </a:p>
          <a:p>
            <a:pPr lvl="0" indent="0" marL="0">
              <a:buNone/>
            </a:pPr>
          </a:p>
          <a:p>
            <a:pPr lvl="0" indent="0" marL="0">
              <a:buNone/>
            </a:pPr>
            <a:r>
              <a:rPr/>
              <a:t>The origin of this phrase “Lift yourself up by your bootstraps”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bagging,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CART is an acronym for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This classification tree creates splits that lead to probabilities that are homogenous (close to either 0 or 1). This tree looks at survival of passengers on the Titanic. The Titanic was a massive passenger ship, especially massive for its time. It was so big that it was considered unsinkable. It first sailed across the Atlantic in 1912, hit an iceberg, and sank like a stone. Many of the passengers died, but the deaths were not distributed evenly across all demographic groups.</a:t>
            </a:r>
          </a:p>
          <a:p>
            <a:pPr lvl="0" indent="0" marL="0">
              <a:buNone/>
            </a:pPr>
          </a:p>
          <a:p>
            <a:pPr lvl="0" indent="0" marL="0">
              <a:buNone/>
            </a:pPr>
            <a:r>
              <a:rPr/>
              <a:t>The classification tree for survival first splits by gender. For females, you can’t improve things too much by splitting further. This group has a 0.73 survival probability and it represents 36% of the total data. For males, you can improve the homogeneity of the outcome by looking at age and the number of siblings. For males, being young (under 9.5 years of age) and not being part of a big family (two or fewer siblings) leads to a suvival probability of 0.89. But this is a small subset of the passengers, only 2% of the total.</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five categories: estimating bias, calculating standard errors, computing confidence intervals, testing hypotheses, and visualization. I also want to provide some guidance on how many bootstrap samples you need.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 Call these theta-hat superscript 1, theta-hat superscript 2, all the way through to theta-hat superscript B, where B is the number of bootstrap samples.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one of the assumptions that you need is questionable.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a:p>
            <a:pPr lvl="0" indent="0" marL="0">
              <a:buNone/>
            </a:pPr>
          </a:p>
          <a:p>
            <a:pPr lvl="0" indent="0" marL="0">
              <a:buNone/>
            </a:pPr>
            <a:r>
              <a:rPr/>
              <a:t>Other approaches may be preferred. The classic interval makes a pretty strong assumption. It assumes that the sampling distribution of the estimate is symmetric. Even so, the classical approach is still reasonable.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improve on the percentile confidence interval, but the work is tricky.</a:t>
            </a:r>
          </a:p>
          <a:p>
            <a:pPr lvl="0" indent="0" marL="0">
              <a:buNone/>
            </a:pPr>
          </a:p>
          <a:p>
            <a:pPr lvl="0" indent="0" marL="0">
              <a:buNone/>
            </a:pPr>
            <a:r>
              <a:rPr/>
              <a:t>So tricky that every reference that I reviewed showed these equations and immediately apologized for their complexity. There appears to be little intuition that you can discern from these formulas. The formula for z-hat-0 is a bit easier to follow, perhaps. It is an adjustment for bias.</a:t>
            </a:r>
          </a:p>
          <a:p>
            <a:pPr lvl="0" indent="0" marL="0">
              <a:buNone/>
            </a:pPr>
          </a:p>
          <a:p>
            <a:pPr lvl="0" indent="0" marL="0">
              <a:buNone/>
            </a:pPr>
            <a:r>
              <a:rPr/>
              <a:t>The H function effectively counts the number of bootstrap estimates that are less than the estimate based on the original data. Divide by the number of bootstrap samples to get a proportion. Phi inverse converts this proportion into a percentile from a standard normal distribution. If exactly half of the bootstrap estimates are greater than the estimate based on the original data, then you get a big fat zero which means no bias adjustment.</a:t>
            </a:r>
          </a:p>
          <a:p>
            <a:pPr lvl="0" indent="0" marL="0">
              <a:buNone/>
            </a:pPr>
          </a:p>
          <a:p>
            <a:pPr lvl="0" indent="0" marL="0">
              <a:buNone/>
            </a:pPr>
            <a:r>
              <a:rPr/>
              <a:t>The formula for a-hat is a bit harder to follow. Notice that it involves deviations from the mean raised to the third power, which seems to be akin to a measure of skewness.</a:t>
            </a:r>
          </a:p>
          <a:p>
            <a:pPr lvl="0" indent="0" marL="0">
              <a:buNone/>
            </a:pPr>
          </a:p>
          <a:p>
            <a:pPr lvl="0" indent="0" marL="0">
              <a:buNone/>
            </a:pPr>
            <a:r>
              <a:rPr/>
              <a:t>Dr. Efron refers to it as an acceleration, because it relates to the second derivative of the score function.</a:t>
            </a:r>
          </a:p>
          <a:p>
            <a:pPr lvl="0" indent="0" marL="0">
              <a:buNone/>
            </a:pPr>
          </a:p>
          <a:p>
            <a:pPr lvl="0" indent="0" marL="0">
              <a:buNone/>
            </a:pPr>
            <a:r>
              <a:rPr/>
              <a:t>Remember that in Calculus, the first derivative is analogous to speed and the second derivative is analogous to acceleration.</a:t>
            </a:r>
          </a:p>
          <a:p>
            <a:pPr lvl="0" indent="0" marL="0">
              <a:buNone/>
            </a:pPr>
          </a:p>
          <a:p>
            <a:pPr lvl="0" indent="0" marL="0">
              <a:buNone/>
            </a:pPr>
            <a:r>
              <a:rPr/>
              <a:t>Don’t ask me what the score function represents. Also don’t ask me why the acceleration relies on a jackknife sample rather than a bootstrap sample.</a:t>
            </a:r>
          </a:p>
          <a:p>
            <a:pPr lvl="0" indent="0" marL="0">
              <a:buNone/>
            </a:pPr>
          </a:p>
          <a:p>
            <a:pPr lvl="0" indent="0" marL="0">
              <a:buNone/>
            </a:pPr>
            <a:r>
              <a:rPr/>
              <a:t>If z-hat-sub-0 is equal to zero, there is no adjustment to the confidence interval based on bias.</a:t>
            </a:r>
          </a:p>
          <a:p>
            <a:pPr lvl="0" indent="0" marL="0">
              <a:buNone/>
            </a:pPr>
          </a:p>
          <a:p>
            <a:pPr lvl="0" indent="0" marL="0">
              <a:buNone/>
            </a:pPr>
            <a:r>
              <a:rPr/>
              <a:t>If the jackknife estimates are perfectly symmetric, then a-hat is a big fat zero, meaning no adjustment to the confidence interval based on skewness.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percentiles that you select from the bootstrap distribution are no longer at alpha/2 and 1-alpha/2, but are moved to account for bias and skewness in the bootstrap distribution.</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showing what the unadjusted percentiles look like for a 90% confidence interval. Z-0-hat is zero, so no bias adjustment and a-hat is also zero, so no adjustment for skewness. You would just choose the 5th and 95th percentiles of the bootstrapped estimates.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bias adjustments shifts the z values to the left or the right. In this hypothetical case, the z values are shifted left by 0.2 units, and instead of using the instead of the 5th and the 95th percentiles, you would use would be the 3.3 percentile and the 92.6 percentile.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adjustment for skewness also shifts the z values to the left or the right, though the shift is stronger on one side versus the other. In this hypothetical case, you would use would be the 2.9 percentile and the 92.7 percentile.</a:t>
            </a:r>
          </a:p>
          <a:p>
            <a:pPr lvl="0" indent="0" marL="0">
              <a:buNone/>
            </a:pPr>
          </a:p>
          <a:p>
            <a:pPr lvl="0" indent="0" marL="0">
              <a:buNone/>
            </a:pPr>
            <a:r>
              <a:rPr/>
              <a:t>These formulas are messy, and easy to get wrong, so I would recommend if you are programming from scratch that you stick one of the simpler approaches.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comes from a 1986 publication in Statistical Science by Bradley Efron and Robert Tibshirani.</a:t>
            </a:r>
          </a:p>
          <a:p>
            <a:pPr lvl="0" indent="0" marL="0">
              <a:buNone/>
            </a:pPr>
          </a:p>
          <a:p>
            <a:pPr lvl="0" indent="0" marL="0">
              <a:buNone/>
            </a:pPr>
            <a:r>
              <a:rPr/>
              <a:t>There are two curves shown here which show two different ways of measuring risk as a function of age. One estimate shows a flat level (same amount of risk) for anyone under 45 and the other shows an increase in risk for patients under 30. Which one is correct? The bootstrap can help answer this question.</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curves show a few with an increase in risk at younger ages, but more showing a flat curve (same level of risk) and a few showing a further decrease in risk. So there is little evidence that risk increases for patients under 30.</a:t>
            </a:r>
          </a:p>
          <a:p>
            <a:pPr lvl="0" indent="0" marL="0">
              <a:buNone/>
            </a:pPr>
          </a:p>
          <a:p>
            <a:pPr lvl="0" indent="0" marL="0">
              <a:buNone/>
            </a:pPr>
            <a:r>
              <a:rPr/>
              <a:t>In contrast, every single bootstrap sample shows an increase in risk after 45 years of age. That trend is well supported by the 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granddaddy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figure is from a Scientific American article on the bootstrap.</a:t>
            </a:r>
          </a:p>
          <a:p>
            <a:pPr lvl="0" indent="0" marL="0">
              <a:buNone/>
            </a:pPr>
          </a:p>
          <a:p>
            <a:pPr lvl="0" indent="0" marL="0">
              <a:buNone/>
            </a:pPr>
            <a:r>
              <a:rPr/>
              <a:t>It shows countour curves fir to the map of the eastern United States. The upper left panel uses contours from the original data and the remaining panels represent contours drawn from bootstrap samples. It’s a bit hard to read at this resolution, but it looks like the contours are reasonably stable.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are no formal justifications, there is general consensus in the research community that you would need about 50 to 100 bootstrap samples to estimate bais or compute a standard error. You need an order of magnitude more bootstrap samples (500 to 1,000) if you are computing confidence intervals or hypothesis tests.</a:t>
            </a:r>
          </a:p>
          <a:p>
            <a:pPr lvl="0" indent="0" marL="0">
              <a:buNone/>
            </a:pPr>
          </a:p>
          <a:p>
            <a:pPr lvl="0" indent="0" marL="0">
              <a:buNone/>
            </a:pPr>
            <a:r>
              <a:rPr/>
              <a:t>I have not seen any guidance on visualizations, but from a practical perspective you want to avoid so many bootstrap samples that the family of curves looks like a big black splotch. Around 10 to 50 seems to me to be about right.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just saw the general algorithms for estimating bias, calculating standard errors, computing confidence intervals, testing hypotheses, and evaluating visualizations. Next you will see software applications in SAS, Stata, and R.</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 Looping in SAS, Stata, and R can be done explicitly, but often the code is simpler if you take advantage of some implicit looping.</a:t>
            </a:r>
          </a:p>
          <a:p>
            <a:pPr lvl="0" indent="0" marL="0">
              <a:buNone/>
            </a:pPr>
          </a:p>
          <a:p>
            <a:pPr lvl="0" indent="0" marL="0">
              <a:buNone/>
            </a:pPr>
            <a:r>
              <a:rPr/>
              <a:t>If the examples that follow seem a bit frightening, you might want to only use bootstraps that are completely automated for you. The advantage of the code shown on the following slides is that it allows you to apply a bootstrap in cases that are a little bit off in left field. In other words, cases that are different enough that no one has taken the trouble to fully automate them.</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 Try the search terms “ucla,” “bootstrap,” and “sas.”</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from a dataset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We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 Try using the search terms “ucla,” “bootstrap,” and “stata.”</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 Try using the search terms “ucla,” “bootstrap,” and “r”.</a:t>
            </a:r>
          </a:p>
          <a:p>
            <a:pPr lvl="0" indent="0" marL="0">
              <a:buNone/>
            </a:pPr>
          </a:p>
          <a:p>
            <a:pPr lvl="0" indent="0" marL="0">
              <a:buNone/>
            </a:pPr>
            <a:r>
              <a:rPr/>
              <a:t>By the way, one disadvantage of the R programming language is that a google search just using the term “r” is going to bring up a bunch of things related to the letter “r” other than just the R programming language. You don’t have as much trouble with SAS, although you might be routed to the Scandinavian Airlines website. Stockholm, anyone?</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read the data directly from the web.</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there are lots of settings where even Dr. Serfling’s hard work will still leave you high and dry. Some statistics are just so messy that no one can figure out an asymptotic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after applying the bootstrap, that the normal distribution is a reasonable approximation. If so, great! Consider the bootstrap to be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almost always rely on the bootstrap results to provide valid confidence intervals and hypothesis tests. Although there are a few settings where you shouldn’t rely on a bootstrap approach, it is a credible approach for a surprisingly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Define a function that takes your dataset and returns a single number. In this example, the single number is the correlation between two measures of knowledge. Plug this function into the boot function. This will prepare R=500 bootstrap samples and apply them to the function you just defined.</a:t>
            </a:r>
          </a:p>
          <a:p>
            <a:pPr lvl="0" indent="0" marL="0">
              <a:buNone/>
            </a:pPr>
          </a:p>
          <a:p>
            <a:pPr lvl="0" indent="0" marL="0">
              <a:buNone/>
            </a:pPr>
            <a:r>
              <a:rPr/>
              <a:t>By the way, I get a lot of questions: should I learn R or Python or SAS or Stata or something else. There’s very little reason to prefer one over the other, but here’s a small thing. In R, you can use a function like “boot” and have it evaluate another function like “hsb2.” This seamless integration of functions within functions provides a powerful yet easy to use approach for handling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The correlation from the orginal data is 0.62 (I’m rounding here). There is almost no bias and the standard error demonstrates that there is very little sampling error.</a:t>
            </a:r>
          </a:p>
          <a:p>
            <a:pPr lvl="0" indent="0" marL="0">
              <a:buNone/>
            </a:pPr>
          </a:p>
          <a:p>
            <a:pPr lvl="0" indent="0" marL="0">
              <a:buNone/>
            </a:pPr>
            <a:r>
              <a:rPr/>
              <a:t>You can get confidence intervals and hypothesis tests fairly easily as well. Go the the UCLA site for details.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you’ve seen how to apply the bootstrap in SAS, Stata, and R. Next, I want to discuss special settings where you might want to modify the bootstrap approach.</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reviewe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even spacing, a nice neatly ordered pattern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 bootstrap works in a very broad range of settings, it can fail miserably in certain cases. Weird distributions like the Cauchy distribution which have no finite moment are going to cause problems. Also troublesome are statistics at or near the extremes of the data. The range, for example, is a statistic where the bootstrap does not perform well.</a:t>
            </a:r>
          </a:p>
          <a:p>
            <a:pPr lvl="0" indent="0" marL="0">
              <a:buNone/>
            </a:pPr>
          </a:p>
          <a:p>
            <a:pPr lvl="0" indent="0" marL="0">
              <a:buNone/>
            </a:pPr>
            <a:r>
              <a:rPr/>
              <a:t>We’ve also talked about settings where a simple bootstrap does not perform well and may need some modification. This includes setting with multiple groups and small sample sizes, time series models,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https://www.vanderbilt.edu/psychological_sciences/graduate/programs/quantitative-methods/quantitative-content/diaconis_efron_1983.pdf</a:t>
            </a:r>
          </a:p>
          <a:p>
            <a:pPr lvl="0" indent="0" marL="0">
              <a:buNone/>
            </a:pPr>
          </a:p>
          <a:p>
            <a:pPr lvl="0" indent="0" marL="0">
              <a:buNone/>
            </a:pPr>
            <a:r>
              <a:rPr/>
              <a:t>http://users.cla.umn.edu/~nwaller/prelim/efronbootjackcrossv.pdf</a:t>
            </a:r>
          </a:p>
          <a:p>
            <a:pPr lvl="0" indent="0" marL="0">
              <a:buNone/>
            </a:pPr>
          </a:p>
          <a:p>
            <a:pPr lvl="0" indent="0" marL="0">
              <a:buNone/>
            </a:pPr>
            <a:r>
              <a:rPr/>
              <a:t>http://www.nielsen.sites.oasis.unc.edu/soci709/cdocs/efron.pdf</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Then do it for each jackknife subsample.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12.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3.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5.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6.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7.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(4/4)</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908300" y="1600200"/>
            <a:ext cx="6388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Photograph of Bradley Efron with President Bush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Histogram of bootstrapped estimates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(1/4)</a:t>
            </a:r>
          </a:p>
        </p:txBody>
      </p:sp>
      <p:pic>
        <p:nvPicPr>
          <p:cNvPr descr="fig:  ../images/intuition0.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An example of a cumulative density function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(2/4)</a:t>
            </a:r>
          </a:p>
        </p:txBody>
      </p:sp>
      <p:pic>
        <p:nvPicPr>
          <p:cNvPr descr="fig:  ../images/intuition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Using random uniform values to simulate data from a cumulative distribution function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(3/4)</a:t>
            </a:r>
          </a:p>
        </p:txBody>
      </p:sp>
      <p:pic>
        <p:nvPicPr>
          <p:cNvPr descr="fig:  ../images/intuition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Estimate of cumulative density function from the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(4/4)</a:t>
            </a:r>
          </a:p>
        </p:txBody>
      </p:sp>
      <p:pic>
        <p:nvPicPr>
          <p:cNvPr descr="fig:  ../images/intuition4.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Random uniform values converted into a bootstrap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2501900" y="1600200"/>
            <a:ext cx="7200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Image of a bootstrap</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3479800" y="1600200"/>
            <a:ext cx="5245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Illustration of a regression tree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4152900" y="1600200"/>
            <a:ext cx="38735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Image of a classification tree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(1/5)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Bias adjustment (using bootstrap estimates)</a:t>
                </a:r>
              </a:p>
              <a:p>
                <a:pPr lvl="1"/>
                <a14:m>
                  <m:oMath xmlns:m="http://schemas.openxmlformats.org/officeDocument/2006/math">
                    <m:sSub>
                      <m:e>
                        <m:acc>
                          <m:accPr>
                            <m:chr m:val="̂"/>
                          </m:accPr>
                          <m:e>
                            <m:r>
                              <m:t>z</m:t>
                            </m:r>
                          </m:e>
                        </m:acc>
                      </m:e>
                      <m:sub>
                        <m:r>
                          <m:t>0</m:t>
                        </m:r>
                      </m:sub>
                    </m:sSub>
                    <m:r>
                      <m:rPr>
                        <m:sty m:val="p"/>
                      </m:rPr>
                      <m:t>=</m:t>
                    </m:r>
                    <m:sSup>
                      <m:e>
                        <m:r>
                          <m:t>Φ</m:t>
                        </m:r>
                      </m:e>
                      <m:sup>
                        <m:r>
                          <m:rPr>
                            <m:sty m:val="p"/>
                          </m:rPr>
                          <m:t>−</m:t>
                        </m:r>
                        <m:r>
                          <m:t>1</m:t>
                        </m:r>
                      </m:sup>
                    </m:sSup>
                    <m:r>
                      <m:rPr>
                        <m:sty m:val="p"/>
                      </m:rPr>
                      <m:t>(</m:t>
                    </m:r>
                    <m:f>
                      <m:fPr>
                        <m:type m:val="bar"/>
                      </m:fPr>
                      <m:num>
                        <m:r>
                          <m:t>1</m:t>
                        </m:r>
                      </m:num>
                      <m:den>
                        <m:r>
                          <m:t>B</m:t>
                        </m:r>
                      </m:den>
                    </m:f>
                    <m:d>
                      <m:dPr>
                        <m:begChr m:val="("/>
                        <m:endChr m:val=")"/>
                        <m:sepChr m:val=""/>
                        <m:grow/>
                      </m:dPr>
                      <m:e>
                        <m:r>
                          <m:t>H</m:t>
                        </m:r>
                        <m:d>
                          <m:dPr>
                            <m:begChr m:val="("/>
                            <m:endChr m:val=")"/>
                            <m:sepChr m:val=""/>
                            <m:grow/>
                          </m:dPr>
                          <m:e>
                            <m:acc>
                              <m:accPr>
                                <m:chr m:val="̂"/>
                              </m:accPr>
                              <m:e>
                                <m:r>
                                  <m:t>θ</m:t>
                                </m:r>
                              </m:e>
                            </m:acc>
                            <m:r>
                              <m:rPr>
                                <m:sty m:val="p"/>
                              </m:rPr>
                              <m:t>−</m:t>
                            </m:r>
                            <m:sSup>
                              <m:e>
                                <m:acc>
                                  <m:accPr>
                                    <m:chr m:val="̂"/>
                                  </m:accPr>
                                  <m:e>
                                    <m:r>
                                      <m:t>θ</m:t>
                                    </m:r>
                                  </m:e>
                                </m:acc>
                              </m:e>
                              <m:sup>
                                <m:d>
                                  <m:dPr>
                                    <m:begChr m:val="("/>
                                    <m:endChr m:val=")"/>
                                    <m:sepChr m:val=""/>
                                    <m:grow/>
                                  </m:dPr>
                                  <m:e>
                                    <m:r>
                                      <m:t>b</m:t>
                                    </m:r>
                                  </m:e>
                                </m:d>
                              </m:sup>
                            </m:sSup>
                          </m:e>
                        </m:d>
                      </m:e>
                    </m:d>
                  </m:oMath>
                </a14:m>
                <a:r>
                  <a:rPr/>
                  <a:t> where</a:t>
                </a:r>
              </a:p>
              <a:p>
                <a:pPr lvl="2"/>
                <a:r>
                  <a:rPr/>
                  <a:t>H(x)=1 for </a:t>
                </a:r>
                <a14:m>
                  <m:oMath xmlns:m="http://schemas.openxmlformats.org/officeDocument/2006/math">
                    <m:r>
                      <m:t>x</m:t>
                    </m:r>
                    <m:r>
                      <m:rPr>
                        <m:sty m:val="p"/>
                      </m:rPr>
                      <m:t>≥</m:t>
                    </m:r>
                    <m:r>
                      <m:t>0</m:t>
                    </m:r>
                  </m:oMath>
                </a14:m>
                <a:r>
                  <a:rPr/>
                  <a:t>, 0 for </a:t>
                </a:r>
                <a14:m>
                  <m:oMath xmlns:m="http://schemas.openxmlformats.org/officeDocument/2006/math">
                    <m:r>
                      <m:t>x</m:t>
                    </m:r>
                    <m:r>
                      <m:rPr>
                        <m:sty m:val="p"/>
                      </m:rPr>
                      <m:t>&lt;</m:t>
                    </m:r>
                    <m:r>
                      <m:t>0</m:t>
                    </m:r>
                  </m:oMath>
                </a14:m>
                <a:r>
                  <a:rPr/>
                  <a:t>.</a:t>
                </a:r>
              </a:p>
              <a:p>
                <a:pPr lvl="2"/>
                <a14:m>
                  <m:oMath xmlns:m="http://schemas.openxmlformats.org/officeDocument/2006/math">
                    <m:sSup>
                      <m:e>
                        <m:r>
                          <m:t>Φ</m:t>
                        </m:r>
                      </m:e>
                      <m:sup>
                        <m:r>
                          <m:rPr>
                            <m:sty m:val="p"/>
                          </m:rPr>
                          <m:t>−</m:t>
                        </m:r>
                        <m:r>
                          <m:t>1</m:t>
                        </m:r>
                      </m:sup>
                    </m:sSup>
                  </m:oMath>
                </a14:m>
                <a:r>
                  <a:rPr/>
                  <a:t> is the percentile function for the standard normal distribution</a:t>
                </a:r>
              </a:p>
              <a:p>
                <a:pPr lvl="0"/>
                <a:r>
                  <a:rPr/>
                  <a:t>Acceleration (using jackknife)</a:t>
                </a:r>
              </a:p>
              <a:p>
                <a:pPr lvl="1"/>
                <a14:m>
                  <m:oMath xmlns:m="http://schemas.openxmlformats.org/officeDocument/2006/math">
                    <m:acc>
                      <m:accPr>
                        <m:chr m:val="̂"/>
                      </m:accPr>
                      <m:e>
                        <m:r>
                          <m:t>a</m:t>
                        </m:r>
                      </m:e>
                    </m:acc>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3</m:t>
                                </m:r>
                              </m:sup>
                            </m:sSup>
                          </m:e>
                        </m:nary>
                      </m:num>
                      <m:den>
                        <m:r>
                          <m:t>6</m:t>
                        </m:r>
                        <m:sSup>
                          <m:e>
                            <m:d>
                              <m:dPr>
                                <m:begChr m:val="("/>
                                <m:endChr m:val=")"/>
                                <m:sepChr m:val=""/>
                                <m:grow/>
                              </m:dPr>
                              <m:e>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2</m:t>
                                        </m:r>
                                      </m:sup>
                                    </m:sSup>
                                  </m:e>
                                </m:nary>
                              </m:e>
                            </m:d>
                          </m:e>
                          <m:sup>
                            <m:r>
                              <m:t>3</m:t>
                            </m:r>
                            <m:r>
                              <m:rPr>
                                <m:sty m:val="p"/>
                              </m:rPr>
                              <m:t>/</m:t>
                            </m:r>
                            <m:r>
                              <m:t>2</m:t>
                            </m:r>
                          </m:sup>
                        </m:sSup>
                      </m:den>
                    </m:f>
                  </m:oMath>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(2/5)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Replace </a:t>
                </a:r>
                <a14:m>
                  <m:oMath xmlns:m="http://schemas.openxmlformats.org/officeDocument/2006/math">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α</m:t>
                                    </m:r>
                                    <m:r>
                                      <m:rPr>
                                        <m:sty m:val="p"/>
                                      </m:rPr>
                                      <m:t>/</m:t>
                                    </m:r>
                                    <m:r>
                                      <m:t>2</m:t>
                                    </m:r>
                                  </m:sub>
                                </m:sSub>
                              </m:e>
                            </m:d>
                          </m:den>
                        </m:f>
                      </m:e>
                    </m:d>
                  </m:oMath>
                </a14:m>
              </a:p>
              <a:p>
                <a:pPr lvl="0"/>
                <a:r>
                  <a:rPr/>
                  <a:t>Replace </a:t>
                </a:r>
                <a14:m>
                  <m:oMath xmlns:m="http://schemas.openxmlformats.org/officeDocument/2006/math">
                    <m:r>
                      <m:t>1</m:t>
                    </m:r>
                    <m:r>
                      <m:rPr>
                        <m:sty m:val="p"/>
                      </m:rPr>
                      <m:t>−</m:t>
                    </m:r>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1</m:t>
                                </m:r>
                                <m:r>
                                  <m:rPr>
                                    <m:sty m:val="p"/>
                                  </m:rPr>
                                  <m:t>−</m:t>
                                </m:r>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1</m:t>
                                    </m:r>
                                    <m:r>
                                      <m:rPr>
                                        <m:sty m:val="p"/>
                                      </m:rPr>
                                      <m:t>−</m:t>
                                    </m:r>
                                    <m:r>
                                      <m:t>α</m:t>
                                    </m:r>
                                    <m:r>
                                      <m:rPr>
                                        <m:sty m:val="p"/>
                                      </m:rPr>
                                      <m:t>/</m:t>
                                    </m:r>
                                    <m:r>
                                      <m:t>2</m:t>
                                    </m:r>
                                  </m:sub>
                                </m:sSub>
                              </m:e>
                            </m:d>
                          </m:den>
                        </m:f>
                      </m:e>
                    </m:d>
                  </m:oMath>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no adjustment (3/5)</a:t>
            </a:r>
          </a:p>
        </p:txBody>
      </p:sp>
      <p:pic>
        <p:nvPicPr>
          <p:cNvPr descr="fig:  ../images/bca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Graph of unadjusted percentiles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bias adjustment (4/5)</a:t>
            </a:r>
          </a:p>
        </p:txBody>
      </p:sp>
      <p:pic>
        <p:nvPicPr>
          <p:cNvPr descr="fig:  ../images/bca02.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Percentiles with bias adjustment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acceleration adjustment (5/5)</a:t>
            </a:r>
          </a:p>
        </p:txBody>
      </p:sp>
      <p:pic>
        <p:nvPicPr>
          <p:cNvPr descr="fig:  ../images/bca0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14. Histogram of bootstrapped estimates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4762500" y="1600200"/>
            <a:ext cx="265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Cover of book by Robert Serfling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(1/3)</a:t>
            </a:r>
          </a:p>
        </p:txBody>
      </p:sp>
      <p:pic>
        <p:nvPicPr>
          <p:cNvPr descr="fig:  ../images/transplant-curves-00.png" id="0" name="Picture 1"/>
          <p:cNvPicPr>
            <a:picLocks noGrp="1" noChangeAspect="1"/>
          </p:cNvPicPr>
          <p:nvPr/>
        </p:nvPicPr>
        <p:blipFill>
          <a:blip r:embed="rId3"/>
          <a:stretch>
            <a:fillRect/>
          </a:stretch>
        </p:blipFill>
        <p:spPr bwMode="auto">
          <a:xfrm>
            <a:off x="3619500" y="1600200"/>
            <a:ext cx="4953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Age changes in risk for heart transplant patients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(2/3)</a:t>
            </a:r>
          </a:p>
        </p:txBody>
      </p:sp>
      <p:pic>
        <p:nvPicPr>
          <p:cNvPr descr="fig:  ../images/transplant-curves.png" id="0" name="Picture 1"/>
          <p:cNvPicPr>
            <a:picLocks noGrp="1" noChangeAspect="1"/>
          </p:cNvPicPr>
          <p:nvPr/>
        </p:nvPicPr>
        <p:blipFill>
          <a:blip r:embed="rId3"/>
          <a:stretch>
            <a:fillRect/>
          </a:stretch>
        </p:blipFill>
        <p:spPr bwMode="auto">
          <a:xfrm>
            <a:off x="4064000" y="1600200"/>
            <a:ext cx="406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Age changes in risk using bootstrap samples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(3/3)</a:t>
            </a:r>
          </a:p>
        </p:txBody>
      </p:sp>
      <p:pic>
        <p:nvPicPr>
          <p:cNvPr descr="fig:  ../images/bootstrap-map.png" id="0" name="Picture 1"/>
          <p:cNvPicPr>
            <a:picLocks noGrp="1" noChangeAspect="1"/>
          </p:cNvPicPr>
          <p:nvPr/>
        </p:nvPicPr>
        <p:blipFill>
          <a:blip r:embed="rId3"/>
          <a:stretch>
            <a:fillRect/>
          </a:stretch>
        </p:blipFill>
        <p:spPr bwMode="auto">
          <a:xfrm>
            <a:off x="3962400" y="1600200"/>
            <a:ext cx="4267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17. Map</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estimating bias or a standard error: 50 to 100</a:t>
            </a:r>
          </a:p>
          <a:p>
            <a:pPr lvl="0"/>
            <a:r>
              <a:rPr/>
              <a:t>For confidence intervals or hypothesis tests: 500 to 1,000</a:t>
            </a:r>
          </a:p>
          <a:p>
            <a:pPr lvl="0"/>
            <a:r>
              <a:rPr/>
              <a:t>For visualization: 10 to 50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Algorithms</a:t>
            </a:r>
          </a:p>
          <a:p>
            <a:pPr lvl="0"/>
            <a:r>
              <a:rPr/>
              <a:t>What’s coming next</a:t>
            </a:r>
          </a:p>
          <a:p>
            <a:pPr lvl="1"/>
            <a:r>
              <a:rPr/>
              <a:t>Software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Why you should (should not) program a bootstrap</a:t>
            </a:r>
          </a:p>
          <a:p>
            <a:pPr lvl="0"/>
            <a:r>
              <a:rPr/>
              <a:t>Examples</a:t>
            </a:r>
          </a:p>
          <a:p>
            <a:pPr lvl="1"/>
            <a:r>
              <a:rPr/>
              <a:t>SAS</a:t>
            </a:r>
          </a:p>
          <a:p>
            <a:pPr lvl="1"/>
            <a:r>
              <a:rPr/>
              <a:t>Stata</a:t>
            </a:r>
          </a:p>
          <a:p>
            <a:pPr lvl="1"/>
            <a:r>
              <a:rPr/>
              <a:t>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0" indent="0">
              <a:buNone/>
            </a:pPr>
            <a:r>
              <a:rPr>
                <a:latin typeface="Courier"/>
              </a:rPr>
              <a:t>ods output FitStatistics = t0;
proc reg data = hsb2;
  model read = female math write ses;
run;
quit;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a14:m>
                <a:r>
                  <a:rPr/>
                  <a:t> is approximately normal if</a:t>
                </a:r>
              </a:p>
              <a:p>
                <a:pPr lvl="1"/>
                <a:r>
                  <a:rPr/>
                  <a:t>The </a:t>
                </a:r>
                <a14:m>
                  <m:oMath xmlns:m="http://schemas.openxmlformats.org/officeDocument/2006/math">
                    <m:sSub>
                      <m:e>
                        <m:r>
                          <m:t>X</m:t>
                        </m:r>
                      </m:e>
                      <m:sub>
                        <m:r>
                          <m:t>i</m:t>
                        </m:r>
                      </m:sub>
                    </m:sSub>
                  </m:oMath>
                </a14:m>
                <a:r>
                  <a:rPr/>
                  <a:t> all come from the same distribution</a:t>
                </a:r>
              </a:p>
              <a:p>
                <a:pPr lvl="1"/>
                <a:r>
                  <a:rPr/>
                  <a:t>The </a:t>
                </a:r>
                <a14:m>
                  <m:oMath xmlns:m="http://schemas.openxmlformats.org/officeDocument/2006/math">
                    <m:sSub>
                      <m:e>
                        <m:r>
                          <m:t>X</m:t>
                        </m:r>
                      </m:e>
                      <m:sub>
                        <m:r>
                          <m:t>i</m:t>
                        </m:r>
                      </m:sub>
                    </m:sSub>
                  </m:oMath>
                </a14:m>
                <a:r>
                  <a:rPr/>
                  <a:t> are all independent</a:t>
                </a:r>
              </a:p>
              <a:p>
                <a:pPr lvl="1"/>
                <a:r>
                  <a:rPr/>
                  <a:t>The </a:t>
                </a:r>
                <a14:m>
                  <m:oMath xmlns:m="http://schemas.openxmlformats.org/officeDocument/2006/math">
                    <m:sSub>
                      <m:e>
                        <m:r>
                          <m:t>X</m:t>
                        </m:r>
                      </m:e>
                      <m:sub>
                        <m:r>
                          <m:t>i</m:t>
                        </m:r>
                      </m:sub>
                    </m:sSub>
                  </m:oMath>
                </a14:m>
                <a:r>
                  <a:rPr/>
                  <a:t> have a finite second moment</a:t>
                </a:r>
              </a:p>
              <a:p>
                <a:pPr lvl="0"/>
                <a:r>
                  <a:rPr/>
                  <a:t>A more precise statement</a:t>
                </a:r>
              </a:p>
              <a:p>
                <a:pPr lvl="1"/>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1     0.5189    .0066164 
         p_lb      p_ub
        0.436    0.6017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Observed   Bootstrap 
                    Coef.   Std. Err. 
        rmse     7.184202   .2594069  
                    Normal-based
 z      P&gt;|z|     [95% Conf. Interval]
27.69   0.000     6.675774     7.69263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 </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 </m:t>
                    </m:r>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settings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settings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Regression models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Persi Diaconis, Bradley Efron. Computer-intensive Methods in Statistics. Scientific American, 1983, 248(5), 116-130.</a:t>
            </a:r>
          </a:p>
          <a:p>
            <a:pPr lvl="0" indent="0" marL="0">
              <a:buNone/>
            </a:pPr>
            <a:r>
              <a:rPr/>
              <a:t>Bradley Efron, Gail Gong. A Leisurely Look at the Bootstrap, Jackknife, and Cross-Validation. The American Statistician, 1983, 37(1), 36-48.</a:t>
            </a:r>
          </a:p>
          <a:p>
            <a:pPr lvl="0" indent="0" marL="0">
              <a:buNone/>
            </a:pPr>
            <a:r>
              <a:rPr/>
              <a:t>Bradley Efron, Robert Tibshirani. Bootstrap Methods for Standard Errors, Confidence Intervals, and Other Measures of Statistical Accuracy. Statistical Science, 1986, 1(1), 54-75.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609600" y="2159000"/>
            <a:ext cx="10972800" cy="2895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Image of a jackknife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2022-08-11T20:47:26Z</dcterms:created>
  <dcterms:modified xsi:type="dcterms:W3CDTF">2022-08-11T20:47:26Z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
  </property>
</Properties>
</file>