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notesMaster" Target="notesMasters/notesMaster1.xml" /><Relationship Id="rId84" Type="http://schemas.openxmlformats.org/officeDocument/2006/relationships/tableStyles" Target="tableStyles.xml" /><Relationship Id="rId83" Type="http://schemas.openxmlformats.org/officeDocument/2006/relationships/theme" Target="theme/theme1.xml" /><Relationship Id="rId1" Type="http://schemas.openxmlformats.org/officeDocument/2006/relationships/slideMaster" Target="slideMasters/slideMaster1.xml" /><Relationship Id="rId82" Type="http://schemas.openxmlformats.org/officeDocument/2006/relationships/viewProps" Target="viewProps.xml" /><Relationship Id="rId8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2.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the jackknife, you create subsamples by leaving one data point out.</a:t>
            </a:r>
          </a:p>
          <a:p>
            <a:pPr lvl="0" indent="0" marL="0">
              <a:buNone/>
            </a:pPr>
          </a:p>
          <a:p>
            <a:pPr lvl="0" indent="0" marL="0">
              <a:buNone/>
            </a:pPr>
            <a:r>
              <a:rPr/>
              <a:t>The original data set in this small artificial example is 2, 3, 7, 5, 6. The first subsample leaves out the 2. The second subsample leaves out the 3. And so forth.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calculate a statistic (in this case, the mean absolute deviation). Do it first for the entire sample. Here are the actual calculations.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repeat the calculation with the first observation left out. Notice that we are dividing now by four rather than by five.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for the remaining jackknife sample. Notice that there is some variation in the results from one jackknife subsample to another.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of the jackknife subsamples is a bit less than 1.68. This indicates a small amount of bias, though I would argue that the size of the bias is manageable. The standard deviation of the jackknife subsamples is around 0.3 (I’m rounding liberally here). This standard deviation is a reasonable estimate for the standard error of the mean absolute deviation. So plus or minus two standard errors gives you an approximate confidence interval from 1.0 to 2.2. A fair amount of imprecision, but hardly surprising for a dataset with a total sample size of 5.</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a:p>
            <a:pPr lvl="0" indent="0" marL="0">
              <a:buNone/>
            </a:pPr>
          </a:p>
          <a:p>
            <a:pPr lvl="0" indent="0" marL="0">
              <a:buNone/>
            </a:pPr>
            <a:r>
              <a:rPr/>
              <a:t>It turns out that the jackknife works in a variety of settings, but fails badly for certain statistics like the median and the interquartile range. The bootstrap handles all the cases that the jackknife handles but also handles quite a few that the jackknife can’t.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Bradley Efron decided to create subsamples by sampling from the full data set, but with replacement.</a:t>
            </a:r>
          </a:p>
          <a:p>
            <a:pPr lvl="0" indent="0" marL="0">
              <a:buNone/>
            </a:pPr>
          </a:p>
          <a:p>
            <a:pPr lvl="0" indent="0" marL="0">
              <a:buNone/>
            </a:pPr>
            <a:r>
              <a:rPr/>
              <a:t>Sampling with replacement means that the first data value selected gets tossed back into the pool and is available for selection later on. It might get selected a second, or even a third time. A consequence of this is that one or more of the original values might not make it into the bootstrap sample. If one data value is hogging two or three spots, that squeezes out room for another data value.</a:t>
            </a:r>
          </a:p>
          <a:p>
            <a:pPr lvl="0" indent="0" marL="0">
              <a:buNone/>
            </a:pPr>
          </a:p>
          <a:p>
            <a:pPr lvl="0" indent="0" marL="0">
              <a:buNone/>
            </a:pPr>
            <a:r>
              <a:rPr/>
              <a:t>The first bootstrap sample picks the 5 twice and skips over the 6. The second bootstrap sample picks the 5 twice and the 7 twice and skips over the 2 and the 6.</a:t>
            </a:r>
          </a:p>
          <a:p>
            <a:pPr lvl="0" indent="0" marL="0">
              <a:buNone/>
            </a:pPr>
          </a:p>
          <a:p>
            <a:pPr lvl="0" indent="0" marL="0">
              <a:buNone/>
            </a:pPr>
            <a:r>
              <a:rPr/>
              <a:t>One big advantage of the bootstrap samples is that you can do this hundreds or even thousands of times.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calculations for the mean absolute deviation for the first bootstrap sample.</a:t>
            </a:r>
          </a:p>
          <a:p>
            <a:pPr lvl="0" indent="0" marL="0">
              <a:buNone/>
            </a:pPr>
          </a:p>
          <a:p>
            <a:pPr lvl="0" indent="0" marL="0">
              <a:buNone/>
            </a:pPr>
            <a:r>
              <a:rPr/>
              <a:t>This is not difficult, but you need to repeat the calculations 499 more times.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what you might do with the bootstrap samples. Suppose you are interested in the behavior of the mean absolute deviation for this particular dataset. You can calculate that statistic for each bootstrap sample. It is 1.52 for the first bootstrap sample, 1.28 for the second bootstrap sample, and so forth. Notice how much this statistic varies from one sample to the next.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across all the bootstrap samples is a bit smaller than the estimate for the original data. This indicates, as you noticed before with the jackknife, a small amount of bias.</a:t>
            </a:r>
          </a:p>
          <a:p>
            <a:pPr lvl="0" indent="0" marL="0">
              <a:buNone/>
            </a:pPr>
          </a:p>
          <a:p>
            <a:pPr lvl="0" indent="0" marL="0">
              <a:buNone/>
            </a:pPr>
            <a:r>
              <a:rPr/>
              <a:t>The standard deviation from the bootstrap mean absolute deviations is an estimate of the standard error of that statistic. It is fairly large, but as noted earlier, not too much of a surprise.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Much of the material about bootstraps is either very specific to one problem or very mathematical. Althoug a few formulas are needed, I will try to avoid too much mathematics. I also want to give an appreciation of the broad range of areas where the bootstrap is appropriate. If you want to implement the bootstrap yourself, you need some basic programming skills, and I will talk about those skills. But if the programming is beyond you, don’t fret because bootstrapping is automated for several commonly used settings.</a:t>
            </a:r>
          </a:p>
          <a:p>
            <a:pPr lvl="0" indent="0" marL="0">
              <a:buNone/>
            </a:pPr>
          </a:p>
          <a:p>
            <a:pPr lvl="0" indent="0" marL="0">
              <a:buNone/>
            </a:pPr>
            <a:r>
              <a:rPr/>
              <a:t>It’s not possible to cover every possible application of the bootstrap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you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inside knowledge about the true probabilities for the data in our sample. Here is a cumulative distribution function that can generate data for a particular distribution.</a:t>
            </a:r>
          </a:p>
          <a:p>
            <a:pPr lvl="0" indent="0" marL="0">
              <a:buNone/>
            </a:pPr>
          </a:p>
          <a:p>
            <a:pPr lvl="0" indent="0" marL="0">
              <a:buNone/>
            </a:pPr>
            <a:r>
              <a:rPr/>
              <a:t>The cumulative distribution allows you to compute the cumulative probability for any data value. Select the data value on the X axis, project up to the curve and slide horizontally to read the cumulative probability on the Y axis.</a:t>
            </a:r>
          </a:p>
          <a:p>
            <a:pPr lvl="0" indent="0" marL="0">
              <a:buNone/>
            </a:pPr>
          </a:p>
          <a:p>
            <a:pPr lvl="0" indent="0" marL="0">
              <a:buNone/>
            </a:pPr>
            <a:r>
              <a:rPr/>
              <a:t>You can also invert the process to get a percentile. Select a percentile level on the Y-axis, project horizontally until you intersect the curve, then drop down to the X-axis to get the percentile.</a:t>
            </a:r>
          </a:p>
          <a:p>
            <a:pPr lvl="0" indent="0" marL="0">
              <a:buNone/>
            </a:pPr>
          </a:p>
          <a:p>
            <a:pPr lvl="0" indent="0" marL="0">
              <a:buNone/>
            </a:pPr>
            <a:r>
              <a:rPr/>
              <a:t>To get the median, for example, find 0.5 on the y-axis, project over to the curve and down to about 4.</a:t>
            </a:r>
          </a:p>
          <a:p>
            <a:pPr lvl="0" indent="0" marL="0">
              <a:buNone/>
            </a:pPr>
          </a:p>
          <a:p>
            <a:pPr lvl="0" indent="0" marL="0">
              <a:buNone/>
            </a:pPr>
            <a:r>
              <a:rPr/>
              <a:t>It’s subtle, but notice that the curve is a just a bit lopsided, indicating a tiny amount of a skewness in this data.</a:t>
            </a:r>
          </a:p>
          <a:p>
            <a:pPr lvl="0" indent="0" marL="0">
              <a:buNone/>
            </a:pPr>
          </a:p>
          <a:p>
            <a:pPr lvl="0" indent="0" marL="0">
              <a:buNone/>
            </a:pPr>
            <a:r>
              <a:rPr/>
              <a:t>If you had inside knowledge, enough to specify the cumulative distribution function, you could generate random samples from this distribution and calculate statistics on those random samples. It is a basic tool in Statistics known as Monte Carlo simulation.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simplest way to generate random variables from a specific cumulative density function is to select values on the y-axis from a random variable uniformly distributed on the interval 0 to 1. Project those values horizontally until they intersect the curve and then drop down to the X-axis. What you’re doing is picking random percentiles from the distribution.</a:t>
            </a:r>
          </a:p>
          <a:p>
            <a:pPr lvl="0" indent="0" marL="0">
              <a:buNone/>
            </a:pPr>
          </a:p>
          <a:p>
            <a:pPr lvl="0" indent="0" marL="0">
              <a:buNone/>
            </a:pPr>
            <a:r>
              <a:rPr/>
              <a:t>So grab n uniform random variables, convert them into percentiles from the cumulative distribution function, and then calculate some statistic like the mean absolute deviation. Get another set of n uniform random variables and repeat the process. With computers as fast as they are today, you could do this a few hundred or even a few thousand times and not break a sweat.</a:t>
            </a:r>
          </a:p>
          <a:p>
            <a:pPr lvl="0" indent="0" marL="0">
              <a:buNone/>
            </a:pPr>
          </a:p>
          <a:p>
            <a:pPr lvl="0" indent="0" marL="0">
              <a:buNone/>
            </a:pPr>
            <a:r>
              <a:rPr/>
              <a:t>Of course, most of the time, you can’t run this Monte Carlo simulation without making some strong assumptions. If you have a particular set of data, do you ever really know what the cumulative distribution function is that created this data? Even if you were lucky enough to have some inside information–that it was associated with a normal random variable, for example–you wouldn’t know which normal. You wouldn’t know the mu and you wouldn’t know the sigma.</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good approximation to the cumulative distribution function using the data. Draw a step function with a jump of 1/n at each data point where n is the number of data points.</a:t>
            </a:r>
          </a:p>
          <a:p>
            <a:pPr lvl="0" indent="0" marL="0">
              <a:buNone/>
            </a:pPr>
          </a:p>
          <a:p>
            <a:pPr lvl="0" indent="0" marL="0">
              <a:buNone/>
            </a:pPr>
            <a:r>
              <a:rPr/>
              <a:t>This step function is known as the empirical cumulative distribution function.</a:t>
            </a:r>
          </a:p>
          <a:p>
            <a:pPr lvl="0" indent="0" marL="0">
              <a:buNone/>
            </a:pPr>
          </a:p>
          <a:p>
            <a:pPr lvl="0" indent="0" marL="0">
              <a:buNone/>
            </a:pPr>
            <a:r>
              <a:rPr/>
              <a:t>The empirical cumulative distribution function does a pretty good job. It is unbiased and converges to the true cumulative distribution function as the sample size increases.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can’t generate random variables from the true cumulative distribution function, then a good approximation would be to generate random variables from the empirical cumulative distribution function. Generate values on the Y-axis that are uniformly distributed on the interval 0 to 1, project over horizontally and then drop down to the X-axis.</a:t>
            </a:r>
          </a:p>
          <a:p>
            <a:pPr lvl="0" indent="0" marL="0">
              <a:buNone/>
            </a:pPr>
          </a:p>
          <a:p>
            <a:pPr lvl="0" indent="0" marL="0">
              <a:buNone/>
            </a:pPr>
            <a:r>
              <a:rPr/>
              <a:t>What you’re doing here is sampling from the data with replacement. So, at least intuitively, this is equivalent to an approximate Monte Carlo simulation based on the empirical cumulative distribution function.</a:t>
            </a:r>
          </a:p>
          <a:p>
            <a:pPr lvl="0" indent="0" marL="0">
              <a:buNone/>
            </a:pPr>
          </a:p>
          <a:p>
            <a:pPr lvl="0" indent="0" marL="0">
              <a:buNone/>
            </a:pPr>
            <a:r>
              <a:rPr/>
              <a:t>Notice in this example that some of the data values appear two or more times and others are not selected at all. Because it is done randomly, you get a reasonable set of simulated values, even without knowing the true underlying cumulative distribution function.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name bootstrap comes from the saying “Lift yourself up by your bootstraps”. It is a reference to getting something done without any help. This is analogous to the statistical bootstrap. It produces results with just the data at hand and no outside help from an assumed distribution.</a:t>
            </a:r>
          </a:p>
          <a:p>
            <a:pPr lvl="0" indent="0" marL="0">
              <a:buNone/>
            </a:pPr>
          </a:p>
          <a:p>
            <a:pPr lvl="0" indent="0" marL="0">
              <a:buNone/>
            </a:pPr>
            <a:r>
              <a:rPr/>
              <a:t>But the image of lifting yourself into the air by yanking on a loop of your shoe is also an analogy to doing something that seems impossible. The Useless Etymology website has a nice discussion of this saying, and the image you see here is taken from their website.</a:t>
            </a:r>
          </a:p>
          <a:p>
            <a:pPr lvl="0" indent="0" marL="0">
              <a:buNone/>
            </a:pPr>
          </a:p>
          <a:p>
            <a:pPr lvl="0" indent="0" marL="0">
              <a:buNone/>
            </a:pPr>
            <a:r>
              <a:rPr/>
              <a:t>The origin of this phrase “Lift yourself up by your bootstraps” is unclear. Several web pages trace this phrase back to a book, The Surprising Adventures of Baron Munchausen. This was a litany of tall tales somewhat akin to the Paul Bunyan character in American folklore. One of the improbable tasks that Baron Munchausen did was lifting himself out of a deep well by pulling on his bootstraps.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bagging,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CART is an acronym for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from a bootstrap sample. Notice how the regression tree from the bootstrap sample differs slightly from the regression tree from the original sample.</a:t>
            </a:r>
          </a:p>
          <a:p>
            <a:pPr lvl="0" indent="0" marL="0">
              <a:buNone/>
            </a:pPr>
          </a:p>
          <a:p>
            <a:pPr lvl="0" indent="0" marL="0">
              <a:buNone/>
            </a:pPr>
            <a:r>
              <a:rPr/>
              <a:t>The regression tree might have different cut points. It might have only a single cut point or maybe three or more cut points.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what the results look like for multiple bootstrap samples.</a:t>
            </a:r>
          </a:p>
          <a:p>
            <a:pPr lvl="0" indent="0" marL="0">
              <a:buNone/>
            </a:pPr>
          </a:p>
          <a:p>
            <a:pPr lvl="0" indent="0" marL="0">
              <a:buNone/>
            </a:pPr>
            <a:r>
              <a:rPr/>
              <a:t>You would average the predicted values across all the bootstrap predictions to get a final average prediction.</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some additional enhancements to the Random Forest models, but the key element is the bagging step.</a:t>
            </a:r>
          </a:p>
          <a:p>
            <a:pPr lvl="0" indent="0" marL="0">
              <a:buNone/>
            </a:pPr>
          </a:p>
          <a:p>
            <a:pPr lvl="0" indent="0" marL="0">
              <a:buNone/>
            </a:pPr>
            <a:r>
              <a:rPr/>
              <a:t>The regression tree itself has discrete jumps, so it is a bit artificial. But when you average across multiple trees, each having differing locations for the cut points and possibly a different number of cutpoints, this can end up producing a fairly broad range of nonlinearities.</a:t>
            </a:r>
          </a:p>
          <a:p>
            <a:pPr lvl="0" indent="0" marL="0">
              <a:buNone/>
            </a:pPr>
          </a:p>
          <a:p>
            <a:pPr lvl="0" indent="0" marL="0">
              <a:buNone/>
            </a:pPr>
            <a:r>
              <a:rPr/>
              <a:t>This example is a bit simplistic, but regression trees are very good at identifying interactions, and this becomes another strong feature of random forests.</a:t>
            </a:r>
          </a:p>
          <a:p>
            <a:pPr lvl="0" indent="0" marL="0">
              <a:buNone/>
            </a:pPr>
          </a:p>
          <a:p>
            <a:pPr lvl="0" indent="0" marL="0">
              <a:buNone/>
            </a:pPr>
            <a:r>
              <a:rPr/>
              <a:t>Finally, the random forest is really good at avoiding overfitting.</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I will illustrate the mechanics of the bootstrap: to estimate bias, calculate standard errors, compute confidence intervals, test hypotheses, and to visualize variations in statistical plots.</a:t>
            </a:r>
          </a:p>
          <a:p>
            <a:pPr lvl="0" indent="0" marL="0">
              <a:buNone/>
            </a:pPr>
          </a:p>
          <a:p>
            <a:pPr lvl="0" indent="0" marL="0">
              <a:buNone/>
            </a:pPr>
            <a:r>
              <a:rPr/>
              <a:t>Then I will show some sample code on how to implement the bootstrap in SAS, Stata, and R.</a:t>
            </a:r>
          </a:p>
          <a:p>
            <a:pPr lvl="0" indent="0" marL="0">
              <a:buNone/>
            </a:pPr>
          </a:p>
          <a:p>
            <a:pPr lvl="0" indent="0" marL="0">
              <a:buNone/>
            </a:pPr>
            <a:r>
              <a:rPr/>
              <a:t>Then I will discuss some special settings where you might consider more complex forms of bootstrapping.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five categories: estimating bias, calculating standard errors, computing confidence intervals, testing hypotheses, and visualization. I also want to provide some guidance on how many bootstrap samples you need.</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 Call these theta-hat superscript 1, theta-hat superscript 2, all the way through to theta-hat superscript B, where B is the number of bootstrap samples.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one of the assumptions that you need is questionable.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frequent use of the bootstrap, by far, is the creation of confidence intervals. There are many ways to do this, but three of the most common approaches are a classical interval using the bootstrap standard error, an interval that relies on percentiles from the bootstrap distribution, and some corrections that improve the accuracy of percentile confidence interval.</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a:p>
            <a:pPr lvl="0" indent="0" marL="0">
              <a:buNone/>
            </a:pPr>
          </a:p>
          <a:p>
            <a:pPr lvl="0" indent="0" marL="0">
              <a:buNone/>
            </a:pPr>
            <a:r>
              <a:rPr/>
              <a:t>Other approaches may be preferred. The classic interval makes a pretty strong assumption. It assumes that the sampling distribution of the estimate is symmetric. Even so, the classical approach is still reasonable.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bootstrap standard error intervals and the percentile intervals work reasonably well, but you can improve significantly on the percentile interval using an approach known as bias correction and acceleration.</a:t>
            </a:r>
          </a:p>
          <a:p>
            <a:pPr lvl="0" indent="0" marL="0">
              <a:buNone/>
            </a:pPr>
          </a:p>
          <a:p>
            <a:pPr lvl="0" indent="0" marL="0">
              <a:buNone/>
            </a:pPr>
            <a:r>
              <a:rPr/>
              <a:t>The work is tricky–So tricky that every reference that I reviewed showed these equations and immediately apologized for their complexity.</a:t>
            </a:r>
          </a:p>
          <a:p>
            <a:pPr lvl="0" indent="0" marL="0">
              <a:buNone/>
            </a:pPr>
          </a:p>
          <a:p>
            <a:pPr lvl="0" indent="0" marL="0">
              <a:buNone/>
            </a:pPr>
            <a:r>
              <a:rPr/>
              <a:t>The bootstrap is good at identifying bias. It also allows you to look for skewness. The BCa approach shifts the percentiles to account for bias and skewness.</a:t>
            </a:r>
          </a:p>
          <a:p>
            <a:pPr lvl="0" indent="0" marL="0">
              <a:buNone/>
            </a:pPr>
          </a:p>
          <a:p>
            <a:pPr lvl="0" indent="0" marL="0">
              <a:buNone/>
            </a:pPr>
            <a:r>
              <a:rPr/>
              <a:t>It’s a bit counter-intuitive, because the percentile intervals already adjust for bias and skewness, but shifting the percentiles can improve things even more.</a:t>
            </a:r>
          </a:p>
          <a:p>
            <a:pPr lvl="0" indent="0" marL="0">
              <a:buNone/>
            </a:pPr>
          </a:p>
          <a:p>
            <a:pPr lvl="0" indent="0" marL="0">
              <a:buNone/>
            </a:pPr>
            <a:r>
              <a:rPr/>
              <a:t>It’s hard to define what “improve” means, but I’ll try. When you compute a 90% confidence interval, you expect that coverage probability is 90%. That means that 90% of the samples from the same underlying population with the same size as your sample will produce bootstrap confidence intervals that contain the population mean.</a:t>
            </a:r>
          </a:p>
          <a:p>
            <a:pPr lvl="0" indent="0" marL="0">
              <a:buNone/>
            </a:pPr>
          </a:p>
          <a:p>
            <a:pPr lvl="0" indent="0" marL="0">
              <a:buNone/>
            </a:pPr>
            <a:r>
              <a:rPr/>
              <a:t>This 90% is only accurate for a sample size of infinity. For smaller sample sizes this is only approximate. The bigger the sample size the better the approximation.</a:t>
            </a:r>
          </a:p>
          <a:p>
            <a:pPr lvl="0" indent="0" marL="0">
              <a:buNone/>
            </a:pPr>
          </a:p>
          <a:p>
            <a:pPr lvl="0" indent="0" marL="0">
              <a:buNone/>
            </a:pPr>
            <a:r>
              <a:rPr/>
              <a:t>Note that the approximation is based on the size of the original sample and not the number of bootstrap samples that you take.</a:t>
            </a:r>
          </a:p>
          <a:p>
            <a:pPr lvl="0" indent="0" marL="0">
              <a:buNone/>
            </a:pPr>
          </a:p>
          <a:p>
            <a:pPr lvl="0" indent="0" marL="0">
              <a:buNone/>
            </a:pPr>
            <a:r>
              <a:rPr/>
              <a:t>The rate that the approximate coverage probability converges to the true coverage probability is a lot faster with the BCa adjustment. A lot faster.</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comes from a 1986 publication in Statistical Science by Bradley Efron and Robert Tibshirani.</a:t>
            </a:r>
          </a:p>
          <a:p>
            <a:pPr lvl="0" indent="0" marL="0">
              <a:buNone/>
            </a:pPr>
          </a:p>
          <a:p>
            <a:pPr lvl="0" indent="0" marL="0">
              <a:buNone/>
            </a:pPr>
            <a:r>
              <a:rPr/>
              <a:t>There are two curves shown here which show two different ways of measuring risk as a function of age. One estimate shows a flat level (same amount of risk) for anyone under 45 and the other shows an increase in risk for patients under 30. Which one is correct? The bootstrap can help answer this question.</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curves show a few with an increase in risk at younger ages, but more showing a flat curve (same level of risk) and a few showing a further decrease in risk. So there is little evidence that risk increases for patients under 30.</a:t>
            </a:r>
          </a:p>
          <a:p>
            <a:pPr lvl="0" indent="0" marL="0">
              <a:buNone/>
            </a:pPr>
          </a:p>
          <a:p>
            <a:pPr lvl="0" indent="0" marL="0">
              <a:buNone/>
            </a:pPr>
            <a:r>
              <a:rPr/>
              <a:t>In contrast, every single bootstrap sample shows an increase in risk after 45 years of age. That trend is well supported by the data.</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figure is from a Scientific American article on the bootstrap.</a:t>
            </a:r>
          </a:p>
          <a:p>
            <a:pPr lvl="0" indent="0" marL="0">
              <a:buNone/>
            </a:pPr>
          </a:p>
          <a:p>
            <a:pPr lvl="0" indent="0" marL="0">
              <a:buNone/>
            </a:pPr>
            <a:r>
              <a:rPr/>
              <a:t>It shows countour curves fir to the map of the eastern United States. The upper left panel uses contours from the original data and the remaining panels represent contours drawn from bootstrap samples. It’s a bit hard to read at this resolution, but it looks like the contours are reasonably stable.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are no formal justifications, there is general consensus in the research community that you would need about 50 to 100 bootstrap samples to estimate bais or compute a standard error. You need an order of magnitude more bootstrap samples (500 to 1,000) if you are computing confidence intervals or hypothesis tests.</a:t>
            </a:r>
          </a:p>
          <a:p>
            <a:pPr lvl="0" indent="0" marL="0">
              <a:buNone/>
            </a:pPr>
          </a:p>
          <a:p>
            <a:pPr lvl="0" indent="0" marL="0">
              <a:buNone/>
            </a:pPr>
            <a:r>
              <a:rPr/>
              <a:t>I have not seen any guidance on visualizations, but from a practical perspective you want to avoid so many bootstrap samples that the family of curves looks like a big black splotch. Around 10 to 50 seems to me to be about right.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just saw the general algorithms for estimating bias, calculating standard errors, computing confidence intervals, testing hypotheses, and evaluating visualizations. Next you will see software applications in SAS, Stata, and R.</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 Looping in SAS, Stata, and R can be done explicitly, but often the code is simpler if you take advantage of some implicit looping.</a:t>
            </a:r>
          </a:p>
          <a:p>
            <a:pPr lvl="0" indent="0" marL="0">
              <a:buNone/>
            </a:pPr>
          </a:p>
          <a:p>
            <a:pPr lvl="0" indent="0" marL="0">
              <a:buNone/>
            </a:pPr>
            <a:r>
              <a:rPr/>
              <a:t>If the examples that follow seem a bit frightening, you might want to only use bootstraps that are completely automated for you. The advantage of the code shown on the following slides is that it allows you to apply a bootstrap in cases that are a little bit off in left field. In other words, cases that are different enough that no one has taken the trouble to fully automate them.</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 Try the search terms “ucla,” “bootstrap,” and “sas.”</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from a dataset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You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version of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 Try using the search terms “ucla,” “bootstrap,” and “stata.”</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 Try using the search terms “ucla,” “bootstrap,” and “r”.</a:t>
            </a:r>
          </a:p>
          <a:p>
            <a:pPr lvl="0" indent="0" marL="0">
              <a:buNone/>
            </a:pPr>
          </a:p>
          <a:p>
            <a:pPr lvl="0" indent="0" marL="0">
              <a:buNone/>
            </a:pPr>
            <a:r>
              <a:rPr/>
              <a:t>By the way, one disadvantage of the R programming language is that a google search just using the term “r” is going to bring up a bunch of things related to the letter “r” other than just the R programming language. You don’t have as much trouble with SAS, although you might be routed to the Scandinavian Airlines website. Stockholm, anyone?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read the data directly from the web.</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Define a function that takes your dataset and returns a single number. In this example, the single number is the correlation between two measures of knowledge. Plug this function into the boot function. This will prepare R=500 bootstrap samples and apply them to the function you just defined.</a:t>
            </a:r>
          </a:p>
          <a:p>
            <a:pPr lvl="0" indent="0" marL="0">
              <a:buNone/>
            </a:pPr>
          </a:p>
          <a:p>
            <a:pPr lvl="0" indent="0" marL="0">
              <a:buNone/>
            </a:pPr>
            <a:r>
              <a:rPr/>
              <a:t>By the way, I get a lot of questions: should I learn R or Python or SAS or Stata or something else. There’s very little reason to prefer one over the other, but here’s a small thing. In R, you can use a function like “boot” and have it evaluate another function like “hsb2.” This seamless integration of functions within functions provides a powerful yet easy to use approach for handling complex settings.</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results. The correlation from the orginal data is 0.62 (I’m rounding here). There is almost no bias and the standard error demonstrates that there is very little sampling error.</a:t>
            </a:r>
          </a:p>
          <a:p>
            <a:pPr lvl="0" indent="0" marL="0">
              <a:buNone/>
            </a:pPr>
          </a:p>
          <a:p>
            <a:pPr lvl="0" indent="0" marL="0">
              <a:buNone/>
            </a:pPr>
            <a:r>
              <a:rPr/>
              <a:t>You can get confidence intervals and hypothesis tests fairly easily as well. Go the the UCLA site for details.</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SPSS has a special add-on for bootstrapping. Thanks to Karen Grace-Martin for finding this. It is a separate license from SPSS, so you may or may not have it. I did not get a chance to investigate this in any detail, but it looks to work similarly to Stata. You find a place with standard errors and/or confidence intervals are computed in the main SPSS package and if you have the add-on package, you can request that the traditional standard errors and confidence intervals be replaced with bootstrap standard errors and confidence intervals.</a:t>
            </a:r>
          </a:p>
          <a:p>
            <a:pPr lvl="0" indent="0" marL="0">
              <a:buNone/>
            </a:pPr>
          </a:p>
          <a:p>
            <a:pPr lvl="0" indent="0" marL="0">
              <a:buNone/>
            </a:pPr>
            <a:r>
              <a:rPr/>
              <a:t>According to their website, you can use this module to “estimate standard errors and confidence intervals of a population parameter such as a mean, median, proportion, odds ratio, correlation coefficient, regression coefficient or others. Control the numbers of bootstrap samples, set a random number seed and indicate whether a simple or stratified method is appropriate.”</a:t>
            </a:r>
          </a:p>
          <a:p>
            <a:pPr lvl="0" indent="0" marL="0">
              <a:buNone/>
            </a:pPr>
          </a:p>
          <a:p>
            <a:pPr lvl="0" indent="0" marL="0">
              <a:buNone/>
            </a:pPr>
            <a:r>
              <a:rPr/>
              <a:t>You could also use the Python or R add-ons to SPSS to run a bootstrap. I am not familiar enough with either to show an example.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you’ve seen how to apply the bootstrap in SAS, Stata, and R. Next, I want to discuss special settings where you might want to modify the bootstrap approach.</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even spacing, a nice neatly ordered pattern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 bootstrap works in a very broad range of settings, it can fail miserably in certain cases. Weird distributions like the Cauchy distribution which have no finite moment are going to cause problems. Also troublesome are statistics at or near the extremes of the data. The range, for example, is a statistic where the bootstrap does not perform well.</a:t>
            </a:r>
          </a:p>
          <a:p>
            <a:pPr lvl="0" indent="0" marL="0">
              <a:buNone/>
            </a:pPr>
          </a:p>
          <a:p>
            <a:pPr lvl="0" indent="0" marL="0">
              <a:buNone/>
            </a:pPr>
            <a:r>
              <a:rPr/>
              <a:t>We’ve also talked about settings where a simple bootstrap does not perform well and may need some modification. This includes setting with multiple groups and small sample sizes, time series models,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It’s the granddaddy of all approximation theorems.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a:p>
            <a:pPr lvl="0" indent="0" marL="0">
              <a:buNone/>
            </a:pPr>
          </a:p>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 Equivalently, the standard error of X-bar is the standard deviation of an individual value divided by the square root of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performs well in settings where you do not have any theoretical results to guide your work. It also works well when the normal approximations that you rely on are questionable, either because the sample size is small or because the underlying distribution of the data is troublesome. By troublesome, I mean extreme skew or high probability of producing outliers. Both will tend to slow down the asymptotic approximation to normality.</a:t>
            </a:r>
          </a:p>
          <a:p>
            <a:pPr lvl="0" indent="0" marL="0">
              <a:buNone/>
            </a:pPr>
          </a:p>
          <a:p>
            <a:pPr lvl="0" indent="0" marL="0">
              <a:buNone/>
            </a:pPr>
            <a:r>
              <a:rPr/>
              <a:t>Keep in mind, though, that the bootstrap can’t compensate for a limited sample size. The confidence intervals may be valid, but often they will be so wide as to be meaningless. There’s a saying that you can’t squeeze blood from a turnip. That’s an attempt to explain that you can’t get something from nothing.</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we’ve covered the history of the bootstrap, illustrated some algorithms, showed how to compute a bootstrap in SAS, Stata, and R, and discussed some special issues where you might want to modify the bootstrap approach.</a:t>
            </a:r>
          </a:p>
          <a:p>
            <a:pPr lvl="0" indent="0" marL="0">
              <a:buNone/>
            </a:pPr>
          </a:p>
          <a:p>
            <a:pPr lvl="0" indent="0" marL="0">
              <a:buNone/>
            </a:pPr>
            <a:r>
              <a:rPr/>
              <a:t>I’d be glad to take any questions you might have.</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https://www.vanderbilt.edu/psychological_sciences/graduate/programs/quantitative-methods/quantitative-content/diaconis_efron_1983.pdf</a:t>
            </a:r>
          </a:p>
          <a:p>
            <a:pPr lvl="0" indent="0" marL="0">
              <a:buNone/>
            </a:pPr>
          </a:p>
          <a:p>
            <a:pPr lvl="0" indent="0" marL="0">
              <a:buNone/>
            </a:pPr>
            <a:r>
              <a:rPr/>
              <a:t>http://users.cla.umn.edu/~nwaller/prelim/efronbootjackcrossv.pdf</a:t>
            </a:r>
          </a:p>
          <a:p>
            <a:pPr lvl="0" indent="0" marL="0">
              <a:buNone/>
            </a:pPr>
          </a:p>
          <a:p>
            <a:pPr lvl="0" indent="0" marL="0">
              <a:buNone/>
            </a:pPr>
            <a:r>
              <a:rPr/>
              <a:t>http://www.nielsen.sites.oasis.unc.edu/soci709/cdocs/efron.pdf</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there are lots of settings where even Dr. Serfling’s hard work will still leave you high and dry. Some statistics are just so messy that no one can figure out an asymptotic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a:p>
            <a:pPr lvl="0" indent="0" marL="0">
              <a:buNone/>
            </a:pPr>
          </a:p>
          <a:p>
            <a:pPr lvl="0" indent="0" marL="0">
              <a:buNone/>
            </a:pPr>
            <a:r>
              <a:rPr/>
              <a:t>You might find, after applying the bootstrap, that the normal distribution is a reasonable approximation. If so, great! Consider the bootstrap to be a sensitivity check that you passed with flying colors.</a:t>
            </a:r>
          </a:p>
          <a:p>
            <a:pPr lvl="0" indent="0" marL="0">
              <a:buNone/>
            </a:pPr>
          </a:p>
          <a:p>
            <a:pPr lvl="0" indent="0" marL="0">
              <a:buNone/>
            </a:pPr>
            <a:r>
              <a:rPr/>
              <a:t>If the results of the bootstrap are markedly different from the results assuming approximate normality, then investigate further. But you can almost always rely on the bootstrap results to provide valid confidence intervals and hypothesis tests. Although there are a few settings where you shouldn’t rely on a bootstrap approach, it is a credible approach for a surprisingly broad range of settings.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bootstrap, you need to understand the approach that it was intended to improve upon, the jackknife.</a:t>
            </a:r>
          </a:p>
          <a:p>
            <a:pPr lvl="0" indent="0" marL="0">
              <a:buNone/>
            </a:pPr>
          </a:p>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6.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7.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18.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 Id="rId3" Type="http://schemas.openxmlformats.org/officeDocument/2006/relationships/hyperlink" Target="https://www.ibm.com/products/spss-bootstrapping"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jp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609600" y="2159000"/>
            <a:ext cx="10972800" cy="2895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Image of a jackknife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r>
                          <m:t> </m:t>
                        </m:r>
                      </m:e>
                    </m:d>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(2, 3, 7, 5, 6)</a:t>
                </a:r>
              </a:p>
              <a:p>
                <a:pPr lvl="0" indent="0" marL="0">
                  <a:buNone/>
                </a:pPr>
                <a:r>
                  <a:rPr/>
                  <a:t>Note that mean (3, 7, 5, 6) = 4.6.</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2</m:t>
                            </m:r>
                            <m:r>
                              <m:rPr>
                                <m:sty m:val="p"/>
                              </m:rPr>
                              <m:t>−</m:t>
                            </m:r>
                            <m:r>
                              <m:t>4.6</m:t>
                            </m:r>
                          </m:e>
                        </m:d>
                        <m:r>
                          <m:rPr>
                            <m:sty m:val="p"/>
                          </m:rPr>
                          <m:t>+</m:t>
                        </m:r>
                        <m:d>
                          <m:dPr>
                            <m:begChr m:val="|"/>
                            <m:endChr m:val="|"/>
                            <m:sepChr m:val=""/>
                            <m:grow/>
                          </m:dPr>
                          <m:e>
                            <m:r>
                              <m:t>3</m:t>
                            </m:r>
                            <m:r>
                              <m:rPr>
                                <m:sty m:val="p"/>
                              </m:rPr>
                              <m:t>−</m:t>
                            </m:r>
                            <m:r>
                              <m:t>4.6</m:t>
                            </m:r>
                          </m:e>
                        </m:d>
                        <m:r>
                          <m:rPr>
                            <m:sty m:val="p"/>
                          </m:rPr>
                          <m:t>+</m:t>
                        </m:r>
                        <m:d>
                          <m:dPr>
                            <m:begChr m:val="|"/>
                            <m:endChr m:val="|"/>
                            <m:sepChr m:val=""/>
                            <m:grow/>
                          </m:dPr>
                          <m:e>
                            <m:r>
                              <m:t>7</m:t>
                            </m:r>
                            <m:r>
                              <m:rPr>
                                <m:sty m:val="p"/>
                              </m:rPr>
                              <m:t>−</m:t>
                            </m:r>
                            <m:r>
                              <m:t>4.6</m:t>
                            </m:r>
                          </m:e>
                        </m:d>
                        <m:r>
                          <m:rPr>
                            <m:sty m:val="p"/>
                          </m:rPr>
                          <m:t>+</m:t>
                        </m:r>
                        <m:d>
                          <m:dPr>
                            <m:begChr m:val="|"/>
                            <m:endChr m:val="|"/>
                            <m:sepChr m:val=""/>
                            <m:grow/>
                          </m:dPr>
                          <m:e>
                            <m:r>
                              <m:t>5</m:t>
                            </m:r>
                            <m:r>
                              <m:rPr>
                                <m:sty m:val="p"/>
                              </m:rPr>
                              <m:t>−</m:t>
                            </m:r>
                            <m:r>
                              <m:t>4.6</m:t>
                            </m:r>
                          </m:e>
                        </m:d>
                        <m:r>
                          <m:rPr>
                            <m:sty m:val="p"/>
                          </m:rPr>
                          <m:t>+</m:t>
                        </m:r>
                        <m:d>
                          <m:dPr>
                            <m:begChr m:val="|"/>
                            <m:endChr m:val="|"/>
                            <m:sepChr m:val=""/>
                            <m:grow/>
                          </m:dPr>
                          <m:e>
                            <m:r>
                              <m:t>6</m:t>
                            </m:r>
                            <m:r>
                              <m:rPr>
                                <m:sty m:val="p"/>
                              </m:rPr>
                              <m:t>−</m:t>
                            </m:r>
                            <m:r>
                              <m:t>4.6</m:t>
                            </m:r>
                          </m:e>
                        </m:d>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2.6</m:t>
                        </m:r>
                        <m:r>
                          <m:rPr>
                            <m:sty m:val="p"/>
                          </m:rPr>
                          <m:t>+</m:t>
                        </m:r>
                        <m:r>
                          <m:t>1.6</m:t>
                        </m:r>
                        <m:r>
                          <m:rPr>
                            <m:sty m:val="p"/>
                          </m:rPr>
                          <m:t>+</m:t>
                        </m:r>
                        <m:r>
                          <m:t>2.4</m:t>
                        </m:r>
                        <m:r>
                          <m:rPr>
                            <m:sty m:val="p"/>
                          </m:rPr>
                          <m:t>+</m:t>
                        </m:r>
                        <m:r>
                          <m:t>0.4</m:t>
                        </m:r>
                        <m:r>
                          <m:rPr>
                            <m:sty m:val="p"/>
                          </m:rPr>
                          <m:t>+</m:t>
                        </m:r>
                        <m:r>
                          <m:t>1.4</m:t>
                        </m:r>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r>
                      <m:t>8.4</m:t>
                    </m:r>
                    <m:r>
                      <m:rPr>
                        <m:sty m:val="p"/>
                      </m:rPr>
                      <m:t>/</m:t>
                    </m:r>
                    <m:r>
                      <m:t>5</m:t>
                    </m:r>
                  </m:oMath>
                </a14:m>
              </a:p>
              <a:p>
                <a:pPr lvl="0" indent="0" marL="0">
                  <a:buNone/>
                </a:pPr>
                <a14:m>
                  <m:oMath xmlns:m="http://schemas.openxmlformats.org/officeDocument/2006/math">
                    <m:r>
                      <m:t> </m:t>
                    </m:r>
                  </m:oMath>
                </a14:m>
                <a:r>
                  <a:rPr/>
                  <a:t> 1.68</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MAD for each jackknife sample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(3, 7, 5, 6)</a:t>
                </a:r>
              </a:p>
              <a:p>
                <a:pPr lvl="0" indent="0" marL="0">
                  <a:buNone/>
                </a:pPr>
                <a:r>
                  <a:rPr/>
                  <a:t>Note that mean (3, 7, 5, 6) = 5.25</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3</m:t>
                            </m:r>
                            <m:r>
                              <m:rPr>
                                <m:sty m:val="p"/>
                              </m:rPr>
                              <m:t>−</m:t>
                            </m:r>
                            <m:r>
                              <m:t>5.25</m:t>
                            </m:r>
                          </m:e>
                        </m:d>
                        <m:r>
                          <m:rPr>
                            <m:sty m:val="p"/>
                          </m:rPr>
                          <m:t>+</m:t>
                        </m:r>
                        <m:d>
                          <m:dPr>
                            <m:begChr m:val="|"/>
                            <m:endChr m:val="|"/>
                            <m:sepChr m:val=""/>
                            <m:grow/>
                          </m:dPr>
                          <m:e>
                            <m:r>
                              <m:t>7</m:t>
                            </m:r>
                            <m:r>
                              <m:rPr>
                                <m:sty m:val="p"/>
                              </m:rPr>
                              <m:t>−</m:t>
                            </m:r>
                            <m:r>
                              <m:t>5.25</m:t>
                            </m:r>
                          </m:e>
                        </m:d>
                        <m:r>
                          <m:rPr>
                            <m:sty m:val="p"/>
                          </m:rPr>
                          <m:t>+</m:t>
                        </m:r>
                        <m:d>
                          <m:dPr>
                            <m:begChr m:val="|"/>
                            <m:endChr m:val="|"/>
                            <m:sepChr m:val=""/>
                            <m:grow/>
                          </m:dPr>
                          <m:e>
                            <m:r>
                              <m:t>5</m:t>
                            </m:r>
                            <m:r>
                              <m:rPr>
                                <m:sty m:val="p"/>
                              </m:rPr>
                              <m:t>−</m:t>
                            </m:r>
                            <m:r>
                              <m:t>5.25</m:t>
                            </m:r>
                          </m:e>
                        </m:d>
                        <m:r>
                          <m:rPr>
                            <m:sty m:val="p"/>
                          </m:rPr>
                          <m:t>+</m:t>
                        </m:r>
                        <m:d>
                          <m:dPr>
                            <m:begChr m:val="|"/>
                            <m:endChr m:val="|"/>
                            <m:sepChr m:val=""/>
                            <m:grow/>
                          </m:dPr>
                          <m:e>
                            <m:r>
                              <m:t>6</m:t>
                            </m:r>
                            <m:r>
                              <m:rPr>
                                <m:sty m:val="p"/>
                              </m:rPr>
                              <m:t>−</m:t>
                            </m:r>
                            <m:r>
                              <m:t>5.25</m:t>
                            </m:r>
                          </m:e>
                        </m:d>
                      </m:e>
                    </m:d>
                    <m:r>
                      <m:rPr>
                        <m:sty m:val="p"/>
                      </m:rPr>
                      <m:t>/</m:t>
                    </m:r>
                    <m:r>
                      <m:t>4</m:t>
                    </m:r>
                  </m:oMath>
                </a14:m>
                <a:r>
                  <a:rPr/>
                  <a:t>.</a:t>
                </a:r>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2.25</m:t>
                        </m:r>
                        <m:r>
                          <m:rPr>
                            <m:sty m:val="p"/>
                          </m:rPr>
                          <m:t>+</m:t>
                        </m:r>
                        <m:r>
                          <m:t>1.75</m:t>
                        </m:r>
                        <m:r>
                          <m:rPr>
                            <m:sty m:val="p"/>
                          </m:rPr>
                          <m:t>+</m:t>
                        </m:r>
                        <m:r>
                          <m:t>0.25</m:t>
                        </m:r>
                        <m:r>
                          <m:rPr>
                            <m:sty m:val="p"/>
                          </m:rPr>
                          <m:t>+</m:t>
                        </m:r>
                        <m:r>
                          <m:t>0.75</m:t>
                        </m:r>
                      </m:e>
                    </m:d>
                    <m:r>
                      <m:rPr>
                        <m:sty m:val="p"/>
                      </m:rPr>
                      <m:t>/</m:t>
                    </m:r>
                    <m:r>
                      <m:t>4</m:t>
                    </m:r>
                  </m:oMath>
                </a14:m>
              </a:p>
              <a:p>
                <a:pPr lvl="0" indent="0" marL="0">
                  <a:buNone/>
                </a:pPr>
                <a14:m>
                  <m:oMath xmlns:m="http://schemas.openxmlformats.org/officeDocument/2006/math">
                    <m:r>
                      <m:t> </m:t>
                    </m:r>
                  </m:oMath>
                </a14:m>
                <a:r>
                  <a:rPr/>
                  <a:t> </a:t>
                </a:r>
                <a14:m>
                  <m:oMath xmlns:m="http://schemas.openxmlformats.org/officeDocument/2006/math">
                    <m:r>
                      <m:t>5</m:t>
                    </m:r>
                    <m:r>
                      <m:rPr>
                        <m:sty m:val="p"/>
                      </m:rPr>
                      <m:t>/</m:t>
                    </m:r>
                    <m:r>
                      <m:t>4</m:t>
                    </m:r>
                  </m:oMath>
                </a14:m>
              </a:p>
              <a:p>
                <a:pPr lvl="0" indent="0" marL="0">
                  <a:buNone/>
                </a:pPr>
                <a14:m>
                  <m:oMath xmlns:m="http://schemas.openxmlformats.org/officeDocument/2006/math">
                    <m:r>
                      <m:t> </m:t>
                    </m:r>
                  </m:oMath>
                </a14:m>
                <a:r>
                  <a:rPr/>
                  <a:t> 1.25</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remaining calculations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and standard deviations for the jackknife samples</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(1/6)</a:t>
            </a:r>
          </a:p>
        </p:txBody>
      </p:sp>
      <p:pic>
        <p:nvPicPr>
          <p:cNvPr descr="fig:  ../images/bradley-efron-02.jpg" id="0" name="Picture 1"/>
          <p:cNvPicPr>
            <a:picLocks noGrp="1" noChangeAspect="1"/>
          </p:cNvPicPr>
          <p:nvPr/>
        </p:nvPicPr>
        <p:blipFill>
          <a:blip r:embed="rId3"/>
          <a:stretch>
            <a:fillRect/>
          </a:stretch>
        </p:blipFill>
        <p:spPr bwMode="auto">
          <a:xfrm>
            <a:off x="2908300" y="1600200"/>
            <a:ext cx="6388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Photograph of Bradley Efron with President Bush</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(2/6)</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The original data: (2, 3, 7, 5, 6)</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Calculate </a:t>
                </a:r>
                <a14:m>
                  <m:oMath xmlns:m="http://schemas.openxmlformats.org/officeDocument/2006/math">
                    <m:r>
                      <m:t>M</m:t>
                    </m:r>
                    <m:r>
                      <m:t>A</m:t>
                    </m:r>
                    <m:r>
                      <m:t>D</m:t>
                    </m:r>
                  </m:oMath>
                </a14:m>
                <a:r>
                  <a:rPr/>
                  <a:t> (7, 2, 5, 3, 5)</a:t>
                </a:r>
              </a:p>
              <a:p>
                <a:pPr lvl="0" indent="0" marL="0">
                  <a:buNone/>
                </a:pPr>
                <a:r>
                  <a:rPr/>
                  <a:t>Note that mean (7, 2, 5, 3, 5) = 4.4.</a:t>
                </a:r>
              </a:p>
              <a:p>
                <a:pPr lvl="0" indent="0" marL="0">
                  <a:buNone/>
                </a:pPr>
                <a14:m>
                  <m:oMath xmlns:m="http://schemas.openxmlformats.org/officeDocument/2006/math">
                    <m:r>
                      <m:t> </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d>
                          <m:dPr>
                            <m:begChr m:val="|"/>
                            <m:endChr m:val="|"/>
                            <m:sepChr m:val=""/>
                            <m:grow/>
                          </m:dPr>
                          <m:e>
                            <m:r>
                              <m:t>7</m:t>
                            </m:r>
                            <m:r>
                              <m:rPr>
                                <m:sty m:val="p"/>
                              </m:rPr>
                              <m:t>−</m:t>
                            </m:r>
                            <m:r>
                              <m:t>4.4</m:t>
                            </m:r>
                          </m:e>
                        </m:d>
                        <m:r>
                          <m:rPr>
                            <m:sty m:val="p"/>
                          </m:rPr>
                          <m:t>+</m:t>
                        </m:r>
                        <m:d>
                          <m:dPr>
                            <m:begChr m:val="|"/>
                            <m:endChr m:val="|"/>
                            <m:sepChr m:val=""/>
                            <m:grow/>
                          </m:dPr>
                          <m:e>
                            <m:r>
                              <m:t>2</m:t>
                            </m:r>
                            <m:r>
                              <m:rPr>
                                <m:sty m:val="p"/>
                              </m:rPr>
                              <m:t>−</m:t>
                            </m:r>
                            <m:r>
                              <m:t>4.4</m:t>
                            </m:r>
                          </m:e>
                        </m:d>
                        <m:r>
                          <m:rPr>
                            <m:sty m:val="p"/>
                          </m:rPr>
                          <m:t>+</m:t>
                        </m:r>
                        <m:d>
                          <m:dPr>
                            <m:begChr m:val="|"/>
                            <m:endChr m:val="|"/>
                            <m:sepChr m:val=""/>
                            <m:grow/>
                          </m:dPr>
                          <m:e>
                            <m:r>
                              <m:t>5</m:t>
                            </m:r>
                            <m:r>
                              <m:rPr>
                                <m:sty m:val="p"/>
                              </m:rPr>
                              <m:t>−</m:t>
                            </m:r>
                            <m:r>
                              <m:t>4.4</m:t>
                            </m:r>
                          </m:e>
                        </m:d>
                        <m:r>
                          <m:rPr>
                            <m:sty m:val="p"/>
                          </m:rPr>
                          <m:t>+</m:t>
                        </m:r>
                        <m:d>
                          <m:dPr>
                            <m:begChr m:val="|"/>
                            <m:endChr m:val="|"/>
                            <m:sepChr m:val=""/>
                            <m:grow/>
                          </m:dPr>
                          <m:e>
                            <m:r>
                              <m:t>3</m:t>
                            </m:r>
                            <m:r>
                              <m:rPr>
                                <m:sty m:val="p"/>
                              </m:rPr>
                              <m:t>−</m:t>
                            </m:r>
                            <m:r>
                              <m:t>4.4</m:t>
                            </m:r>
                          </m:e>
                        </m:d>
                        <m:r>
                          <m:rPr>
                            <m:sty m:val="p"/>
                          </m:rPr>
                          <m:t>+</m:t>
                        </m:r>
                        <m:d>
                          <m:dPr>
                            <m:begChr m:val="|"/>
                            <m:endChr m:val="|"/>
                            <m:sepChr m:val=""/>
                            <m:grow/>
                          </m:dPr>
                          <m:e>
                            <m:r>
                              <m:t>5</m:t>
                            </m:r>
                            <m:r>
                              <m:rPr>
                                <m:sty m:val="p"/>
                              </m:rPr>
                              <m:t>−</m:t>
                            </m:r>
                            <m:r>
                              <m:t>4.4</m:t>
                            </m:r>
                          </m:e>
                        </m:d>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d>
                      <m:dPr>
                        <m:begChr m:val="("/>
                        <m:endChr m:val=")"/>
                        <m:sepChr m:val=""/>
                        <m:grow/>
                      </m:dPr>
                      <m:e>
                        <m:r>
                          <m:t>2.6</m:t>
                        </m:r>
                        <m:r>
                          <m:rPr>
                            <m:sty m:val="p"/>
                          </m:rPr>
                          <m:t>+</m:t>
                        </m:r>
                        <m:r>
                          <m:t>2.4</m:t>
                        </m:r>
                        <m:r>
                          <m:rPr>
                            <m:sty m:val="p"/>
                          </m:rPr>
                          <m:t>+</m:t>
                        </m:r>
                        <m:r>
                          <m:t>0.6</m:t>
                        </m:r>
                        <m:r>
                          <m:rPr>
                            <m:sty m:val="p"/>
                          </m:rPr>
                          <m:t>+</m:t>
                        </m:r>
                        <m:r>
                          <m:t>1.4</m:t>
                        </m:r>
                        <m:r>
                          <m:rPr>
                            <m:sty m:val="p"/>
                          </m:rPr>
                          <m:t>+</m:t>
                        </m:r>
                        <m:r>
                          <m:t>0.6</m:t>
                        </m:r>
                      </m:e>
                    </m:d>
                    <m:r>
                      <m:rPr>
                        <m:sty m:val="p"/>
                      </m:rPr>
                      <m:t>/</m:t>
                    </m:r>
                    <m:r>
                      <m:t>5</m:t>
                    </m:r>
                  </m:oMath>
                </a14:m>
              </a:p>
              <a:p>
                <a:pPr lvl="0" indent="0" marL="0">
                  <a:buNone/>
                </a:pPr>
                <a14:m>
                  <m:oMath xmlns:m="http://schemas.openxmlformats.org/officeDocument/2006/math">
                    <m:r>
                      <m:t> </m:t>
                    </m:r>
                  </m:oMath>
                </a14:m>
                <a:r>
                  <a:rPr/>
                  <a:t> </a:t>
                </a:r>
                <a14:m>
                  <m:oMath xmlns:m="http://schemas.openxmlformats.org/officeDocument/2006/math">
                    <m:r>
                      <m:t>7.6</m:t>
                    </m:r>
                    <m:r>
                      <m:rPr>
                        <m:sty m:val="p"/>
                      </m:rPr>
                      <m:t>/</m:t>
                    </m:r>
                    <m:r>
                      <m:t>5</m:t>
                    </m:r>
                  </m:oMath>
                </a14:m>
              </a:p>
              <a:p>
                <a:pPr lvl="0" indent="0" marL="0">
                  <a:buNone/>
                </a:pPr>
                <a14:m>
                  <m:oMath xmlns:m="http://schemas.openxmlformats.org/officeDocument/2006/math">
                    <m:r>
                      <m:t> </m:t>
                    </m:r>
                  </m:oMath>
                </a14:m>
                <a:r>
                  <a:rPr/>
                  <a:t> 1.52</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(4/6)</a:t>
            </a:r>
          </a:p>
        </p:txBody>
      </p:sp>
      <p:sp>
        <p:nvSpPr>
          <p:cNvPr id="3" name="Content Placeholder 2"/>
          <p:cNvSpPr>
            <a:spLocks noGrp="1"/>
          </p:cNvSpPr>
          <p:nvPr>
            <p:ph idx="1"/>
          </p:nvPr>
        </p:nvSpPr>
        <p:spPr/>
        <p:txBody>
          <a:bodyPr/>
          <a:lstStyle/>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pn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(5/6)</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(6/6)</a:t>
            </a:r>
          </a:p>
        </p:txBody>
      </p:sp>
      <p:pic>
        <p:nvPicPr>
          <p:cNvPr descr="fig:  ../images/histogram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Histogram of bootstrapped estimates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(1/6)</a:t>
            </a:r>
          </a:p>
        </p:txBody>
      </p:sp>
      <p:pic>
        <p:nvPicPr>
          <p:cNvPr descr="fig:  ../images/intuition0.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An example of a cumulative density function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(2/6)</a:t>
            </a:r>
          </a:p>
        </p:txBody>
      </p:sp>
      <p:pic>
        <p:nvPicPr>
          <p:cNvPr descr="fig:  ../images/intuitionx.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alternative cumulative density function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(3/6)</a:t>
            </a:r>
          </a:p>
        </p:txBody>
      </p:sp>
      <p:pic>
        <p:nvPicPr>
          <p:cNvPr descr="fig:  ../images/intuition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Using random uniform values to simulate data from a cumulative distribution function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(4/6)</a:t>
            </a:r>
          </a:p>
        </p:txBody>
      </p:sp>
      <p:pic>
        <p:nvPicPr>
          <p:cNvPr descr="fig:  ../images/intuitiony.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Using random uniform values to simulate data from an alternative cumulative distribution function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(5/6)</a:t>
            </a:r>
          </a:p>
        </p:txBody>
      </p:sp>
      <p:pic>
        <p:nvPicPr>
          <p:cNvPr descr="fig:  ../images/intuition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Estimate of cumulative density function from the data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(6/6)</a:t>
            </a:r>
          </a:p>
        </p:txBody>
      </p:sp>
      <p:pic>
        <p:nvPicPr>
          <p:cNvPr descr="fig:  ../images/intuition4.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Random uniform values converted into a bootstrap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the term “bootstrap”</a:t>
            </a:r>
          </a:p>
        </p:txBody>
      </p:sp>
      <p:pic>
        <p:nvPicPr>
          <p:cNvPr descr="fig:  ../images/bootstrap-image.png" id="0" name="Picture 1"/>
          <p:cNvPicPr>
            <a:picLocks noGrp="1" noChangeAspect="1"/>
          </p:cNvPicPr>
          <p:nvPr/>
        </p:nvPicPr>
        <p:blipFill>
          <a:blip r:embed="rId3"/>
          <a:stretch>
            <a:fillRect/>
          </a:stretch>
        </p:blipFill>
        <p:spPr bwMode="auto">
          <a:xfrm>
            <a:off x="2501900" y="1600200"/>
            <a:ext cx="7200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Image of a bootstrap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(1/5)</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the bootstrap is</a:t>
            </a:r>
          </a:p>
          <a:p>
            <a:pPr lvl="0"/>
            <a:r>
              <a:rPr/>
              <a:t>when it is appropriate to use it</a:t>
            </a:r>
          </a:p>
          <a:p>
            <a:pPr lvl="0"/>
            <a:r>
              <a:rPr/>
              <a:t>the steps to implement the bootstrap.</a:t>
            </a:r>
          </a:p>
          <a:p>
            <a:pPr lvl="0" indent="0" marL="0">
              <a:buNone/>
            </a:pPr>
            <a:r>
              <a:rPr/>
              <a:t>The goal is not to cover every possible application of the bootstrap.</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(2/5)</a:t>
            </a:r>
          </a:p>
        </p:txBody>
      </p:sp>
      <p:pic>
        <p:nvPicPr>
          <p:cNvPr descr="fig:  ../images/bag1.png" id="0" name="Picture 1"/>
          <p:cNvPicPr>
            <a:picLocks noGrp="1" noChangeAspect="1"/>
          </p:cNvPicPr>
          <p:nvPr/>
        </p:nvPicPr>
        <p:blipFill>
          <a:blip r:embed="rId2"/>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Regression tree predictions from a single model</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(3/5)</a:t>
            </a:r>
          </a:p>
        </p:txBody>
      </p:sp>
      <p:pic>
        <p:nvPicPr>
          <p:cNvPr descr="fig:  ../images/bag2.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Regression tree predictions from a bootstrap sample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(4/5)</a:t>
            </a:r>
          </a:p>
        </p:txBody>
      </p:sp>
      <p:pic>
        <p:nvPicPr>
          <p:cNvPr descr="fig:  ../images/bag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Regression tree predictions from multiple bootstrap samples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Forests/Bagging (5/5)</a:t>
            </a:r>
          </a:p>
        </p:txBody>
      </p:sp>
      <p:sp>
        <p:nvSpPr>
          <p:cNvPr id="3" name="Content Placeholder 2"/>
          <p:cNvSpPr>
            <a:spLocks noGrp="1"/>
          </p:cNvSpPr>
          <p:nvPr>
            <p:ph idx="1"/>
          </p:nvPr>
        </p:nvSpPr>
        <p:spPr/>
        <p:txBody>
          <a:bodyPr/>
          <a:lstStyle/>
          <a:p>
            <a:pPr lvl="0" indent="0" marL="0">
              <a:buNone/>
            </a:pPr>
            <a:r>
              <a:rPr/>
              <a:t>Random forests are very good at</a:t>
            </a:r>
          </a:p>
          <a:p>
            <a:pPr lvl="0"/>
            <a:r>
              <a:rPr/>
              <a:t>Modeling nonlinearities</a:t>
            </a:r>
          </a:p>
          <a:p>
            <a:pPr lvl="0"/>
            <a:r>
              <a:rPr/>
              <a:t>Modeling interactions</a:t>
            </a:r>
          </a:p>
          <a:p>
            <a:pPr lvl="0"/>
            <a:r>
              <a:rPr/>
              <a:t>Avoiding overfitting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a:p>
            <a:pPr lvl="0"/>
            <a:r>
              <a:rPr/>
              <a:t>Visualizations</a:t>
            </a:r>
          </a:p>
          <a:p>
            <a:pPr lvl="0"/>
            <a:r>
              <a:rPr/>
              <a:t>How many bootstraps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you’ll learn today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Bias corrected and accelerated (BCa)</a:t>
            </a:r>
          </a:p>
        </p:txBody>
      </p:sp>
      <p:sp>
        <p:nvSpPr>
          <p:cNvPr id="3" name="Content Placeholder 2"/>
          <p:cNvSpPr>
            <a:spLocks noGrp="1"/>
          </p:cNvSpPr>
          <p:nvPr>
            <p:ph idx="1"/>
          </p:nvPr>
        </p:nvSpPr>
        <p:spPr/>
        <p:txBody>
          <a:bodyPr/>
          <a:lstStyle/>
          <a:p>
            <a:pPr lvl="0"/>
            <a:r>
              <a:rPr/>
              <a:t>Very good convergence properties</a:t>
            </a:r>
          </a:p>
          <a:p>
            <a:pPr lvl="0"/>
            <a:r>
              <a:rPr/>
              <a:t>Bias adjustment</a:t>
            </a:r>
          </a:p>
          <a:p>
            <a:pPr lvl="0"/>
            <a:r>
              <a:rPr/>
              <a:t>Acceleration (skewness)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14:m>
                  <m:oMath xmlns:m="http://schemas.openxmlformats.org/officeDocument/2006/math">
                    <m:sSub>
                      <m:e>
                        <m:r>
                          <m:t>H</m:t>
                        </m:r>
                      </m:e>
                      <m:sub>
                        <m:r>
                          <m:t>0</m:t>
                        </m:r>
                      </m:sub>
                    </m:sSub>
                    <m:r>
                      <m:rPr>
                        <m:sty m:val="p"/>
                      </m:rPr>
                      <m:t>:</m:t>
                    </m:r>
                    <m:r>
                      <m:t> </m:t>
                    </m:r>
                    <m:r>
                      <m:t>θ</m:t>
                    </m:r>
                    <m:r>
                      <m:rPr>
                        <m:sty m:val="p"/>
                      </m:rPr>
                      <m:t>≤</m:t>
                    </m:r>
                    <m:r>
                      <m:t>0</m:t>
                    </m:r>
                  </m:oMath>
                </a14:m>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fewer than </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less than 0.</a:t>
                </a:r>
              </a:p>
              <a:p>
                <a:pPr lvl="1"/>
                <a:r>
                  <a:rPr/>
                  <a:t>Could also test using a bootstrap confidence interval</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(1/3)</a:t>
            </a:r>
          </a:p>
        </p:txBody>
      </p:sp>
      <p:pic>
        <p:nvPicPr>
          <p:cNvPr descr="fig:  ../images/transplant-curves-00.png" id="0" name="Picture 1"/>
          <p:cNvPicPr>
            <a:picLocks noGrp="1" noChangeAspect="1"/>
          </p:cNvPicPr>
          <p:nvPr/>
        </p:nvPicPr>
        <p:blipFill>
          <a:blip r:embed="rId3"/>
          <a:stretch>
            <a:fillRect/>
          </a:stretch>
        </p:blipFill>
        <p:spPr bwMode="auto">
          <a:xfrm>
            <a:off x="3619500" y="1600200"/>
            <a:ext cx="4953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Age changes in risk for heart transplant patients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(2/3)</a:t>
            </a:r>
          </a:p>
        </p:txBody>
      </p:sp>
      <p:pic>
        <p:nvPicPr>
          <p:cNvPr descr="fig:  ../images/transplant-curves.png" id="0" name="Picture 1"/>
          <p:cNvPicPr>
            <a:picLocks noGrp="1" noChangeAspect="1"/>
          </p:cNvPicPr>
          <p:nvPr/>
        </p:nvPicPr>
        <p:blipFill>
          <a:blip r:embed="rId3"/>
          <a:stretch>
            <a:fillRect/>
          </a:stretch>
        </p:blipFill>
        <p:spPr bwMode="auto">
          <a:xfrm>
            <a:off x="4064000" y="1600200"/>
            <a:ext cx="406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Age changes in risk using bootstrap samples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(3/3)</a:t>
            </a:r>
          </a:p>
        </p:txBody>
      </p:sp>
      <p:pic>
        <p:nvPicPr>
          <p:cNvPr descr="fig:  ../images/bootstrap-map.png" id="0" name="Picture 1"/>
          <p:cNvPicPr>
            <a:picLocks noGrp="1" noChangeAspect="1"/>
          </p:cNvPicPr>
          <p:nvPr/>
        </p:nvPicPr>
        <p:blipFill>
          <a:blip r:embed="rId3"/>
          <a:stretch>
            <a:fillRect/>
          </a:stretch>
        </p:blipFill>
        <p:spPr bwMode="auto">
          <a:xfrm>
            <a:off x="3962400" y="1600200"/>
            <a:ext cx="4267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17. Map</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estimating bias or a standard error: 50 to 100</a:t>
            </a:r>
          </a:p>
          <a:p>
            <a:pPr lvl="0"/>
            <a:r>
              <a:rPr/>
              <a:t>For confidence intervals or hypothesis tests: 500 to 1,000</a:t>
            </a:r>
          </a:p>
          <a:p>
            <a:pPr lvl="0"/>
            <a:r>
              <a:rPr/>
              <a:t>For visualization: 10 to 50</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Algorithms</a:t>
            </a:r>
          </a:p>
          <a:p>
            <a:pPr lvl="0"/>
            <a:r>
              <a:rPr/>
              <a:t>What’s coming next</a:t>
            </a:r>
          </a:p>
          <a:p>
            <a:pPr lvl="1"/>
            <a:r>
              <a:rPr/>
              <a:t>Software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 (explicitly or implicitly)</a:t>
            </a:r>
          </a:p>
          <a:p>
            <a:pPr lvl="1"/>
            <a:r>
              <a:rPr/>
              <a:t>How to extract specific values from the output</a:t>
            </a:r>
          </a:p>
          <a:p>
            <a:pPr lvl="0"/>
            <a:r>
              <a:rPr/>
              <a:t>Why you should (should not) program a bootstrap</a:t>
            </a:r>
          </a:p>
          <a:p>
            <a:pPr lvl="0"/>
            <a:r>
              <a:rPr/>
              <a:t>Examples</a:t>
            </a:r>
          </a:p>
          <a:p>
            <a:pPr lvl="1"/>
            <a:r>
              <a:rPr/>
              <a:t>SAS</a:t>
            </a:r>
          </a:p>
          <a:p>
            <a:pPr lvl="1"/>
            <a:r>
              <a:rPr/>
              <a:t>Stata</a:t>
            </a:r>
          </a:p>
          <a:p>
            <a:pPr lvl="1"/>
            <a:r>
              <a:rPr/>
              <a:t>R</a:t>
            </a:r>
          </a:p>
          <a:p>
            <a:pPr lvl="1"/>
            <a:r>
              <a:rPr/>
              <a:t>SPSS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0" indent="0">
              <a:buNone/>
            </a:pPr>
            <a:r>
              <a:rPr>
                <a:latin typeface="Courier"/>
              </a:rPr>
              <a:t>ods output FitStatistics = t0;
proc reg data = hsb2;
  model read = female math write ses;
run;
quit;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1     0.5189    .0066164 
         p_lb      p_ub
        0.436    0.6017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Observed   Bootstrap 
                    Coef.   Std. Err. 
        rmse     7.184202   .2594069  
                    Normal-based
 z      P&gt;|z|     [95% Conf. Interval]
27.69   0.000     6.675774     7.69263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Bootstrap Statistics :
     original       bias    std. error
t1* 0.6174493 -0.001528707  0.04020362</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SPSS</a:t>
            </a:r>
          </a:p>
        </p:txBody>
      </p:sp>
      <p:pic>
        <p:nvPicPr>
          <p:cNvPr descr="../images/spss-bootstrapping.png" id="0" name="Picture 1"/>
          <p:cNvPicPr>
            <a:picLocks noGrp="1" noChangeAspect="1"/>
          </p:cNvPicPr>
          <p:nvPr/>
        </p:nvPicPr>
        <p:blipFill>
          <a:blip r:embed="rId2"/>
          <a:stretch>
            <a:fillRect/>
          </a:stretch>
        </p:blipFill>
        <p:spPr bwMode="auto">
          <a:xfrm>
            <a:off x="2984500" y="1600200"/>
            <a:ext cx="62230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3"/>
              </a:rPr>
              <a:t>https://www.ibm.com/products/spss-bootstrapping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(1/3)</a:t>
            </a:r>
          </a:p>
        </p:txBody>
      </p:sp>
      <p:pic>
        <p:nvPicPr>
          <p:cNvPr descr="fig:  ../images/serfling-book-cover.jpg" id="0" name="Picture 1"/>
          <p:cNvPicPr>
            <a:picLocks noGrp="1" noChangeAspect="1"/>
          </p:cNvPicPr>
          <p:nvPr/>
        </p:nvPicPr>
        <p:blipFill>
          <a:blip r:embed="rId3"/>
          <a:stretch>
            <a:fillRect/>
          </a:stretch>
        </p:blipFill>
        <p:spPr bwMode="auto">
          <a:xfrm>
            <a:off x="4762500" y="1600200"/>
            <a:ext cx="265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Cover of book by Robert Serfling</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settings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settings</a:t>
            </a:r>
          </a:p>
        </p:txBody>
      </p:sp>
      <p:sp>
        <p:nvSpPr>
          <p:cNvPr id="3" name="Content Placeholder 2"/>
          <p:cNvSpPr>
            <a:spLocks noGrp="1"/>
          </p:cNvSpPr>
          <p:nvPr>
            <p:ph idx="1"/>
          </p:nvPr>
        </p:nvSpPr>
        <p:spPr/>
        <p:txBody>
          <a:bodyPr/>
          <a:lstStyle/>
          <a:p>
            <a:pPr lvl="0"/>
            <a:r>
              <a:rPr/>
              <a:t>Multiple groups</a:t>
            </a:r>
          </a:p>
          <a:p>
            <a:pPr lvl="0"/>
            <a:r>
              <a:rPr/>
              <a:t>Time series</a:t>
            </a:r>
          </a:p>
          <a:p>
            <a:pPr lvl="0"/>
            <a:r>
              <a:rPr/>
              <a:t>Regression models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(1/2)</a:t>
            </a:r>
          </a:p>
        </p:txBody>
      </p:sp>
      <p:sp>
        <p:nvSpPr>
          <p:cNvPr id="3" name="Content Placeholder 2"/>
          <p:cNvSpPr>
            <a:spLocks noGrp="1"/>
          </p:cNvSpPr>
          <p:nvPr>
            <p:ph idx="1"/>
          </p:nvPr>
        </p:nvSpPr>
        <p:spPr/>
        <p:txBody>
          <a:bodyPr/>
          <a:lstStyle/>
          <a:p>
            <a:pPr lvl="0"/>
            <a:r>
              <a:rPr/>
              <a:t>Situations where the bootstrap performs poorly</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Regression models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(2/2)</a:t>
            </a:r>
          </a:p>
        </p:txBody>
      </p:sp>
      <p:sp>
        <p:nvSpPr>
          <p:cNvPr id="3" name="Content Placeholder 2"/>
          <p:cNvSpPr>
            <a:spLocks noGrp="1"/>
          </p:cNvSpPr>
          <p:nvPr>
            <p:ph idx="1"/>
          </p:nvPr>
        </p:nvSpPr>
        <p:spPr/>
        <p:txBody>
          <a:bodyPr/>
          <a:lstStyle/>
          <a:p>
            <a:pPr lvl="0"/>
            <a:r>
              <a:rPr/>
              <a:t>Situations where the bootstrap performs well</a:t>
            </a:r>
          </a:p>
          <a:p>
            <a:pPr lvl="1"/>
            <a:r>
              <a:rPr/>
              <a:t>Statistics with no known theoretical results</a:t>
            </a:r>
          </a:p>
          <a:p>
            <a:pPr lvl="1"/>
            <a:r>
              <a:rPr/>
              <a:t>Statistics where approximations are questionable</a:t>
            </a:r>
          </a:p>
          <a:p>
            <a:pPr lvl="0"/>
            <a:r>
              <a:rPr/>
              <a:t>But you can’t squeeze blood from a turnip.</a:t>
            </a:r>
          </a:p>
          <a:p>
            <a:pPr lvl="1"/>
            <a:r>
              <a:rPr/>
              <a:t>Very small sample sizes are still very small sample sizes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settings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Persi Diaconis, Bradley Efron. Computer-intensive Methods in Statistics. Scientific American, 1983, 248(5), 116-130.</a:t>
            </a:r>
          </a:p>
          <a:p>
            <a:pPr lvl="0" indent="0" marL="0">
              <a:buNone/>
            </a:pPr>
            <a:r>
              <a:rPr/>
              <a:t>Bradley Efron, Gail Gong. A Leisurely Look at the Bootstrap, Jackknife, and Cross-Validation. The American Statistician, 1983, 37(1), 36-48.</a:t>
            </a:r>
          </a:p>
          <a:p>
            <a:pPr lvl="0" indent="0" marL="0">
              <a:buNone/>
            </a:pPr>
            <a:r>
              <a:rPr/>
              <a:t>Bradley Efron, Robert Tibshirani. Bootstrap Methods for Standard Errors, Confidence Intervals, and Other Measures of Statistical Accuracy. Statistical Science, 1986, 1(1), 54-75.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X</m:t>
                        </m:r>
                      </m:e>
                    </m:acc>
                  </m:oMath>
                </a14:m>
                <a:r>
                  <a:rPr/>
                  <a:t> is approximately normal, even if the individual values are not normal.</a:t>
                </a:r>
              </a:p>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a:p>
                <a:pPr lvl="0" indent="0" marL="0">
                  <a:buNone/>
                </a:pPr>
                <a14:m>
                  <m:oMath xmlns:m="http://schemas.openxmlformats.org/officeDocument/2006/math">
                    <m:r>
                      <m:t>s</m:t>
                    </m:r>
                    <m:r>
                      <m:t>t</m:t>
                    </m:r>
                    <m:r>
                      <m:t>d</m:t>
                    </m:r>
                    <m:r>
                      <m:rPr>
                        <m:sty m:val="p"/>
                      </m:rPr>
                      <m:t>.</m:t>
                    </m:r>
                    <m:r>
                      <m:t>e</m:t>
                    </m:r>
                    <m:r>
                      <m:t>r</m:t>
                    </m:r>
                    <m:r>
                      <m:t>r</m:t>
                    </m:r>
                    <m:d>
                      <m:dPr>
                        <m:begChr m:val="("/>
                        <m:endChr m:val=")"/>
                        <m:sepChr m:val=""/>
                        <m:grow/>
                      </m:dPr>
                      <m:e>
                        <m:acc>
                          <m:accPr>
                            <m:chr m:val="‾"/>
                          </m:accPr>
                          <m:e>
                            <m:r>
                              <m:t>X</m:t>
                            </m:r>
                          </m:e>
                        </m:acc>
                      </m:e>
                    </m:d>
                    <m:r>
                      <m:rPr>
                        <m:sty m:val="p"/>
                      </m:rPr>
                      <m:t>=</m:t>
                    </m:r>
                    <m:f>
                      <m:fPr>
                        <m:type m:val="bar"/>
                      </m:fPr>
                      <m:num>
                        <m:r>
                          <m:t>σ</m:t>
                        </m:r>
                      </m:num>
                      <m:den>
                        <m:rad>
                          <m:radPr>
                            <m:degHide m:val="1"/>
                          </m:radPr>
                          <m:deg/>
                          <m:e>
                            <m:r>
                              <m:t>n</m:t>
                            </m:r>
                          </m:e>
                        </m:rad>
                      </m:den>
                    </m:f>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you rely on asymptotic normality? (3/3)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2022-08-22T20:30:14Z</dcterms:created>
  <dcterms:modified xsi:type="dcterms:W3CDTF">2022-08-22T20:30:14Z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
  </property>
</Properties>
</file>