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notesMaster" Target="notesMasters/notesMaster1.xml" /><Relationship Id="rId36" Type="http://schemas.openxmlformats.org/officeDocument/2006/relationships/viewProps" Target="viewProps.xml" /><Relationship Id="rId35" Type="http://schemas.openxmlformats.org/officeDocument/2006/relationships/presProps" Target="presProps.xml" /><Relationship Id="rId1" Type="http://schemas.openxmlformats.org/officeDocument/2006/relationships/slideMaster" Target="slideMasters/slideMaster1.xml" /><Relationship Id="rId38" Type="http://schemas.openxmlformats.org/officeDocument/2006/relationships/tableStyles" Target="tableStyles.xml" /><Relationship Id="rId3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the abstract that I provided. I am including it here to remind myself what I promised to talk about.</a:t>
            </a:r>
          </a:p>
          <a:p>
            <a:pPr lvl="0" indent="0" marL="0">
              <a:buNone/>
            </a:pPr>
          </a:p>
          <a:p>
            <a:pPr lvl="0" indent="0" marL="0">
              <a:buNone/>
            </a:pPr>
            <a:r>
              <a:rPr/>
              <a:t>The bootstrap is a methodology derived by Bradley Efron in the 1980s that provides a reasonable approximation to the sampling distribution of various “difficult” statistics. Difficult statistics are those where there is no mathematical theory to establish a distribution. It is also useful when you don’t trust the mathematical theory because of a small sample size or potential violations of the underlying assumptions. The bootstrap is also a mechanism used by many machine learning algorithms to avoid overfitting. This talk will orient you to the general mechanisms of the bootstrap algorithm and illustrate its application in a couple of simple settings.</a:t>
            </a:r>
          </a:p>
          <a:p>
            <a:pPr lvl="0" indent="0" marL="0">
              <a:buNone/>
            </a:pPr>
          </a:p>
          <a:p>
            <a:pPr lvl="0" indent="0" marL="0">
              <a:buNone/>
            </a:pPr>
            <a:r>
              <a:rPr/>
              <a:t>This talk will cover four major areas.</a:t>
            </a:r>
          </a:p>
          <a:p>
            <a:pPr lvl="0" indent="0" marL="0">
              <a:buNone/>
            </a:pPr>
          </a:p>
          <a:p>
            <a:pPr lvl="0" indent="0" marL="0">
              <a:buNone/>
            </a:pPr>
            <a:r>
              <a:rPr/>
              <a:t>First, I will provide a historical overview, starting with a simpler method that the bootstrap was based on called the jackknife. Then I will talk about Bradlet Efron’s work to develop the bootstrap and establish its theoretical foundations. Then I will mention how bootstrapping has developed into a methodology used in machine learning called bagging.</a:t>
            </a:r>
          </a:p>
          <a:p>
            <a:pPr lvl="0" indent="0" marL="0">
              <a:buNone/>
            </a:pPr>
          </a:p>
          <a:p>
            <a:pPr lvl="0" indent="0" marL="0">
              <a:buNone/>
            </a:pPr>
            <a:r>
              <a:rPr/>
              <a:t>Next, I will explain the reasons why you might want to use the bootstrap: to estimate bias, calculate standard errors, compute confidence intervals, and test hypotheses.</a:t>
            </a:r>
          </a:p>
          <a:p>
            <a:pPr lvl="0" indent="0" marL="0">
              <a:buNone/>
            </a:pPr>
          </a:p>
          <a:p>
            <a:pPr lvl="0" indent="0" marL="0">
              <a:buNone/>
            </a:pPr>
            <a:r>
              <a:rPr/>
              <a:t>I will illustrate the mechanics of the bootstrap and show briefly how to implement the bootstrap in SAS, Stata, and R.</a:t>
            </a:r>
          </a:p>
          <a:p>
            <a:pPr lvl="0" indent="0" marL="0">
              <a:buNone/>
            </a:pPr>
          </a:p>
          <a:p>
            <a:pPr lvl="0"/>
            <a:r>
              <a:rPr/>
              <a:t>Purpose</a:t>
            </a:r>
          </a:p>
          <a:p>
            <a:pPr lvl="0" indent="0" marL="0">
              <a:buNone/>
            </a:pPr>
          </a:p>
          <a:p>
            <a:pPr lvl="1"/>
            <a:r>
              <a:rPr/>
              <a:t>Estimate bias</a:t>
            </a:r>
          </a:p>
          <a:p>
            <a:pPr lvl="0" indent="0" marL="0">
              <a:buNone/>
            </a:pPr>
          </a:p>
          <a:p>
            <a:pPr lvl="1"/>
            <a:r>
              <a:rPr/>
              <a:t>Calculate standard errors</a:t>
            </a:r>
          </a:p>
          <a:p>
            <a:pPr lvl="0" indent="0" marL="0">
              <a:buNone/>
            </a:pPr>
          </a:p>
          <a:p>
            <a:pPr lvl="1"/>
            <a:r>
              <a:rPr/>
              <a:t>Compute confidence intervals</a:t>
            </a:r>
          </a:p>
          <a:p>
            <a:pPr lvl="0" indent="0" marL="0">
              <a:buNone/>
            </a:pPr>
          </a:p>
          <a:p>
            <a:pPr lvl="1"/>
            <a:r>
              <a:rPr/>
              <a:t>Test hypotheses</a:t>
            </a:r>
          </a:p>
          <a:p>
            <a:pPr lvl="0" indent="0" marL="0">
              <a:buNone/>
            </a:pPr>
          </a:p>
          <a:p>
            <a:pPr lvl="0"/>
            <a:r>
              <a:rPr/>
              <a:t>Calculations</a:t>
            </a:r>
          </a:p>
          <a:p>
            <a:pPr lvl="0" indent="0" marL="0">
              <a:buNone/>
            </a:pPr>
          </a:p>
          <a:p>
            <a:pPr lvl="1"/>
            <a:r>
              <a:rPr/>
              <a:t>Bias</a:t>
            </a:r>
          </a:p>
          <a:p>
            <a:pPr lvl="0" indent="0" marL="0">
              <a:buNone/>
            </a:pPr>
          </a:p>
          <a:p>
            <a:pPr lvl="1"/>
            <a:r>
              <a:rPr/>
              <a:t>Standard error</a:t>
            </a:r>
          </a:p>
          <a:p>
            <a:pPr lvl="0" indent="0" marL="0">
              <a:buNone/>
            </a:pPr>
          </a:p>
          <a:p>
            <a:pPr lvl="1"/>
            <a:r>
              <a:rPr/>
              <a:t>Percentile confidence interval</a:t>
            </a:r>
          </a:p>
          <a:p>
            <a:pPr lvl="0" indent="0" marL="0">
              <a:buNone/>
            </a:pPr>
          </a:p>
          <a:p>
            <a:pPr lvl="1"/>
            <a:r>
              <a:rPr/>
              <a:t>Bias corrected intervals</a:t>
            </a:r>
          </a:p>
          <a:p>
            <a:pPr lvl="0" indent="0" marL="0">
              <a:buNone/>
            </a:pPr>
          </a:p>
          <a:p>
            <a:pPr lvl="0"/>
            <a:r>
              <a:rPr/>
              <a:t>Software</a:t>
            </a:r>
          </a:p>
          <a:p>
            <a:pPr lvl="0" indent="0" marL="0">
              <a:buNone/>
            </a:pPr>
          </a:p>
          <a:p>
            <a:pPr lvl="1"/>
            <a:r>
              <a:rPr/>
              <a:t>SAS</a:t>
            </a:r>
          </a:p>
          <a:p>
            <a:pPr lvl="0" indent="0" marL="0">
              <a:buNone/>
            </a:pPr>
          </a:p>
          <a:p>
            <a:pPr lvl="1"/>
            <a:r>
              <a:rPr/>
              <a:t>Stata</a:t>
            </a:r>
          </a:p>
          <a:p>
            <a:pPr lvl="0" indent="0" marL="0">
              <a:buNone/>
            </a:pPr>
          </a:p>
          <a:p>
            <a:pPr lvl="1"/>
            <a:r>
              <a:rPr/>
              <a:t>R</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 histogram of the 500 bootstrapped estimates of the mean absolute deviation. Notice that it is “patchy” and does not follow a smooth bell shaped curve. This is an important issue that we will address when computing confidence intervals.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briefly address an important application of the bootstrap to machine learning. Bagging is a portmanteau, a combination and shortening of two words: bootstrap aggregation.</a:t>
            </a:r>
          </a:p>
          <a:p>
            <a:pPr lvl="0" indent="0" marL="0">
              <a:buNone/>
            </a:pPr>
          </a:p>
          <a:p>
            <a:pPr lvl="0" indent="0" marL="0">
              <a:buNone/>
            </a:pPr>
            <a:r>
              <a:rPr/>
              <a:t>The basic building block for bagging in the random forest model is the CART model, Classification and Regression Trees.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regression tree is a model used for continuous outcomes. It finds optimal splits of the data that create subgroups where the outcome variable shows very little variation. This is an example from the Statology blog on how to fit CART models.</a:t>
            </a:r>
          </a:p>
          <a:p>
            <a:pPr lvl="0" indent="0" marL="0">
              <a:buNone/>
            </a:pPr>
          </a:p>
          <a:p>
            <a:pPr lvl="0" indent="0" marL="0">
              <a:buNone/>
            </a:pPr>
            <a:r>
              <a:rPr/>
              <a:t>Zach Bobbitt. How to Fit Classification and Regression Trees in R. Statology blog, 2020-11-22. Available in html format.</a:t>
            </a:r>
          </a:p>
          <a:p>
            <a:pPr lvl="0" indent="0" marL="0">
              <a:buNone/>
            </a:pPr>
          </a:p>
          <a:p>
            <a:pPr lvl="0" indent="0" marL="0">
              <a:buNone/>
            </a:pPr>
            <a:r>
              <a:rPr/>
              <a:t>The graph shows a prediction model for baseball player salaries. If the numbers seem low, it is because the data comes form 1987. The first split is between years in the league. If it is less than 4.5, the node to the left shows a mean salary of 225.83 thousand dollars. If it is greater than 4.5, the node to the right shows an additional split: were the number of home runs less than 16.5, then another split is the number of home runs also less than 8.5 then the mean salary is 502.81 thousand dollars. I won’t go through every branch, but each of the final nodes is a combination of splits involving years in the league or home runs.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an example of a classification tree. You use a classification tree when you are predicting a binary outcome.</a:t>
            </a:r>
          </a:p>
          <a:p>
            <a:pPr lvl="0" indent="0" marL="0">
              <a:buNone/>
            </a:pPr>
          </a:p>
          <a:p>
            <a:pPr lvl="0" indent="0" marL="0">
              <a:buNone/>
            </a:pPr>
            <a:r>
              <a:rPr/>
              <a:t>This is an example from the Wikipedia page on decision tree learning. It is work by Gilgoldm and published under a Creative Commons open source license (CC BY-SA 4.0) and is available for download here.</a:t>
            </a:r>
          </a:p>
          <a:p>
            <a:pPr lvl="0" indent="0" marL="0">
              <a:buNone/>
            </a:pPr>
          </a:p>
          <a:p>
            <a:pPr lvl="0" indent="0" marL="0">
              <a:buNone/>
            </a:pPr>
            <a:r>
              <a:rPr/>
              <a:t>Both classification trees and regression trees have a tendency to overfit the data. They are also highly sensitive to small changes in the data. In fact, I would have a hard time recommending the use of these models at all.</a:t>
            </a:r>
          </a:p>
          <a:p>
            <a:pPr lvl="0" indent="0" marL="0">
              <a:buNone/>
            </a:pPr>
          </a:p>
          <a:p>
            <a:pPr lvl="0" indent="0" marL="0">
              <a:buNone/>
            </a:pPr>
            <a:r>
              <a:rPr/>
              <a:t>There is an approach, however, that largely overcomes these concerns. It is called an ensemble approach. You combine multiple regression or classification trees into a “forest.” And you do this with the help of the bootstrap.</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bagging, you fit a model (in the case of Random Forests, you fit a CART model) to a few hundred or thousand bootstrap samples. Get predicted values for each model. Average those predicted values across all the bootstrap samples.</a:t>
            </a:r>
          </a:p>
          <a:p>
            <a:pPr lvl="0" indent="0" marL="0">
              <a:buNone/>
            </a:pPr>
          </a:p>
          <a:p>
            <a:pPr lvl="0" indent="0" marL="0">
              <a:buNone/>
            </a:pPr>
            <a:r>
              <a:rPr/>
              <a:t>There are some additional enhancements to the Random Forest models, but the key element is the bagging step.</a:t>
            </a:r>
          </a:p>
          <a:p>
            <a:pPr lvl="0" indent="0" marL="0">
              <a:buNone/>
            </a:pPr>
          </a:p>
          <a:p>
            <a:pPr lvl="0" indent="0" marL="0">
              <a:buNone/>
            </a:pPr>
            <a:r>
              <a:rPr/>
              <a:t>Note: Each bootstrap sample might produce a different set of independent variables, so you can’t say anything directly about which variables help the most in predicting the outcome. You can’t get p-values or confidence intervals for individual independent variables. There are some indirect ways to assess this, but I will not talk about these.</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provide a bit of historical context. Before the bootstrap came along, researchers relied on a variety of mathematical theorems like the Central Limit Theorem and extensions to the Central Limit Theorem to estimate bias, calculate standard errors, produce confidence intervals, and test hypotheses.</a:t>
            </a:r>
          </a:p>
          <a:p>
            <a:pPr lvl="0" indent="0" marL="0">
              <a:buNone/>
            </a:pPr>
          </a:p>
          <a:p>
            <a:pPr lvl="0" indent="0" marL="0">
              <a:buNone/>
            </a:pPr>
            <a:r>
              <a:rPr/>
              <a:t>The bootstrap represents an early attempt to use the power of computer simulation to estimate bias, calculate standard errors, produce confidence intervals, and test hypotheses. The bootstrap provides these answers in many settings where you can’t find a variation on the Central Limit Theorem that would apply or when you don’t trust the approximation. I’ll provide a brief overview of the jackknife, an earlier approach that the bootstrap was based on. Then I’ll talk about Bradley Efron’s work in the 1970’s and 1980’s to develop the bootstrap and to establish the mathematical principles that make the bootstrap work in so many different areas. Finally, I will talk about how bootstrapping came to be relied on in various machine learning algorithms.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need to start with a book that I used when I was in graduate school. The title is “Approximation Theorems in Mathematical Statistics” by Rboery Serfling. It was all about the variety of ways to show that some statistic followed an asymptotic normal distribution.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 sure you’re all familiar with the Central Limit Theorem. It states that the average of independent identically distributed random variables is approximately normal.</a:t>
            </a:r>
          </a:p>
          <a:p>
            <a:pPr lvl="0" indent="0" marL="0">
              <a:buNone/>
            </a:pPr>
          </a:p>
          <a:p>
            <a:pPr lvl="0" indent="0" marL="0">
              <a:buNone/>
            </a:pPr>
            <a:r>
              <a:rPr/>
              <a:t>The rule of thumb is that you can trust the normal approximation when the sample size is greater than 30. There is a lot that you can quibble about with respect to the cut-off of 30, but we’re not going to get too fussy about this.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also show easily that the expected value of the sample mean is mu (the sample mean is an unbiased estimate of the population mean) and that the variance of the sample mean is the variance of an individual X value divided by the sample size n.</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What about more complex settings?</a:t>
            </a:r>
          </a:p>
          <a:p>
            <a:pPr lvl="0" indent="0" marL="0">
              <a:buNone/>
            </a:pPr>
          </a:p>
          <a:p>
            <a:pPr lvl="0" indent="0" marL="0">
              <a:buNone/>
            </a:pPr>
            <a:r>
              <a:rPr/>
              <a:t>What if the sample size is not large enough to rely on the Central Limit Theorem?</a:t>
            </a:r>
          </a:p>
          <a:p>
            <a:pPr lvl="0" indent="0" marL="0">
              <a:buNone/>
            </a:pPr>
          </a:p>
          <a:p>
            <a:pPr lvl="0" indent="0" marL="0">
              <a:buNone/>
            </a:pPr>
            <a:r>
              <a:rPr/>
              <a:t>What if you are measuring the mean absolute deviation (the average of the absolute values of each individual value minus the sample mean) or the interquartile range (the difference between the 75th percentile and the 25th percentile).</a:t>
            </a:r>
          </a:p>
          <a:p>
            <a:pPr lvl="0" indent="0" marL="0">
              <a:buNone/>
            </a:pPr>
          </a:p>
          <a:p>
            <a:pPr lvl="0" indent="0" marL="0">
              <a:buNone/>
            </a:pPr>
            <a:r>
              <a:rPr/>
              <a:t>If you are really clever and if you understand all the approximation theorems in Robert Serfling’s book, you will know how to establish an approximation to these statistics (usually a normal approximation, but sometimes there are other distributions like the chi-square distribution that represent a good approximation).</a:t>
            </a:r>
          </a:p>
          <a:p>
            <a:pPr lvl="0" indent="0" marL="0">
              <a:buNone/>
            </a:pPr>
          </a:p>
          <a:p>
            <a:pPr lvl="0" indent="0" marL="0">
              <a:buNone/>
            </a:pPr>
            <a:r>
              <a:rPr/>
              <a:t>But an even more fundamental question is what do you do when the sample size is not large enough to justify the use of the Central Limit Theorem? I put down n&lt;30 here, but in some settings (well behaved distributions without much skewness and only a weak tendency to produce outliers), you might get by with only 10 observations. Other times (extremely skewed distributions and/or a strong tendency to produce outliers), even a sample size of 300 is inadequate to assume an approximately normal distribution.</a:t>
            </a:r>
          </a:p>
          <a:p>
            <a:pPr lvl="0" indent="0" marL="0">
              <a:buNone/>
            </a:pPr>
          </a:p>
          <a:p>
            <a:pPr lvl="0" indent="0" marL="0">
              <a:buNone/>
            </a:pPr>
            <a:r>
              <a:rPr/>
              <a:t>It turns out that you can use simulations involving the data itself to establish an underlying distribution.</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jackknife was first developed in 1949 by Maurice Quenouille and was extended to a more general setting by John Tukey in the 1950s. Dr. Tukey was fond of giving clever names to various statistical terms. He was the one, for example, who coined the term “bit” as a shorted form of binary digit. He chose the name “jackknife” for the Quenouille approach because the jackknife is an all-purpose tool.</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jackknife, as called the “leave-one-out” method was proposed in 1949 as a method for estimating bias and calculating standard errors by Quenouille. It got the name “jackknife” by John Tukey because he felt it was a useful tool for a variety of settings.</a:t>
            </a:r>
          </a:p>
          <a:p>
            <a:pPr lvl="0" indent="0" marL="0">
              <a:buNone/>
            </a:pPr>
          </a:p>
          <a:p>
            <a:pPr lvl="0" indent="0" marL="0">
              <a:buNone/>
            </a:pPr>
            <a:r>
              <a:rPr/>
              <a:t>You create subsamples by leaving one data point out. With five data points, you have five subsamples.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image is from a White House ceremony where Bradley Efron received the President’s National Medal of Science. I was quite shocked when I found this picture a few days ago, and I’ve been trying to call Joe Biden ever since to see where my medal is. Seriously, you have to be a really special statistician to deserve an honor like this.</a:t>
            </a:r>
          </a:p>
          <a:p>
            <a:pPr lvl="0" indent="0" marL="0">
              <a:buNone/>
            </a:pPr>
          </a:p>
          <a:p>
            <a:pPr lvl="0" indent="0" marL="0">
              <a:buNone/>
            </a:pPr>
            <a:r>
              <a:rPr/>
              <a:t>Most of the information about Bradley Efron comes from</a:t>
            </a:r>
          </a:p>
          <a:p>
            <a:pPr lvl="0" indent="0" marL="0">
              <a:buNone/>
            </a:pPr>
          </a:p>
          <a:p>
            <a:pPr lvl="0" indent="0" marL="0">
              <a:buNone/>
            </a:pPr>
            <a:r>
              <a:rPr/>
              <a:t>Denise LaFontaine. The History of Bootstrapping: Tracing the Development of Resampling With Replacement. The Mathematics Enthusiast 2021, 18(1). Available in pdf format.</a:t>
            </a:r>
          </a:p>
          <a:p>
            <a:pPr lvl="0" indent="0" marL="0">
              <a:buNone/>
            </a:pPr>
          </a:p>
          <a:p>
            <a:pPr lvl="0" indent="0" marL="0">
              <a:buNone/>
            </a:pPr>
            <a:r>
              <a:rPr/>
              <a:t>Bradley Efron entered the PhD program in Statistics at Stanford University in 1960. He was influenced by one of the faculty at Stanford, Rupert Miller, who was working on establishing conditions under which the jackknife did or did not perform well. Shortly after graduating, Dr. Efron started working on an approach that would fix some of the shortcomings of the jackknife.</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3.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5.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image" Target="../media/image6.jp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1.jp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2.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A gentle introduction to the bootstrap</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Steve Simon</a:t>
            </a:r>
          </a:p>
        </p:txBody>
      </p:sp>
      <p:sp>
        <p:nvSpPr>
          <p:cNvPr id="4" name="Date Placeholder 3"/>
          <p:cNvSpPr>
            <a:spLocks noGrp="1"/>
          </p:cNvSpPr>
          <p:nvPr>
            <p:ph idx="10" sz="half" type="dt"/>
          </p:nvPr>
        </p:nvSpPr>
        <p:spPr/>
        <p:txBody>
          <a:bodyPr/>
          <a:lstStyle/>
          <a:p>
            <a:pPr lvl="0" indent="0" marL="0">
              <a:buNone/>
            </a:pPr>
            <a:r>
              <a:rPr/>
              <a:t>Created 2022-07-13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jackknife (3/4)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M</m:t>
                    </m:r>
                    <m:r>
                      <m:t>A</m:t>
                    </m:r>
                    <m:r>
                      <m:t>D</m:t>
                    </m:r>
                  </m:oMath>
                </a14:m>
                <a:r>
                  <a:rPr/>
                  <a:t> (2, 3, 7, 5, 6) = 1.68</a:t>
                </a:r>
              </a:p>
              <a:p>
                <a:pPr lvl="0" indent="0" marL="0">
                  <a:buNone/>
                </a:pPr>
                <a14:m>
                  <m:oMath xmlns:m="http://schemas.openxmlformats.org/officeDocument/2006/math">
                    <m:r>
                      <m:t> </m:t>
                    </m:r>
                  </m:oMath>
                </a14:m>
              </a:p>
              <a:p>
                <a:pPr lvl="0" indent="0" marL="0">
                  <a:buNone/>
                </a:pPr>
                <a14:m>
                  <m:oMath xmlns:m="http://schemas.openxmlformats.org/officeDocument/2006/math">
                    <m:r>
                      <m:t>M</m:t>
                    </m:r>
                    <m:r>
                      <m:t>A</m:t>
                    </m:r>
                    <m:r>
                      <m:t>D</m:t>
                    </m:r>
                  </m:oMath>
                </a14:m>
                <a:r>
                  <a:rPr/>
                  <a:t> (3, 7, 5, 6) = 1.25</a:t>
                </a:r>
              </a:p>
              <a:p>
                <a:pPr lvl="0" indent="0" marL="0">
                  <a:buNone/>
                </a:pPr>
                <a14:m>
                  <m:oMath xmlns:m="http://schemas.openxmlformats.org/officeDocument/2006/math">
                    <m:r>
                      <m:t>M</m:t>
                    </m:r>
                    <m:r>
                      <m:t>A</m:t>
                    </m:r>
                    <m:r>
                      <m:t>D</m:t>
                    </m:r>
                  </m:oMath>
                </a14:m>
                <a:r>
                  <a:rPr/>
                  <a:t> (2, 7, 5, 6) = 1.5</a:t>
                </a:r>
              </a:p>
              <a:p>
                <a:pPr lvl="0" indent="0" marL="0">
                  <a:buNone/>
                </a:pPr>
                <a14:m>
                  <m:oMath xmlns:m="http://schemas.openxmlformats.org/officeDocument/2006/math">
                    <m:r>
                      <m:t>M</m:t>
                    </m:r>
                    <m:r>
                      <m:t>A</m:t>
                    </m:r>
                    <m:r>
                      <m:t>D</m:t>
                    </m:r>
                  </m:oMath>
                </a14:m>
                <a:r>
                  <a:rPr/>
                  <a:t> (2, 3, 5, 6) = 1.5</a:t>
                </a:r>
              </a:p>
              <a:p>
                <a:pPr lvl="0" indent="0" marL="0">
                  <a:buNone/>
                </a:pPr>
                <a14:m>
                  <m:oMath xmlns:m="http://schemas.openxmlformats.org/officeDocument/2006/math">
                    <m:r>
                      <m:t>M</m:t>
                    </m:r>
                    <m:r>
                      <m:t>A</m:t>
                    </m:r>
                    <m:r>
                      <m:t>D</m:t>
                    </m:r>
                  </m:oMath>
                </a14:m>
                <a:r>
                  <a:rPr/>
                  <a:t> (2, 3, 7, 6) = 2</a:t>
                </a:r>
              </a:p>
              <a:p>
                <a:pPr lvl="0" indent="0" marL="0">
                  <a:buNone/>
                </a:pPr>
                <a14:m>
                  <m:oMath xmlns:m="http://schemas.openxmlformats.org/officeDocument/2006/math">
                    <m:r>
                      <m:t>M</m:t>
                    </m:r>
                    <m:r>
                      <m:t>A</m:t>
                    </m:r>
                    <m:r>
                      <m:t>D</m:t>
                    </m:r>
                  </m:oMath>
                </a14:m>
                <a:r>
                  <a:rPr/>
                  <a:t> (2, 3, 7, 5) = 1.75</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jackknife (4/4)</a:t>
            </a:r>
          </a:p>
        </p:txBody>
      </p:sp>
      <p:sp>
        <p:nvSpPr>
          <p:cNvPr id="3" name="Content Placeholder 2"/>
          <p:cNvSpPr>
            <a:spLocks noGrp="1"/>
          </p:cNvSpPr>
          <p:nvPr>
            <p:ph idx="1"/>
          </p:nvPr>
        </p:nvSpPr>
        <p:spPr/>
        <p:txBody>
          <a:bodyPr/>
          <a:lstStyle/>
          <a:p>
            <a:pPr lvl="0"/>
            <a:r>
              <a:rPr/>
              <a:t>MAD (Full sample) = 1.68</a:t>
            </a:r>
          </a:p>
          <a:p>
            <a:pPr lvl="0"/>
            <a:r>
              <a:rPr/>
              <a:t>Average MAD (Jackknife subsamples) = 1.6</a:t>
            </a:r>
          </a:p>
          <a:p>
            <a:pPr lvl="0"/>
            <a:r>
              <a:rPr/>
              <a:t>Standard deviation MAD (Jackknife subsamples) = 0.285</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(1/5)</a:t>
            </a:r>
          </a:p>
        </p:txBody>
      </p:sp>
      <p:pic>
        <p:nvPicPr>
          <p:cNvPr descr="fig:  ../images/bradley-efron-02.jpg" id="0" name="Picture 1"/>
          <p:cNvPicPr>
            <a:picLocks noGrp="1" noChangeAspect="1"/>
          </p:cNvPicPr>
          <p:nvPr/>
        </p:nvPicPr>
        <p:blipFill>
          <a:blip r:embed="rId3"/>
          <a:stretch>
            <a:fillRect/>
          </a:stretch>
        </p:blipFill>
        <p:spPr bwMode="auto">
          <a:xfrm>
            <a:off x="2273300" y="1193800"/>
            <a:ext cx="4584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Photograph of Bradley Efron with President Bush</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(2/5)</a:t>
            </a:r>
          </a:p>
        </p:txBody>
      </p:sp>
      <p:sp>
        <p:nvSpPr>
          <p:cNvPr id="3" name="Content Placeholder 2"/>
          <p:cNvSpPr>
            <a:spLocks noGrp="1"/>
          </p:cNvSpPr>
          <p:nvPr>
            <p:ph idx="1"/>
          </p:nvPr>
        </p:nvSpPr>
        <p:spPr/>
        <p:txBody>
          <a:bodyPr/>
          <a:lstStyle/>
          <a:p>
            <a:pPr lvl="0" indent="0" marL="0">
              <a:buNone/>
            </a:pPr>
            <a:r>
              <a:rPr/>
              <a:t>The bootstrap sample=sampling with replacement.</a:t>
            </a:r>
          </a:p>
          <a:p>
            <a:pPr lvl="0" indent="0" marL="0">
              <a:buNone/>
            </a:pPr>
            <a:r>
              <a:rPr/>
              <a:t>Bootstrap sample #1: (7, 2, 5, 3, 5)</a:t>
            </a:r>
          </a:p>
          <a:p>
            <a:pPr lvl="0" indent="0" marL="0">
              <a:buNone/>
            </a:pPr>
            <a:r>
              <a:rPr/>
              <a:t>Bootstrap sample #2: (5, 7, 3, 5, 7)</a:t>
            </a:r>
          </a:p>
          <a:p>
            <a:pPr lvl="0" indent="0" marL="0">
              <a:buNone/>
            </a:pPr>
            <a:r>
              <a:rPr/>
              <a:t>Bootstrap sample #3: (7, 2, 2, 2, 2)</a:t>
            </a:r>
          </a:p>
          <a:p>
            <a:pPr lvl="0" indent="0" marL="0">
              <a:buNone/>
            </a:pPr>
            <a:r>
              <a:rPr/>
              <a:t>…</a:t>
            </a:r>
          </a:p>
          <a:p>
            <a:pPr lvl="0" indent="0" marL="0">
              <a:buNone/>
            </a:pPr>
            <a:r>
              <a:rPr/>
              <a:t>Bootstrap sample #500: (7, 7, 3, 2, 7)</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(3/5)</a:t>
            </a:r>
          </a:p>
        </p:txBody>
      </p:sp>
      <p:sp>
        <p:nvSpPr>
          <p:cNvPr id="3" name="Content Placeholder 2"/>
          <p:cNvSpPr>
            <a:spLocks noGrp="1"/>
          </p:cNvSpPr>
          <p:nvPr>
            <p:ph idx="1"/>
          </p:nvPr>
        </p:nvSpPr>
        <p:spPr/>
        <p:txBody>
          <a:bodyPr/>
          <a:lstStyle/>
          <a:p>
            <a:pPr lvl="0" indent="0" marL="0">
              <a:buNone/>
            </a:pPr>
            <a:r>
              <a:rPr/>
              <a:t>MAD(7, 2, 5, 3, 5) = 1.52</a:t>
            </a:r>
          </a:p>
          <a:p>
            <a:pPr lvl="0" indent="0" marL="0">
              <a:buNone/>
            </a:pPr>
            <a:r>
              <a:rPr/>
              <a:t>MAD(5, 7, 3, 5, 7) = 1.28</a:t>
            </a:r>
          </a:p>
          <a:p>
            <a:pPr lvl="0" indent="0" marL="0">
              <a:buNone/>
            </a:pPr>
            <a:r>
              <a:rPr/>
              <a:t>MAD(7, 2, 2, 2, 2) = 1.6</a:t>
            </a:r>
          </a:p>
          <a:p>
            <a:pPr lvl="0" indent="0" marL="0">
              <a:buNone/>
            </a:pPr>
            <a:r>
              <a:rPr/>
              <a:t>…</a:t>
            </a:r>
          </a:p>
          <a:p>
            <a:pPr lvl="0" indent="0" marL="0">
              <a:buNone/>
            </a:pPr>
            <a:r>
              <a:rPr/>
              <a:t>MAD(7, 7, 3, 2, 7) = 2.16</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(4/5)</a:t>
            </a:r>
          </a:p>
        </p:txBody>
      </p:sp>
      <p:sp>
        <p:nvSpPr>
          <p:cNvPr id="3" name="Content Placeholder 2"/>
          <p:cNvSpPr>
            <a:spLocks noGrp="1"/>
          </p:cNvSpPr>
          <p:nvPr>
            <p:ph idx="1"/>
          </p:nvPr>
        </p:nvSpPr>
        <p:spPr/>
        <p:txBody>
          <a:bodyPr/>
          <a:lstStyle/>
          <a:p>
            <a:pPr lvl="0"/>
            <a:r>
              <a:rPr/>
              <a:t>MAD (Full sample) = 1.68</a:t>
            </a:r>
          </a:p>
          <a:p>
            <a:pPr lvl="0"/>
            <a:r>
              <a:rPr/>
              <a:t>Average MAD (Bootstrap samples) = 1.405</a:t>
            </a:r>
          </a:p>
          <a:p>
            <a:pPr lvl="0"/>
            <a:r>
              <a:rPr/>
              <a:t>Standard deviation MAD (Bootstrap samples) = 0.461</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(5/5)</a:t>
            </a:r>
          </a:p>
        </p:txBody>
      </p:sp>
      <p:pic>
        <p:nvPicPr>
          <p:cNvPr descr="fig:  ../images/histogram01.png" id="0" name="Picture 1"/>
          <p:cNvPicPr>
            <a:picLocks noGrp="1" noChangeAspect="1"/>
          </p:cNvPicPr>
          <p:nvPr/>
        </p:nvPicPr>
        <p:blipFill>
          <a:blip r:embed="rId3"/>
          <a:stretch>
            <a:fillRect/>
          </a:stretch>
        </p:blipFill>
        <p:spPr bwMode="auto">
          <a:xfrm>
            <a:off x="3124200" y="1193800"/>
            <a:ext cx="2882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Histogram of bootstrapped estimates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Bagging (1/4)</a:t>
            </a:r>
          </a:p>
        </p:txBody>
      </p:sp>
      <p:sp>
        <p:nvSpPr>
          <p:cNvPr id="3" name="Content Placeholder 2"/>
          <p:cNvSpPr>
            <a:spLocks noGrp="1"/>
          </p:cNvSpPr>
          <p:nvPr>
            <p:ph idx="1"/>
          </p:nvPr>
        </p:nvSpPr>
        <p:spPr/>
        <p:txBody>
          <a:bodyPr/>
          <a:lstStyle/>
          <a:p>
            <a:pPr lvl="0"/>
            <a:r>
              <a:rPr/>
              <a:t>Portmanteau for bootstrap aggregation</a:t>
            </a:r>
          </a:p>
          <a:p>
            <a:pPr lvl="1"/>
            <a:r>
              <a:rPr/>
              <a:t>Used in random forests</a:t>
            </a:r>
          </a:p>
          <a:p>
            <a:pPr lvl="0"/>
            <a:r>
              <a:rPr/>
              <a:t>Developed by Leo Breiman in 1996</a:t>
            </a:r>
          </a:p>
          <a:p>
            <a:pPr lvl="0"/>
            <a:r>
              <a:rPr/>
              <a:t>Start with CART model</a:t>
            </a:r>
          </a:p>
          <a:p>
            <a:pPr lvl="1"/>
            <a:r>
              <a:rPr/>
              <a:t>Classification And Regression Tree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Bagging (2/4)</a:t>
            </a:r>
          </a:p>
        </p:txBody>
      </p:sp>
      <p:pic>
        <p:nvPicPr>
          <p:cNvPr descr="fig:  ../images/regression-tree.png" id="0" name="Picture 1"/>
          <p:cNvPicPr>
            <a:picLocks noGrp="1" noChangeAspect="1"/>
          </p:cNvPicPr>
          <p:nvPr/>
        </p:nvPicPr>
        <p:blipFill>
          <a:blip r:embed="rId3"/>
          <a:stretch>
            <a:fillRect/>
          </a:stretch>
        </p:blipFill>
        <p:spPr bwMode="auto">
          <a:xfrm>
            <a:off x="2692400" y="1193800"/>
            <a:ext cx="3759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Illustration of a regression tree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Bagging (3/4)</a:t>
            </a:r>
          </a:p>
        </p:txBody>
      </p:sp>
      <p:pic>
        <p:nvPicPr>
          <p:cNvPr descr="fig:  ../images/classification-tree.jpg" id="0" name="Picture 1"/>
          <p:cNvPicPr>
            <a:picLocks noGrp="1" noChangeAspect="1"/>
          </p:cNvPicPr>
          <p:nvPr/>
        </p:nvPicPr>
        <p:blipFill>
          <a:blip r:embed="rId3"/>
          <a:stretch>
            <a:fillRect/>
          </a:stretch>
        </p:blipFill>
        <p:spPr bwMode="auto">
          <a:xfrm>
            <a:off x="3175000" y="1193800"/>
            <a:ext cx="27813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Image of a classification tree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t>History</a:t>
            </a:r>
          </a:p>
          <a:p>
            <a:pPr lvl="1"/>
            <a:r>
              <a:rPr/>
              <a:t>The jackknife</a:t>
            </a:r>
          </a:p>
          <a:p>
            <a:pPr lvl="1"/>
            <a:r>
              <a:rPr/>
              <a:t>Bradley Efron’s work</a:t>
            </a:r>
          </a:p>
          <a:p>
            <a:pPr lvl="1"/>
            <a:r>
              <a:rPr/>
              <a:t>Bagging</a:t>
            </a:r>
          </a:p>
          <a:p>
            <a:pPr lvl="0"/>
            <a:r>
              <a:rPr/>
              <a:t>Purpose</a:t>
            </a:r>
          </a:p>
          <a:p>
            <a:pPr lvl="1"/>
            <a:r>
              <a:rPr/>
              <a:t>Estimate bias</a:t>
            </a:r>
          </a:p>
          <a:p>
            <a:pPr lvl="1"/>
            <a:r>
              <a:rPr/>
              <a:t>Calculate standard errors</a:t>
            </a:r>
          </a:p>
          <a:p>
            <a:pPr lvl="1"/>
            <a:r>
              <a:rPr/>
              <a:t>Compute confidence intervals</a:t>
            </a:r>
          </a:p>
          <a:p>
            <a:pPr lvl="1"/>
            <a:r>
              <a:rPr/>
              <a:t>Test hypotheses</a:t>
            </a:r>
          </a:p>
          <a:p>
            <a:pPr lvl="0"/>
            <a:r>
              <a:rPr/>
              <a:t>Resampling mechanics</a:t>
            </a:r>
          </a:p>
          <a:p>
            <a:pPr lvl="0"/>
            <a:r>
              <a:rPr/>
              <a:t>Calculations</a:t>
            </a:r>
          </a:p>
          <a:p>
            <a:pPr lvl="1"/>
            <a:r>
              <a:rPr/>
              <a:t>Bias</a:t>
            </a:r>
          </a:p>
          <a:p>
            <a:pPr lvl="1"/>
            <a:r>
              <a:rPr/>
              <a:t>Standard error</a:t>
            </a:r>
          </a:p>
          <a:p>
            <a:pPr lvl="1"/>
            <a:r>
              <a:rPr/>
              <a:t>Percentile confidence interval</a:t>
            </a:r>
          </a:p>
          <a:p>
            <a:pPr lvl="1"/>
            <a:r>
              <a:rPr/>
              <a:t>Bias corrected intervals</a:t>
            </a:r>
          </a:p>
          <a:p>
            <a:pPr lvl="0"/>
            <a:r>
              <a:rPr/>
              <a:t>Software</a:t>
            </a:r>
          </a:p>
          <a:p>
            <a:pPr lvl="1"/>
            <a:r>
              <a:rPr/>
              <a:t>SAS</a:t>
            </a:r>
          </a:p>
          <a:p>
            <a:pPr lvl="1"/>
            <a:r>
              <a:rPr/>
              <a:t>Stata</a:t>
            </a:r>
          </a:p>
          <a:p>
            <a:pPr lvl="1"/>
            <a:r>
              <a:rPr/>
              <a:t>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Bagging (4/4)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Bootstrap sample b=1: CART model predictions, </a:t>
                </a:r>
                <a14:m>
                  <m:oMath xmlns:m="http://schemas.openxmlformats.org/officeDocument/2006/math">
                    <m:sSub>
                      <m:e>
                        <m:acc>
                          <m:accPr>
                            <m:chr m:val="̂"/>
                          </m:accPr>
                          <m:e>
                            <m:r>
                              <m:t>Y</m:t>
                            </m:r>
                          </m:e>
                        </m:acc>
                      </m:e>
                      <m:sub>
                        <m:d>
                          <m:dPr>
                            <m:begChr m:val="("/>
                            <m:endChr m:val=")"/>
                            <m:sepChr m:val=""/>
                            <m:grow/>
                          </m:dPr>
                          <m:e>
                            <m:r>
                              <m:t>1</m:t>
                            </m:r>
                          </m:e>
                        </m:d>
                      </m:sub>
                    </m:sSub>
                  </m:oMath>
                </a14:m>
              </a:p>
              <a:p>
                <a:pPr lvl="0" indent="0" marL="0">
                  <a:buNone/>
                </a:pPr>
                <a:r>
                  <a:rPr/>
                  <a:t>Bootstrap sample b=2: CART model predictions, </a:t>
                </a:r>
                <a14:m>
                  <m:oMath xmlns:m="http://schemas.openxmlformats.org/officeDocument/2006/math">
                    <m:sSub>
                      <m:e>
                        <m:acc>
                          <m:accPr>
                            <m:chr m:val="̂"/>
                          </m:accPr>
                          <m:e>
                            <m:r>
                              <m:t>Y</m:t>
                            </m:r>
                          </m:e>
                        </m:acc>
                      </m:e>
                      <m:sub>
                        <m:d>
                          <m:dPr>
                            <m:begChr m:val="("/>
                            <m:endChr m:val=")"/>
                            <m:sepChr m:val=""/>
                            <m:grow/>
                          </m:dPr>
                          <m:e>
                            <m:r>
                              <m:t>2</m:t>
                            </m:r>
                          </m:e>
                        </m:d>
                      </m:sub>
                    </m:sSub>
                  </m:oMath>
                </a14:m>
              </a:p>
              <a:p>
                <a:pPr lvl="0" indent="0" marL="0">
                  <a:buNone/>
                </a:pPr>
                <a:r>
                  <a:rPr/>
                  <a:t>Bootstrap sample b=3: CART model predictions, </a:t>
                </a:r>
                <a14:m>
                  <m:oMath xmlns:m="http://schemas.openxmlformats.org/officeDocument/2006/math">
                    <m:sSub>
                      <m:e>
                        <m:acc>
                          <m:accPr>
                            <m:chr m:val="̂"/>
                          </m:accPr>
                          <m:e>
                            <m:r>
                              <m:t>Y</m:t>
                            </m:r>
                          </m:e>
                        </m:acc>
                      </m:e>
                      <m:sub>
                        <m:d>
                          <m:dPr>
                            <m:begChr m:val="("/>
                            <m:endChr m:val=")"/>
                            <m:sepChr m:val=""/>
                            <m:grow/>
                          </m:dPr>
                          <m:e>
                            <m:r>
                              <m:t>3</m:t>
                            </m:r>
                          </m:e>
                        </m:d>
                      </m:sub>
                    </m:sSub>
                  </m:oMath>
                </a14:m>
              </a:p>
              <a:p>
                <a:pPr lvl="0" indent="0" marL="0">
                  <a:buNone/>
                </a:pPr>
                <a:r>
                  <a:rPr/>
                  <a:t>…</a:t>
                </a:r>
              </a:p>
              <a:p>
                <a:pPr lvl="0" indent="0" marL="0">
                  <a:buNone/>
                </a:pPr>
                <a:r>
                  <a:rPr/>
                  <a:t>Bootstrap sample b=B: CART model predictions, </a:t>
                </a:r>
                <a14:m>
                  <m:oMath xmlns:m="http://schemas.openxmlformats.org/officeDocument/2006/math">
                    <m:sSub>
                      <m:e>
                        <m:acc>
                          <m:accPr>
                            <m:chr m:val="̂"/>
                          </m:accPr>
                          <m:e>
                            <m:r>
                              <m:t>Y</m:t>
                            </m:r>
                          </m:e>
                        </m:acc>
                      </m:e>
                      <m:sub>
                        <m:d>
                          <m:dPr>
                            <m:begChr m:val="("/>
                            <m:endChr m:val=")"/>
                            <m:sepChr m:val=""/>
                            <m:grow/>
                          </m:dPr>
                          <m:e>
                            <m:r>
                              <m:t>B</m:t>
                            </m:r>
                          </m:e>
                        </m:d>
                      </m:sub>
                    </m:sSub>
                  </m:oMath>
                </a14:m>
              </a:p>
              <a:p>
                <a:pPr lvl="0" indent="0" marL="0">
                  <a:buNone/>
                </a:pPr>
                <a:r>
                  <a:rPr/>
                  <a:t>Final prediction: </a:t>
                </a:r>
                <a14:m>
                  <m:oMath xmlns:m="http://schemas.openxmlformats.org/officeDocument/2006/math">
                    <m:f>
                      <m:fPr>
                        <m:type m:val="bar"/>
                      </m:fPr>
                      <m:num>
                        <m:r>
                          <m:t>1</m:t>
                        </m:r>
                      </m:num>
                      <m:den>
                        <m:r>
                          <m:t>B</m:t>
                        </m:r>
                      </m:den>
                    </m:f>
                    <m:nary>
                      <m:naryPr>
                        <m:chr m:val="∑"/>
                        <m:limLoc m:val="undOvr"/>
                        <m:subHide m:val="0"/>
                        <m:supHide m:val="0"/>
                      </m:naryPr>
                      <m:sub>
                        <m:r>
                          <m:t>b</m:t>
                        </m:r>
                        <m:r>
                          <m:rPr>
                            <m:sty m:val="p"/>
                          </m:rPr>
                          <m:t>=</m:t>
                        </m:r>
                        <m:r>
                          <m:t>1</m:t>
                        </m:r>
                      </m:sub>
                      <m:sup>
                        <m:r>
                          <m:t>B</m:t>
                        </m:r>
                      </m:sup>
                      <m:e>
                        <m:r>
                          <m:t> </m:t>
                        </m:r>
                      </m:e>
                    </m:nary>
                    <m:sSub>
                      <m:e>
                        <m:acc>
                          <m:accPr>
                            <m:chr m:val="̂"/>
                          </m:accPr>
                          <m:e>
                            <m:r>
                              <m:t>Y</m:t>
                            </m:r>
                          </m:e>
                        </m:acc>
                      </m:e>
                      <m:sub>
                        <m:r>
                          <m:t>b</m:t>
                        </m:r>
                      </m:sub>
                    </m:sSub>
                  </m:oMath>
                </a14:m>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#1</a:t>
            </a:r>
          </a:p>
        </p:txBody>
      </p:sp>
      <p:sp>
        <p:nvSpPr>
          <p:cNvPr id="3" name="Content Placeholder 2"/>
          <p:cNvSpPr>
            <a:spLocks noGrp="1"/>
          </p:cNvSpPr>
          <p:nvPr>
            <p:ph idx="1"/>
          </p:nvPr>
        </p:nvSpPr>
        <p:spPr/>
        <p:txBody>
          <a:bodyPr/>
          <a:lstStyle/>
          <a:p>
            <a:pPr lvl="0"/>
            <a:r>
              <a:rPr/>
              <a:t>What have you learned</a:t>
            </a:r>
          </a:p>
          <a:p>
            <a:pPr lvl="1"/>
            <a:r>
              <a:rPr/>
              <a:t>History of the bootstrap</a:t>
            </a:r>
          </a:p>
          <a:p>
            <a:pPr lvl="0"/>
            <a:r>
              <a:rPr/>
              <a:t>What’s coming next</a:t>
            </a:r>
          </a:p>
          <a:p>
            <a:pPr lvl="1"/>
            <a:r>
              <a:rPr/>
              <a:t>Reasons for using the bootstrap</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Reasons for using the bootstrap</a:t>
            </a:r>
          </a:p>
        </p:txBody>
      </p:sp>
      <p:sp>
        <p:nvSpPr>
          <p:cNvPr id="3" name="Content Placeholder 2"/>
          <p:cNvSpPr>
            <a:spLocks noGrp="1"/>
          </p:cNvSpPr>
          <p:nvPr>
            <p:ph idx="1"/>
          </p:nvPr>
        </p:nvSpPr>
        <p:spPr/>
        <p:txBody>
          <a:bodyPr/>
          <a:lstStyle/>
          <a:p>
            <a:pPr lvl="0"/>
            <a:r>
              <a:rPr/>
              <a:t>Estimate bias</a:t>
            </a:r>
          </a:p>
          <a:p>
            <a:pPr lvl="0"/>
            <a:r>
              <a:rPr/>
              <a:t>Calculate standard errors</a:t>
            </a:r>
          </a:p>
          <a:p>
            <a:pPr lvl="0"/>
            <a:r>
              <a:rPr/>
              <a:t>Compute confidence intervals</a:t>
            </a:r>
          </a:p>
          <a:p>
            <a:pPr lvl="0"/>
            <a:r>
              <a:rPr/>
              <a:t>Test hypotheses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Estimate bias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14:m>
                  <m:oMath xmlns:m="http://schemas.openxmlformats.org/officeDocument/2006/math">
                    <m:acc>
                      <m:accPr>
                        <m:chr m:val="̂"/>
                      </m:accPr>
                      <m:e>
                        <m:r>
                          <m:t>θ</m:t>
                        </m:r>
                      </m:e>
                    </m:acc>
                    <m:r>
                      <m:rPr>
                        <m:sty m:val="p"/>
                      </m:rPr>
                      <m:t>=</m:t>
                    </m:r>
                    <m:acc>
                      <m:accPr>
                        <m:chr m:val="̂"/>
                      </m:accPr>
                      <m:e>
                        <m:r>
                          <m:t>θ</m:t>
                        </m:r>
                      </m:e>
                    </m:acc>
                    <m:d>
                      <m:dPr>
                        <m:begChr m:val="("/>
                        <m:endChr m:val=")"/>
                        <m:sepChr m:val=""/>
                        <m:grow/>
                      </m:dPr>
                      <m:e>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e>
                    </m:d>
                  </m:oMath>
                </a14:m>
                <a:r>
                  <a:rPr/>
                  <a:t> is an estimate of </a:t>
                </a:r>
                <a14:m>
                  <m:oMath xmlns:m="http://schemas.openxmlformats.org/officeDocument/2006/math">
                    <m:r>
                      <m:t>θ</m:t>
                    </m:r>
                  </m:oMath>
                </a14:m>
                <a:r>
                  <a:rPr/>
                  <a:t>.</a:t>
                </a:r>
              </a:p>
              <a:p>
                <a:pPr lvl="0"/>
                <a:r>
                  <a:rPr/>
                  <a:t>Recalculate for B bootstrap samples</a:t>
                </a:r>
              </a:p>
              <a:p>
                <a:pPr lvl="1"/>
                <a14:m>
                  <m:oMath xmlns:m="http://schemas.openxmlformats.org/officeDocument/2006/math">
                    <m:sSup>
                      <m:e>
                        <m:acc>
                          <m:accPr>
                            <m:chr m:val="̂"/>
                          </m:accPr>
                          <m:e>
                            <m:r>
                              <m:t>θ</m:t>
                            </m:r>
                          </m:e>
                        </m:acc>
                      </m:e>
                      <m:sup>
                        <m:d>
                          <m:dPr>
                            <m:begChr m:val="("/>
                            <m:endChr m:val=")"/>
                            <m:sepChr m:val=""/>
                            <m:grow/>
                          </m:dPr>
                          <m:e>
                            <m:r>
                              <m:t>1</m:t>
                            </m:r>
                          </m:e>
                        </m:d>
                      </m:sup>
                    </m:sSup>
                    <m:r>
                      <m:rPr>
                        <m:sty m:val="p"/>
                      </m:rPr>
                      <m:t>=</m:t>
                    </m:r>
                    <m:acc>
                      <m:accPr>
                        <m:chr m:val="̂"/>
                      </m:accPr>
                      <m:e>
                        <m:r>
                          <m:t>θ</m:t>
                        </m:r>
                      </m:e>
                    </m:acc>
                    <m:d>
                      <m:dPr>
                        <m:begChr m:val="("/>
                        <m:endChr m:val=")"/>
                        <m:sepChr m:val=""/>
                        <m:grow/>
                      </m:dPr>
                      <m:e>
                        <m:sSubSup>
                          <m:e>
                            <m:r>
                              <m:t>X</m:t>
                            </m:r>
                          </m:e>
                          <m:sub>
                            <m:r>
                              <m:t>1</m:t>
                            </m:r>
                          </m:sub>
                          <m:sup>
                            <m:d>
                              <m:dPr>
                                <m:begChr m:val="("/>
                                <m:endChr m:val=")"/>
                                <m:sepChr m:val=""/>
                                <m:grow/>
                              </m:dPr>
                              <m:e>
                                <m:r>
                                  <m:t>1</m:t>
                                </m:r>
                              </m:e>
                            </m:d>
                          </m:sup>
                        </m:sSubSup>
                        <m:r>
                          <m:rPr>
                            <m:sty m:val="p"/>
                          </m:rPr>
                          <m:t>,</m:t>
                        </m:r>
                        <m:sSubSup>
                          <m:e>
                            <m:r>
                              <m:t>X</m:t>
                            </m:r>
                          </m:e>
                          <m:sub>
                            <m:r>
                              <m:t>2</m:t>
                            </m:r>
                          </m:sub>
                          <m:sup>
                            <m:d>
                              <m:dPr>
                                <m:begChr m:val="("/>
                                <m:endChr m:val=")"/>
                                <m:sepChr m:val=""/>
                                <m:grow/>
                              </m:dPr>
                              <m:e>
                                <m:r>
                                  <m:t>1</m:t>
                                </m:r>
                              </m:e>
                            </m:d>
                          </m:sup>
                        </m:sSubSup>
                        <m:r>
                          <m:rPr>
                            <m:sty m:val="p"/>
                          </m:rPr>
                          <m:t>,</m:t>
                        </m:r>
                        <m:r>
                          <m:rPr>
                            <m:sty m:val="p"/>
                          </m:rPr>
                          <m:t>.</m:t>
                        </m:r>
                        <m:r>
                          <m:rPr>
                            <m:sty m:val="p"/>
                          </m:rPr>
                          <m:t>.</m:t>
                        </m:r>
                        <m:r>
                          <m:rPr>
                            <m:sty m:val="p"/>
                          </m:rPr>
                          <m:t>.</m:t>
                        </m:r>
                        <m:r>
                          <m:rPr>
                            <m:sty m:val="p"/>
                          </m:rPr>
                          <m:t>,</m:t>
                        </m:r>
                        <m:sSubSup>
                          <m:e>
                            <m:r>
                              <m:t>X</m:t>
                            </m:r>
                          </m:e>
                          <m:sub>
                            <m:r>
                              <m:t>n</m:t>
                            </m:r>
                          </m:sub>
                          <m:sup>
                            <m:d>
                              <m:dPr>
                                <m:begChr m:val="("/>
                                <m:endChr m:val=")"/>
                                <m:sepChr m:val=""/>
                                <m:grow/>
                              </m:dPr>
                              <m:e>
                                <m:r>
                                  <m:t>1</m:t>
                                </m:r>
                              </m:e>
                            </m:d>
                          </m:sup>
                        </m:sSubSup>
                      </m:e>
                    </m:d>
                  </m:oMath>
                </a14:m>
              </a:p>
              <a:p>
                <a:pPr lvl="1"/>
                <a14:m>
                  <m:oMath xmlns:m="http://schemas.openxmlformats.org/officeDocument/2006/math">
                    <m:sSup>
                      <m:e>
                        <m:acc>
                          <m:accPr>
                            <m:chr m:val="̂"/>
                          </m:accPr>
                          <m:e>
                            <m:r>
                              <m:t>θ</m:t>
                            </m:r>
                          </m:e>
                        </m:acc>
                      </m:e>
                      <m:sup>
                        <m:d>
                          <m:dPr>
                            <m:begChr m:val="("/>
                            <m:endChr m:val=")"/>
                            <m:sepChr m:val=""/>
                            <m:grow/>
                          </m:dPr>
                          <m:e>
                            <m:r>
                              <m:t>2</m:t>
                            </m:r>
                          </m:e>
                        </m:d>
                      </m:sup>
                    </m:sSup>
                    <m:r>
                      <m:rPr>
                        <m:sty m:val="p"/>
                      </m:rPr>
                      <m:t>=</m:t>
                    </m:r>
                    <m:acc>
                      <m:accPr>
                        <m:chr m:val="̂"/>
                      </m:accPr>
                      <m:e>
                        <m:r>
                          <m:t>θ</m:t>
                        </m:r>
                      </m:e>
                    </m:acc>
                    <m:d>
                      <m:dPr>
                        <m:begChr m:val="("/>
                        <m:endChr m:val=")"/>
                        <m:sepChr m:val=""/>
                        <m:grow/>
                      </m:dPr>
                      <m:e>
                        <m:sSubSup>
                          <m:e>
                            <m:r>
                              <m:t>X</m:t>
                            </m:r>
                          </m:e>
                          <m:sub>
                            <m:r>
                              <m:t>1</m:t>
                            </m:r>
                          </m:sub>
                          <m:sup>
                            <m:d>
                              <m:dPr>
                                <m:begChr m:val="("/>
                                <m:endChr m:val=")"/>
                                <m:sepChr m:val=""/>
                                <m:grow/>
                              </m:dPr>
                              <m:e>
                                <m:r>
                                  <m:t>2</m:t>
                                </m:r>
                              </m:e>
                            </m:d>
                          </m:sup>
                        </m:sSubSup>
                        <m:r>
                          <m:rPr>
                            <m:sty m:val="p"/>
                          </m:rPr>
                          <m:t>,</m:t>
                        </m:r>
                        <m:sSubSup>
                          <m:e>
                            <m:r>
                              <m:t>X</m:t>
                            </m:r>
                          </m:e>
                          <m:sub>
                            <m:r>
                              <m:t>2</m:t>
                            </m:r>
                          </m:sub>
                          <m:sup>
                            <m:d>
                              <m:dPr>
                                <m:begChr m:val="("/>
                                <m:endChr m:val=")"/>
                                <m:sepChr m:val=""/>
                                <m:grow/>
                              </m:dPr>
                              <m:e>
                                <m:r>
                                  <m:t>2</m:t>
                                </m:r>
                              </m:e>
                            </m:d>
                          </m:sup>
                        </m:sSubSup>
                        <m:r>
                          <m:rPr>
                            <m:sty m:val="p"/>
                          </m:rPr>
                          <m:t>,</m:t>
                        </m:r>
                        <m:r>
                          <m:rPr>
                            <m:sty m:val="p"/>
                          </m:rPr>
                          <m:t>.</m:t>
                        </m:r>
                        <m:r>
                          <m:rPr>
                            <m:sty m:val="p"/>
                          </m:rPr>
                          <m:t>.</m:t>
                        </m:r>
                        <m:r>
                          <m:rPr>
                            <m:sty m:val="p"/>
                          </m:rPr>
                          <m:t>.</m:t>
                        </m:r>
                        <m:r>
                          <m:rPr>
                            <m:sty m:val="p"/>
                          </m:rPr>
                          <m:t>,</m:t>
                        </m:r>
                        <m:sSubSup>
                          <m:e>
                            <m:r>
                              <m:t>X</m:t>
                            </m:r>
                          </m:e>
                          <m:sub>
                            <m:r>
                              <m:t>n</m:t>
                            </m:r>
                          </m:sub>
                          <m:sup>
                            <m:d>
                              <m:dPr>
                                <m:begChr m:val="("/>
                                <m:endChr m:val=")"/>
                                <m:sepChr m:val=""/>
                                <m:grow/>
                              </m:dPr>
                              <m:e>
                                <m:r>
                                  <m:t>2</m:t>
                                </m:r>
                              </m:e>
                            </m:d>
                          </m:sup>
                        </m:sSubSup>
                      </m:e>
                    </m:d>
                  </m:oMath>
                </a14:m>
              </a:p>
              <a:p>
                <a:pPr lvl="1"/>
                <a:r>
                  <a:rPr/>
                  <a:t>…</a:t>
                </a:r>
              </a:p>
              <a:p>
                <a:pPr lvl="1"/>
                <a14:m>
                  <m:oMath xmlns:m="http://schemas.openxmlformats.org/officeDocument/2006/math">
                    <m:sSup>
                      <m:e>
                        <m:acc>
                          <m:accPr>
                            <m:chr m:val="̂"/>
                          </m:accPr>
                          <m:e>
                            <m:r>
                              <m:t>θ</m:t>
                            </m:r>
                          </m:e>
                        </m:acc>
                      </m:e>
                      <m:sup>
                        <m:d>
                          <m:dPr>
                            <m:begChr m:val="("/>
                            <m:endChr m:val=")"/>
                            <m:sepChr m:val=""/>
                            <m:grow/>
                          </m:dPr>
                          <m:e>
                            <m:r>
                              <m:t>B</m:t>
                            </m:r>
                          </m:e>
                        </m:d>
                      </m:sup>
                    </m:sSup>
                    <m:r>
                      <m:rPr>
                        <m:sty m:val="p"/>
                      </m:rPr>
                      <m:t>=</m:t>
                    </m:r>
                    <m:acc>
                      <m:accPr>
                        <m:chr m:val="̂"/>
                      </m:accPr>
                      <m:e>
                        <m:r>
                          <m:t>θ</m:t>
                        </m:r>
                      </m:e>
                    </m:acc>
                    <m:d>
                      <m:dPr>
                        <m:begChr m:val="("/>
                        <m:endChr m:val=")"/>
                        <m:sepChr m:val=""/>
                        <m:grow/>
                      </m:dPr>
                      <m:e>
                        <m:sSubSup>
                          <m:e>
                            <m:r>
                              <m:t>X</m:t>
                            </m:r>
                          </m:e>
                          <m:sub>
                            <m:r>
                              <m:t>1</m:t>
                            </m:r>
                          </m:sub>
                          <m:sup>
                            <m:d>
                              <m:dPr>
                                <m:begChr m:val="("/>
                                <m:endChr m:val=")"/>
                                <m:sepChr m:val=""/>
                                <m:grow/>
                              </m:dPr>
                              <m:e>
                                <m:r>
                                  <m:t>B</m:t>
                                </m:r>
                              </m:e>
                            </m:d>
                          </m:sup>
                        </m:sSubSup>
                        <m:r>
                          <m:rPr>
                            <m:sty m:val="p"/>
                          </m:rPr>
                          <m:t>,</m:t>
                        </m:r>
                        <m:sSubSup>
                          <m:e>
                            <m:r>
                              <m:t>X</m:t>
                            </m:r>
                          </m:e>
                          <m:sub>
                            <m:r>
                              <m:t>2</m:t>
                            </m:r>
                          </m:sub>
                          <m:sup>
                            <m:d>
                              <m:dPr>
                                <m:begChr m:val="("/>
                                <m:endChr m:val=")"/>
                                <m:sepChr m:val=""/>
                                <m:grow/>
                              </m:dPr>
                              <m:e>
                                <m:r>
                                  <m:t>B</m:t>
                                </m:r>
                              </m:e>
                            </m:d>
                          </m:sup>
                        </m:sSubSup>
                        <m:r>
                          <m:rPr>
                            <m:sty m:val="p"/>
                          </m:rPr>
                          <m:t>,</m:t>
                        </m:r>
                        <m:r>
                          <m:rPr>
                            <m:sty m:val="p"/>
                          </m:rPr>
                          <m:t>.</m:t>
                        </m:r>
                        <m:r>
                          <m:rPr>
                            <m:sty m:val="p"/>
                          </m:rPr>
                          <m:t>.</m:t>
                        </m:r>
                        <m:r>
                          <m:rPr>
                            <m:sty m:val="p"/>
                          </m:rPr>
                          <m:t>.</m:t>
                        </m:r>
                        <m:r>
                          <m:rPr>
                            <m:sty m:val="p"/>
                          </m:rPr>
                          <m:t>,</m:t>
                        </m:r>
                        <m:sSubSup>
                          <m:e>
                            <m:r>
                              <m:t>X</m:t>
                            </m:r>
                          </m:e>
                          <m:sub>
                            <m:r>
                              <m:t>n</m:t>
                            </m:r>
                          </m:sub>
                          <m:sup>
                            <m:d>
                              <m:dPr>
                                <m:begChr m:val="("/>
                                <m:endChr m:val=")"/>
                                <m:sepChr m:val=""/>
                                <m:grow/>
                              </m:dPr>
                              <m:e>
                                <m:r>
                                  <m:t>B</m:t>
                                </m:r>
                              </m:e>
                            </m:d>
                          </m:sup>
                        </m:sSubSup>
                      </m:e>
                    </m:d>
                  </m:oMath>
                </a14:m>
              </a:p>
              <a:p>
                <a:pPr lvl="0"/>
                <a:r>
                  <a:rPr/>
                  <a:t>Compare the bootstrap average to the original estimate</a:t>
                </a:r>
              </a:p>
              <a:p>
                <a:pPr lvl="1"/>
                <a14:m>
                  <m:oMath xmlns:m="http://schemas.openxmlformats.org/officeDocument/2006/math">
                    <m:f>
                      <m:fPr>
                        <m:type m:val="bar"/>
                      </m:fPr>
                      <m:num>
                        <m:r>
                          <m:t>1</m:t>
                        </m:r>
                      </m:num>
                      <m:den>
                        <m:r>
                          <m:t>B</m:t>
                        </m:r>
                      </m:den>
                    </m:f>
                    <m:nary>
                      <m:naryPr>
                        <m:chr m:val="∑"/>
                        <m:limLoc m:val="undOvr"/>
                        <m:subHide m:val="0"/>
                        <m:supHide m:val="0"/>
                      </m:naryPr>
                      <m:sub>
                        <m:r>
                          <m:t>b</m:t>
                        </m:r>
                        <m:r>
                          <m:rPr>
                            <m:sty m:val="p"/>
                          </m:rPr>
                          <m:t>=</m:t>
                        </m:r>
                        <m:r>
                          <m:t>1</m:t>
                        </m:r>
                      </m:sub>
                      <m:sup>
                        <m:r>
                          <m:t>B</m:t>
                        </m:r>
                      </m:sup>
                      <m:e>
                        <m:sSup>
                          <m:e>
                            <m:acc>
                              <m:accPr>
                                <m:chr m:val="̂"/>
                              </m:accPr>
                              <m:e>
                                <m:r>
                                  <m:t>θ</m:t>
                                </m:r>
                              </m:e>
                            </m:acc>
                          </m:e>
                          <m:sup>
                            <m:d>
                              <m:dPr>
                                <m:begChr m:val="("/>
                                <m:endChr m:val=")"/>
                                <m:sepChr m:val=""/>
                                <m:grow/>
                              </m:dPr>
                              <m:e>
                                <m:r>
                                  <m:t>b</m:t>
                                </m:r>
                              </m:e>
                            </m:d>
                          </m:sup>
                        </m:sSup>
                      </m:e>
                    </m:nary>
                    <m:r>
                      <m:rPr>
                        <m:sty m:val="p"/>
                      </m:rPr>
                      <m:t>−</m:t>
                    </m:r>
                    <m:acc>
                      <m:accPr>
                        <m:chr m:val="̂"/>
                      </m:accPr>
                      <m:e>
                        <m:r>
                          <m:t>θ</m:t>
                        </m:r>
                      </m:e>
                    </m:acc>
                  </m:oMath>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Calculate standard errors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 hypotheses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#2</a:t>
            </a:r>
          </a:p>
        </p:txBody>
      </p:sp>
      <p:sp>
        <p:nvSpPr>
          <p:cNvPr id="3" name="Content Placeholder 2"/>
          <p:cNvSpPr>
            <a:spLocks noGrp="1"/>
          </p:cNvSpPr>
          <p:nvPr>
            <p:ph idx="1"/>
          </p:nvPr>
        </p:nvSpPr>
        <p:spPr/>
        <p:txBody>
          <a:bodyPr/>
          <a:lstStyle/>
          <a:p>
            <a:pPr lvl="0"/>
            <a:r>
              <a:rPr/>
              <a:t>What you have learned</a:t>
            </a:r>
          </a:p>
          <a:p>
            <a:pPr lvl="1"/>
            <a:r>
              <a:rPr/>
              <a:t>Purposes of the bootstrap</a:t>
            </a:r>
          </a:p>
          <a:p>
            <a:pPr lvl="0"/>
            <a:r>
              <a:rPr/>
              <a:t>What’s coming next</a:t>
            </a:r>
          </a:p>
          <a:p>
            <a:pPr lvl="1"/>
            <a:r>
              <a:rPr/>
              <a:t>Mechanics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Mechanics</a:t>
            </a:r>
          </a:p>
        </p:txBody>
      </p:sp>
      <p:sp>
        <p:nvSpPr>
          <p:cNvPr id="3" name="Content Placeholder 2"/>
          <p:cNvSpPr>
            <a:spLocks noGrp="1"/>
          </p:cNvSpPr>
          <p:nvPr>
            <p:ph idx="1"/>
          </p:nvPr>
        </p:nvSpPr>
        <p:spPr/>
        <p:txBody>
          <a:bodyPr/>
          <a:lstStyle/>
          <a:p>
            <a:pPr lvl="0"/>
            <a:r>
              <a:rPr/>
              <a:t>Resampling</a:t>
            </a:r>
          </a:p>
          <a:p>
            <a:pPr lvl="0"/>
            <a:r>
              <a:rPr/>
              <a:t>Bootstrap estimates</a:t>
            </a:r>
          </a:p>
          <a:p>
            <a:pPr lvl="0"/>
            <a:r>
              <a:rPr/>
              <a:t>Bias calculation</a:t>
            </a:r>
          </a:p>
          <a:p>
            <a:pPr lvl="0"/>
            <a:r>
              <a:rPr/>
              <a:t>Standard error calculation</a:t>
            </a:r>
          </a:p>
          <a:p>
            <a:pPr lvl="0"/>
            <a:r>
              <a:rPr/>
              <a:t>Confidence interval</a:t>
            </a:r>
          </a:p>
          <a:p>
            <a:pPr lvl="1"/>
            <a:r>
              <a:rPr/>
              <a:t>Percentile method</a:t>
            </a:r>
          </a:p>
          <a:p>
            <a:pPr lvl="1"/>
            <a:r>
              <a:rPr/>
              <a:t>Bias corrected and adjusted method</a:t>
            </a:r>
          </a:p>
          <a:p>
            <a:pPr lvl="0"/>
            <a:r>
              <a:rPr/>
              <a:t>Hypothesis tests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#3</a:t>
            </a:r>
          </a:p>
        </p:txBody>
      </p:sp>
      <p:sp>
        <p:nvSpPr>
          <p:cNvPr id="3" name="Content Placeholder 2"/>
          <p:cNvSpPr>
            <a:spLocks noGrp="1"/>
          </p:cNvSpPr>
          <p:nvPr>
            <p:ph idx="1"/>
          </p:nvPr>
        </p:nvSpPr>
        <p:spPr/>
        <p:txBody>
          <a:bodyPr/>
          <a:lstStyle/>
          <a:p>
            <a:pPr lvl="0"/>
            <a:r>
              <a:rPr/>
              <a:t>What have you learned</a:t>
            </a:r>
          </a:p>
          <a:p>
            <a:pPr lvl="1"/>
            <a:r>
              <a:rPr/>
              <a:t>Mechanics</a:t>
            </a:r>
          </a:p>
          <a:p>
            <a:pPr lvl="0"/>
            <a:r>
              <a:rPr/>
              <a:t>What’s coming next</a:t>
            </a:r>
          </a:p>
          <a:p>
            <a:pPr lvl="1"/>
            <a:r>
              <a:rPr/>
              <a:t>Software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History of the bootstrap</a:t>
            </a:r>
          </a:p>
        </p:txBody>
      </p:sp>
      <p:sp>
        <p:nvSpPr>
          <p:cNvPr id="3" name="Content Placeholder 2"/>
          <p:cNvSpPr>
            <a:spLocks noGrp="1"/>
          </p:cNvSpPr>
          <p:nvPr>
            <p:ph idx="1"/>
          </p:nvPr>
        </p:nvSpPr>
        <p:spPr/>
        <p:txBody>
          <a:bodyPr/>
          <a:lstStyle/>
          <a:p>
            <a:pPr lvl="0"/>
            <a:r>
              <a:rPr/>
              <a:t>Can you rely on asymptotic normality?</a:t>
            </a:r>
          </a:p>
          <a:p>
            <a:pPr lvl="0"/>
            <a:r>
              <a:rPr/>
              <a:t>The jackknife</a:t>
            </a:r>
          </a:p>
          <a:p>
            <a:pPr lvl="0"/>
            <a:r>
              <a:rPr/>
              <a:t>Bradley Efron’s contributions</a:t>
            </a:r>
          </a:p>
          <a:p>
            <a:pPr lvl="0"/>
            <a:r>
              <a:rPr/>
              <a:t>Recent application: bagging</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Software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Special issues</a:t>
            </a:r>
          </a:p>
        </p:txBody>
      </p:sp>
      <p:sp>
        <p:nvSpPr>
          <p:cNvPr id="3" name="Content Placeholder 2"/>
          <p:cNvSpPr>
            <a:spLocks noGrp="1"/>
          </p:cNvSpPr>
          <p:nvPr>
            <p:ph idx="1"/>
          </p:nvPr>
        </p:nvSpPr>
        <p:spPr/>
        <p:txBody>
          <a:bodyPr/>
          <a:lstStyle/>
          <a:p>
            <a:pPr lvl="0"/>
            <a:r>
              <a:rPr/>
              <a:t>Time series</a:t>
            </a:r>
          </a:p>
          <a:p>
            <a:pPr lvl="0"/>
            <a:r>
              <a:rPr/>
              <a:t>Regression models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a:r>
              <a:rPr/>
              <a:t>History</a:t>
            </a:r>
          </a:p>
          <a:p>
            <a:pPr lvl="0"/>
            <a:r>
              <a:rPr/>
              <a:t>Purpose</a:t>
            </a:r>
          </a:p>
          <a:p>
            <a:pPr lvl="0"/>
            <a:r>
              <a:rPr/>
              <a:t>Calculations</a:t>
            </a:r>
          </a:p>
          <a:p>
            <a:pPr lvl="0"/>
            <a:r>
              <a:rPr/>
              <a:t>Software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 we rely on asymptotic normality? (1/4)</a:t>
            </a:r>
          </a:p>
        </p:txBody>
      </p:sp>
      <p:pic>
        <p:nvPicPr>
          <p:cNvPr descr="fig:  ../images/serfling-book-cover.jpg" id="0" name="Picture 1"/>
          <p:cNvPicPr>
            <a:picLocks noGrp="1" noChangeAspect="1"/>
          </p:cNvPicPr>
          <p:nvPr/>
        </p:nvPicPr>
        <p:blipFill>
          <a:blip r:embed="rId3"/>
          <a:stretch>
            <a:fillRect/>
          </a:stretch>
        </p:blipFill>
        <p:spPr bwMode="auto">
          <a:xfrm>
            <a:off x="3619500" y="1193800"/>
            <a:ext cx="1905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Cover of book by Robert Serfling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 we rely on asymptotic normality? (2/4)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acc>
                      <m:accPr>
                        <m:chr m:val="‾"/>
                      </m:accPr>
                      <m:e>
                        <m:r>
                          <m:t>X</m:t>
                        </m:r>
                      </m:e>
                    </m:acc>
                    <m:r>
                      <m:rPr>
                        <m:sty m:val="p"/>
                      </m:rPr>
                      <m:t>=</m:t>
                    </m:r>
                    <m:f>
                      <m:fPr>
                        <m:type m:val="bar"/>
                      </m:fPr>
                      <m:num>
                        <m:r>
                          <m:t>1</m:t>
                        </m:r>
                      </m:num>
                      <m:den>
                        <m:r>
                          <m:t>n</m:t>
                        </m:r>
                      </m:den>
                    </m:f>
                    <m:nary>
                      <m:naryPr>
                        <m:chr m:val="∑"/>
                        <m:limLoc m:val="undOvr"/>
                        <m:subHide m:val="0"/>
                        <m:supHide m:val="0"/>
                      </m:naryPr>
                      <m:sub>
                        <m:r>
                          <m:t>i</m:t>
                        </m:r>
                        <m:r>
                          <m:rPr>
                            <m:sty m:val="p"/>
                          </m:rPr>
                          <m:t>=</m:t>
                        </m:r>
                        <m:r>
                          <m:t>1</m:t>
                        </m:r>
                      </m:sub>
                      <m:sup>
                        <m:r>
                          <m:t>n</m:t>
                        </m:r>
                      </m:sup>
                      <m:e>
                        <m:sSub>
                          <m:e>
                            <m:r>
                              <m:t>X</m:t>
                            </m:r>
                          </m:e>
                          <m:sub>
                            <m:r>
                              <m:t>i</m:t>
                            </m:r>
                          </m:sub>
                        </m:sSub>
                      </m:e>
                    </m:nary>
                  </m:oMath>
                </a14:m>
                <a:r>
                  <a:rPr/>
                  <a:t> is approximately normal if</a:t>
                </a:r>
              </a:p>
              <a:p>
                <a:pPr lvl="0"/>
                <a:r>
                  <a:rPr/>
                  <a:t>The </a:t>
                </a:r>
                <a14:m>
                  <m:oMath xmlns:m="http://schemas.openxmlformats.org/officeDocument/2006/math">
                    <m:sSub>
                      <m:e>
                        <m:r>
                          <m:t>X</m:t>
                        </m:r>
                      </m:e>
                      <m:sub>
                        <m:r>
                          <m:t>i</m:t>
                        </m:r>
                      </m:sub>
                    </m:sSub>
                  </m:oMath>
                </a14:m>
                <a:r>
                  <a:rPr/>
                  <a:t> all come from the same distribution</a:t>
                </a:r>
              </a:p>
              <a:p>
                <a:pPr lvl="0"/>
                <a:r>
                  <a:rPr/>
                  <a:t>The </a:t>
                </a:r>
                <a14:m>
                  <m:oMath xmlns:m="http://schemas.openxmlformats.org/officeDocument/2006/math">
                    <m:sSub>
                      <m:e>
                        <m:r>
                          <m:t>X</m:t>
                        </m:r>
                      </m:e>
                      <m:sub>
                        <m:r>
                          <m:t>i</m:t>
                        </m:r>
                      </m:sub>
                    </m:sSub>
                  </m:oMath>
                </a14:m>
                <a:r>
                  <a:rPr/>
                  <a:t>’s are all independent</a:t>
                </a:r>
              </a:p>
              <a:p>
                <a:pPr lvl="0"/>
                <a:r>
                  <a:rPr/>
                  <a:t>The </a:t>
                </a:r>
                <a14:m>
                  <m:oMath xmlns:m="http://schemas.openxmlformats.org/officeDocument/2006/math">
                    <m:sSub>
                      <m:e>
                        <m:r>
                          <m:t>X</m:t>
                        </m:r>
                      </m:e>
                      <m:sub>
                        <m:r>
                          <m:t>i</m:t>
                        </m:r>
                      </m:sub>
                    </m:sSub>
                  </m:oMath>
                </a14:m>
                <a:r>
                  <a:rPr/>
                  <a:t> have a finite second moment</a:t>
                </a:r>
              </a:p>
              <a:p>
                <a:pPr lvl="0" indent="0" marL="0">
                  <a:buNone/>
                </a:pPr>
                <a:r>
                  <a:rPr/>
                  <a:t>A more precise statement</a:t>
                </a:r>
              </a:p>
              <a:p>
                <a:pPr lvl="0"/>
                <a14:m>
                  <m:oMath xmlns:m="http://schemas.openxmlformats.org/officeDocument/2006/math">
                    <m:r>
                      <m:t>l</m:t>
                    </m:r>
                    <m:r>
                      <m:t>i</m:t>
                    </m:r>
                    <m:sSub>
                      <m:e>
                        <m:r>
                          <m:t>m</m:t>
                        </m:r>
                      </m:e>
                      <m:sub>
                        <m:r>
                          <m:t>n</m:t>
                        </m:r>
                        <m:r>
                          <m:rPr>
                            <m:sty m:val="p"/>
                          </m:rPr>
                          <m:t>→</m:t>
                        </m:r>
                        <m:r>
                          <m:rPr>
                            <m:sty m:val="p"/>
                          </m:rPr>
                          <m:t>∞</m:t>
                        </m:r>
                      </m:sub>
                    </m:sSub>
                    <m:r>
                      <m:t> </m:t>
                    </m:r>
                    <m:f>
                      <m:fPr>
                        <m:type m:val="bar"/>
                      </m:fPr>
                      <m:num>
                        <m:acc>
                          <m:accPr>
                            <m:chr m:val="‾"/>
                          </m:accPr>
                          <m:e>
                            <m:r>
                              <m:t>X</m:t>
                            </m:r>
                          </m:e>
                        </m:acc>
                        <m:r>
                          <m:rPr>
                            <m:sty m:val="p"/>
                          </m:rPr>
                          <m:t>−</m:t>
                        </m:r>
                        <m:r>
                          <m:t>μ</m:t>
                        </m:r>
                      </m:num>
                      <m:den>
                        <m:r>
                          <m:t>σ</m:t>
                        </m:r>
                        <m:r>
                          <m:rPr>
                            <m:sty m:val="p"/>
                          </m:rPr>
                          <m:t>/</m:t>
                        </m:r>
                        <m:rad>
                          <m:radPr>
                            <m:degHide m:val="1"/>
                          </m:radPr>
                          <m:deg/>
                          <m:e>
                            <m:r>
                              <m:t>n</m:t>
                            </m:r>
                          </m:e>
                        </m:rad>
                      </m:den>
                    </m:f>
                    <m:r>
                      <m:rPr>
                        <m:sty m:val="p"/>
                      </m:rPr>
                      <m:t>=</m:t>
                    </m:r>
                    <m:r>
                      <m:t>N</m:t>
                    </m:r>
                    <m:d>
                      <m:dPr>
                        <m:begChr m:val="("/>
                        <m:endChr m:val=")"/>
                        <m:sepChr m:val=""/>
                        <m:grow/>
                      </m:dPr>
                      <m:e>
                        <m:r>
                          <m:t>0</m:t>
                        </m:r>
                        <m:r>
                          <m:rPr>
                            <m:sty m:val="p"/>
                          </m:rPr>
                          <m:t>,</m:t>
                        </m:r>
                        <m:r>
                          <m:t>1</m:t>
                        </m:r>
                      </m:e>
                    </m:d>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 we rely on asymptotic normality? (3/4)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Furthermore,</a:t>
                </a:r>
              </a:p>
              <a:p>
                <a:pPr lvl="0" indent="0" marL="0">
                  <a:buNone/>
                </a:pPr>
                <a14:m>
                  <m:oMath xmlns:m="http://schemas.openxmlformats.org/officeDocument/2006/math">
                    <m:r>
                      <m:t>E</m:t>
                    </m:r>
                    <m:d>
                      <m:dPr>
                        <m:begChr m:val="["/>
                        <m:endChr m:val="]"/>
                        <m:sepChr m:val=""/>
                        <m:grow/>
                      </m:dPr>
                      <m:e>
                        <m:acc>
                          <m:accPr>
                            <m:chr m:val="‾"/>
                          </m:accPr>
                          <m:e>
                            <m:r>
                              <m:t>X</m:t>
                            </m:r>
                          </m:e>
                        </m:acc>
                      </m:e>
                    </m:d>
                    <m:r>
                      <m:rPr>
                        <m:sty m:val="p"/>
                      </m:rPr>
                      <m:t>=</m:t>
                    </m:r>
                    <m:r>
                      <m:t>μ</m:t>
                    </m:r>
                  </m:oMath>
                </a14:m>
              </a:p>
              <a:p>
                <a:pPr lvl="0" indent="0" marL="0">
                  <a:buNone/>
                </a:pPr>
                <a14:m>
                  <m:oMath xmlns:m="http://schemas.openxmlformats.org/officeDocument/2006/math">
                    <m:r>
                      <m:t>V</m:t>
                    </m:r>
                    <m:r>
                      <m:t>a</m:t>
                    </m:r>
                    <m:r>
                      <m:t>r</m:t>
                    </m:r>
                    <m:d>
                      <m:dPr>
                        <m:begChr m:val="("/>
                        <m:endChr m:val=")"/>
                        <m:sepChr m:val=""/>
                        <m:grow/>
                      </m:dPr>
                      <m:e>
                        <m:acc>
                          <m:accPr>
                            <m:chr m:val="‾"/>
                          </m:accPr>
                          <m:e>
                            <m:r>
                              <m:t>X</m:t>
                            </m:r>
                          </m:e>
                        </m:acc>
                      </m:e>
                    </m:d>
                    <m:r>
                      <m:rPr>
                        <m:sty m:val="p"/>
                      </m:rPr>
                      <m:t>=</m:t>
                    </m:r>
                    <m:f>
                      <m:fPr>
                        <m:type m:val="bar"/>
                      </m:fPr>
                      <m:num>
                        <m:sSup>
                          <m:e>
                            <m:r>
                              <m:t>σ</m:t>
                            </m:r>
                          </m:e>
                          <m:sup>
                            <m:r>
                              <m:t>2</m:t>
                            </m:r>
                          </m:sup>
                        </m:sSup>
                      </m:num>
                      <m:den>
                        <m:r>
                          <m:t>n</m:t>
                        </m:r>
                      </m:den>
                    </m:f>
                  </m:oMath>
                </a14:m>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 we rely on asymptotic normality? (4/4)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What about:</a:t>
                </a:r>
              </a:p>
              <a:p>
                <a:pPr lvl="0" indent="0" marL="0">
                  <a:buNone/>
                </a:pPr>
                <a14:m>
                  <m:oMath xmlns:m="http://schemas.openxmlformats.org/officeDocument/2006/math">
                    <m:r>
                      <m:t>M</m:t>
                    </m:r>
                    <m:r>
                      <m:t>A</m:t>
                    </m:r>
                    <m:r>
                      <m:t>D</m:t>
                    </m:r>
                    <m:d>
                      <m:dPr>
                        <m:begChr m:val="("/>
                        <m:endChr m:val=")"/>
                        <m:sepChr m:val=""/>
                        <m:grow/>
                      </m:dPr>
                      <m:e>
                        <m:r>
                          <m:t>X</m:t>
                        </m:r>
                      </m:e>
                    </m:d>
                    <m:r>
                      <m:rPr>
                        <m:sty m:val="p"/>
                      </m:rPr>
                      <m:t>=</m:t>
                    </m:r>
                    <m:f>
                      <m:fPr>
                        <m:type m:val="bar"/>
                      </m:fPr>
                      <m:num>
                        <m:r>
                          <m:t>1</m:t>
                        </m:r>
                      </m:num>
                      <m:den>
                        <m:r>
                          <m:t>n</m:t>
                        </m:r>
                      </m:den>
                    </m:f>
                    <m:nary>
                      <m:naryPr>
                        <m:chr m:val="∑"/>
                        <m:limLoc m:val="undOvr"/>
                        <m:subHide m:val="0"/>
                        <m:supHide m:val="0"/>
                      </m:naryPr>
                      <m:sub>
                        <m:r>
                          <m:t>i</m:t>
                        </m:r>
                        <m:r>
                          <m:rPr>
                            <m:sty m:val="p"/>
                          </m:rPr>
                          <m:t>=</m:t>
                        </m:r>
                        <m:r>
                          <m:t>1</m:t>
                        </m:r>
                      </m:sub>
                      <m:sup>
                        <m:r>
                          <m:t>n</m:t>
                        </m:r>
                      </m:sup>
                      <m:e>
                        <m:d>
                          <m:dPr>
                            <m:begChr m:val="|"/>
                            <m:endChr m:val="|"/>
                            <m:sepChr m:val=""/>
                            <m:grow/>
                          </m:dPr>
                          <m:e>
                            <m:sSub>
                              <m:e>
                                <m:r>
                                  <m:t>X</m:t>
                                </m:r>
                              </m:e>
                              <m:sub>
                                <m:r>
                                  <m:t>i</m:t>
                                </m:r>
                              </m:sub>
                            </m:sSub>
                            <m:r>
                              <m:rPr>
                                <m:sty m:val="p"/>
                              </m:rPr>
                              <m:t>−</m:t>
                            </m:r>
                            <m:acc>
                              <m:accPr>
                                <m:chr m:val="‾"/>
                              </m:accPr>
                              <m:e>
                                <m:r>
                                  <m:t>X</m:t>
                                </m:r>
                              </m:e>
                            </m:acc>
                          </m:e>
                        </m:d>
                      </m:e>
                    </m:nary>
                  </m:oMath>
                </a14:m>
              </a:p>
              <a:p>
                <a:pPr lvl="0" indent="0" marL="0">
                  <a:buNone/>
                </a:pPr>
                <a14:m>
                  <m:oMath xmlns:m="http://schemas.openxmlformats.org/officeDocument/2006/math">
                    <m:r>
                      <m:t> </m:t>
                    </m:r>
                  </m:oMath>
                </a14:m>
              </a:p>
              <a:p>
                <a:pPr lvl="0" indent="0" marL="0">
                  <a:buNone/>
                </a:pPr>
                <a14:m>
                  <m:oMath xmlns:m="http://schemas.openxmlformats.org/officeDocument/2006/math">
                    <m:r>
                      <m:t>I</m:t>
                    </m:r>
                    <m:r>
                      <m:t>Q</m:t>
                    </m:r>
                    <m:r>
                      <m:t>R</m:t>
                    </m:r>
                    <m:r>
                      <m:rPr>
                        <m:sty m:val="p"/>
                      </m:rPr>
                      <m:t>=</m:t>
                    </m:r>
                    <m:sSub>
                      <m:e>
                        <m:r>
                          <m:t>X</m:t>
                        </m:r>
                      </m:e>
                      <m:sub>
                        <m:r>
                          <m:t>.75</m:t>
                        </m:r>
                      </m:sub>
                    </m:sSub>
                    <m:r>
                      <m:rPr>
                        <m:sty m:val="p"/>
                      </m:rPr>
                      <m:t>−</m:t>
                    </m:r>
                    <m:sSub>
                      <m:e>
                        <m:r>
                          <m:t>X</m:t>
                        </m:r>
                      </m:e>
                      <m:sub>
                        <m:r>
                          <m:t>.25</m:t>
                        </m:r>
                      </m:sub>
                    </m:sSub>
                  </m:oMath>
                </a14:m>
              </a:p>
              <a:p>
                <a:pPr lvl="0" indent="0" marL="0">
                  <a:buNone/>
                </a:pPr>
                <a14:m>
                  <m:oMath xmlns:m="http://schemas.openxmlformats.org/officeDocument/2006/math">
                    <m:r>
                      <m:t> </m:t>
                    </m:r>
                  </m:oMath>
                </a14:m>
              </a:p>
              <a:p>
                <a:pPr lvl="0" indent="0" marL="0">
                  <a:buNone/>
                </a:pPr>
                <a14:m>
                  <m:oMath xmlns:m="http://schemas.openxmlformats.org/officeDocument/2006/math">
                    <m:r>
                      <m:t>n</m:t>
                    </m:r>
                    <m:r>
                      <m:rPr>
                        <m:sty m:val="p"/>
                      </m:rPr>
                      <m:t>&lt;</m:t>
                    </m:r>
                    <m:r>
                      <m:t>30</m:t>
                    </m:r>
                  </m:oMath>
                </a14:m>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jackknife (1/4)</a:t>
            </a:r>
          </a:p>
        </p:txBody>
      </p:sp>
      <p:pic>
        <p:nvPicPr>
          <p:cNvPr descr="fig:  ../images/jackknife-image.png" id="0" name="Picture 1"/>
          <p:cNvPicPr>
            <a:picLocks noGrp="1" noChangeAspect="1"/>
          </p:cNvPicPr>
          <p:nvPr/>
        </p:nvPicPr>
        <p:blipFill>
          <a:blip r:embed="rId3"/>
          <a:stretch>
            <a:fillRect/>
          </a:stretch>
        </p:blipFill>
        <p:spPr bwMode="auto">
          <a:xfrm>
            <a:off x="457200" y="1549400"/>
            <a:ext cx="8229600" cy="21717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Image of a jackknife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jackknife (2/4)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X</m:t>
                    </m:r>
                    <m:r>
                      <m:t> </m:t>
                    </m:r>
                    <m:r>
                      <m:t> </m:t>
                    </m:r>
                    <m:r>
                      <m:t> </m:t>
                    </m:r>
                    <m:r>
                      <m:t> </m:t>
                    </m:r>
                    <m:r>
                      <m:t> </m:t>
                    </m:r>
                    <m:r>
                      <m:t> </m:t>
                    </m:r>
                    <m:r>
                      <m:rPr>
                        <m:sty m:val="p"/>
                      </m:rPr>
                      <m:t>=</m:t>
                    </m:r>
                    <m:d>
                      <m:dPr>
                        <m:begChr m:val="("/>
                        <m:endChr m:val=")"/>
                        <m:sepChr m:val=""/>
                        <m:grow/>
                      </m:dPr>
                      <m:e>
                        <m:r>
                          <m:t>2</m:t>
                        </m:r>
                        <m:r>
                          <m:rPr>
                            <m:sty m:val="p"/>
                          </m:rPr>
                          <m:t>,</m:t>
                        </m:r>
                        <m:r>
                          <m:t>3</m:t>
                        </m:r>
                        <m:r>
                          <m:rPr>
                            <m:sty m:val="p"/>
                          </m:rPr>
                          <m:t>,</m:t>
                        </m:r>
                        <m:r>
                          <m:t>7</m:t>
                        </m:r>
                        <m:r>
                          <m:rPr>
                            <m:sty m:val="p"/>
                          </m:rPr>
                          <m:t>,</m:t>
                        </m:r>
                        <m:r>
                          <m:t>5</m:t>
                        </m:r>
                        <m:r>
                          <m:rPr>
                            <m:sty m:val="p"/>
                          </m:rPr>
                          <m:t>,</m:t>
                        </m:r>
                        <m:r>
                          <m:t>6</m:t>
                        </m:r>
                      </m:e>
                    </m:d>
                  </m:oMath>
                </a14:m>
              </a:p>
              <a:p>
                <a:pPr lvl="0" indent="0" marL="0">
                  <a:buNone/>
                </a:pPr>
                <a14:m>
                  <m:oMath xmlns:m="http://schemas.openxmlformats.org/officeDocument/2006/math">
                    <m:r>
                      <m:t> </m:t>
                    </m:r>
                  </m:oMath>
                </a14:m>
              </a:p>
              <a:p>
                <a:pPr lvl="0" indent="0" marL="0">
                  <a:buNone/>
                </a:pPr>
                <a14:m>
                  <m:oMath xmlns:m="http://schemas.openxmlformats.org/officeDocument/2006/math">
                    <m:sSup>
                      <m:e>
                        <m:r>
                          <m:t>X</m:t>
                        </m:r>
                      </m:e>
                      <m:sup>
                        <m:d>
                          <m:dPr>
                            <m:begChr m:val="("/>
                            <m:endChr m:val=")"/>
                            <m:sepChr m:val=""/>
                            <m:grow/>
                          </m:dPr>
                          <m:e>
                            <m:r>
                              <m:rPr>
                                <m:sty m:val="p"/>
                              </m:rPr>
                              <m:t>−</m:t>
                            </m:r>
                            <m:r>
                              <m:t>1</m:t>
                            </m:r>
                          </m:e>
                        </m:d>
                      </m:sup>
                    </m:sSup>
                    <m:r>
                      <m:rPr>
                        <m:sty m:val="p"/>
                      </m:rPr>
                      <m:t>=</m:t>
                    </m:r>
                    <m:d>
                      <m:dPr>
                        <m:begChr m:val="("/>
                        <m:endChr m:val=")"/>
                        <m:sepChr m:val=""/>
                        <m:grow/>
                      </m:dPr>
                      <m:e>
                        <m:r>
                          <m:t> </m:t>
                        </m:r>
                        <m:r>
                          <m:t> </m:t>
                        </m:r>
                        <m:r>
                          <m:rPr>
                            <m:sty m:val="p"/>
                          </m:rPr>
                          <m:t>,</m:t>
                        </m:r>
                        <m:r>
                          <m:t>3</m:t>
                        </m:r>
                        <m:r>
                          <m:rPr>
                            <m:sty m:val="p"/>
                          </m:rPr>
                          <m:t>,</m:t>
                        </m:r>
                        <m:r>
                          <m:t>7</m:t>
                        </m:r>
                        <m:r>
                          <m:rPr>
                            <m:sty m:val="p"/>
                          </m:rPr>
                          <m:t>,</m:t>
                        </m:r>
                        <m:r>
                          <m:t>5</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2</m:t>
                            </m:r>
                          </m:e>
                        </m:d>
                      </m:sup>
                    </m:sSup>
                    <m:r>
                      <m:rPr>
                        <m:sty m:val="p"/>
                      </m:rPr>
                      <m:t>=</m:t>
                    </m:r>
                    <m:d>
                      <m:dPr>
                        <m:begChr m:val="("/>
                        <m:endChr m:val=")"/>
                        <m:sepChr m:val=""/>
                        <m:grow/>
                      </m:dPr>
                      <m:e>
                        <m:r>
                          <m:t>2</m:t>
                        </m:r>
                        <m:r>
                          <m:rPr>
                            <m:sty m:val="p"/>
                          </m:rPr>
                          <m:t>,</m:t>
                        </m:r>
                        <m:r>
                          <m:t> </m:t>
                        </m:r>
                        <m:r>
                          <m:t> </m:t>
                        </m:r>
                        <m:r>
                          <m:rPr>
                            <m:sty m:val="p"/>
                          </m:rPr>
                          <m:t>,</m:t>
                        </m:r>
                        <m:r>
                          <m:t>7</m:t>
                        </m:r>
                        <m:r>
                          <m:rPr>
                            <m:sty m:val="p"/>
                          </m:rPr>
                          <m:t>,</m:t>
                        </m:r>
                        <m:r>
                          <m:t>5</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3</m:t>
                            </m:r>
                          </m:e>
                        </m:d>
                      </m:sup>
                    </m:sSup>
                    <m:r>
                      <m:rPr>
                        <m:sty m:val="p"/>
                      </m:rPr>
                      <m:t>=</m:t>
                    </m:r>
                    <m:d>
                      <m:dPr>
                        <m:begChr m:val="("/>
                        <m:endChr m:val=")"/>
                        <m:sepChr m:val=""/>
                        <m:grow/>
                      </m:dPr>
                      <m:e>
                        <m:r>
                          <m:t>2</m:t>
                        </m:r>
                        <m:r>
                          <m:rPr>
                            <m:sty m:val="p"/>
                          </m:rPr>
                          <m:t>,</m:t>
                        </m:r>
                        <m:r>
                          <m:t>3</m:t>
                        </m:r>
                        <m:r>
                          <m:rPr>
                            <m:sty m:val="p"/>
                          </m:rPr>
                          <m:t>,</m:t>
                        </m:r>
                        <m:r>
                          <m:t> </m:t>
                        </m:r>
                        <m:r>
                          <m:t> </m:t>
                        </m:r>
                        <m:r>
                          <m:rPr>
                            <m:sty m:val="p"/>
                          </m:rPr>
                          <m:t>,</m:t>
                        </m:r>
                        <m:r>
                          <m:t>5</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4</m:t>
                            </m:r>
                          </m:e>
                        </m:d>
                      </m:sup>
                    </m:sSup>
                    <m:r>
                      <m:rPr>
                        <m:sty m:val="p"/>
                      </m:rPr>
                      <m:t>=</m:t>
                    </m:r>
                    <m:d>
                      <m:dPr>
                        <m:begChr m:val="("/>
                        <m:endChr m:val=")"/>
                        <m:sepChr m:val=""/>
                        <m:grow/>
                      </m:dPr>
                      <m:e>
                        <m:r>
                          <m:t>2</m:t>
                        </m:r>
                        <m:r>
                          <m:rPr>
                            <m:sty m:val="p"/>
                          </m:rPr>
                          <m:t>,</m:t>
                        </m:r>
                        <m:r>
                          <m:t>3</m:t>
                        </m:r>
                        <m:r>
                          <m:rPr>
                            <m:sty m:val="p"/>
                          </m:rPr>
                          <m:t>,</m:t>
                        </m:r>
                        <m:r>
                          <m:t>7</m:t>
                        </m:r>
                        <m:r>
                          <m:rPr>
                            <m:sty m:val="p"/>
                          </m:rPr>
                          <m:t>,</m:t>
                        </m:r>
                        <m:r>
                          <m:t> </m:t>
                        </m:r>
                        <m:r>
                          <m:t> </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5</m:t>
                            </m:r>
                          </m:e>
                        </m:d>
                      </m:sup>
                    </m:sSup>
                    <m:r>
                      <m:rPr>
                        <m:sty m:val="p"/>
                      </m:rPr>
                      <m:t>=</m:t>
                    </m:r>
                    <m:d>
                      <m:dPr>
                        <m:begChr m:val="("/>
                        <m:endChr m:val=")"/>
                        <m:sepChr m:val=""/>
                        <m:grow/>
                      </m:dPr>
                      <m:e>
                        <m:r>
                          <m:t>2</m:t>
                        </m:r>
                        <m:r>
                          <m:rPr>
                            <m:sty m:val="p"/>
                          </m:rPr>
                          <m:t>,</m:t>
                        </m:r>
                        <m:r>
                          <m:t>3</m:t>
                        </m:r>
                        <m:r>
                          <m:rPr>
                            <m:sty m:val="p"/>
                          </m:rPr>
                          <m:t>,</m:t>
                        </m:r>
                        <m:r>
                          <m:t>7</m:t>
                        </m:r>
                        <m:r>
                          <m:rPr>
                            <m:sty m:val="p"/>
                          </m:rPr>
                          <m:t>,</m:t>
                        </m:r>
                        <m:r>
                          <m:t>5</m:t>
                        </m:r>
                        <m:r>
                          <m:rPr>
                            <m:sty m:val="p"/>
                          </m:rPr>
                          <m:t>,</m:t>
                        </m:r>
                        <m:r>
                          <m:t> </m:t>
                        </m:r>
                        <m:r>
                          <m:t> </m:t>
                        </m:r>
                      </m:e>
                    </m:d>
                  </m:oMath>
                </a14:m>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gentle introduction to the bootstrap</dc:title>
  <dc:creator>Steve Simon</dc:creator>
  <cp:keywords/>
  <dcterms:created xsi:type="dcterms:W3CDTF">2022-07-15T20:35:30Z</dcterms:created>
  <dcterms:modified xsi:type="dcterms:W3CDTF">2022-07-15T20:35:30Z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2022-07-13</vt:lpwstr>
  </property>
  <property fmtid="{D5CDD505-2E9C-101B-9397-08002B2CF9AE}" pid="3" name="output">
    <vt:lpwstr>powerpoint_presentation</vt:lpwstr>
  </property>
</Properties>
</file>