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notesMaster" Target="notesMasters/notesMaster1.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work we propose takes advantage of two key resources that already exist. The first is data from the Lead Safe Kansas City project. This program, funded by HUD, tests children for lead poisoning, home testing, and remediates if lead hazards are found. There is a massive amount of information from this project, 20 years worth of data and 18 thousand health encounters per year.</a:t>
            </a:r>
          </a:p>
          <a:p>
            <a:pPr lvl="0" indent="0" marL="0">
              <a:buNone/>
            </a:pPr>
          </a:p>
          <a:p>
            <a:pPr lvl="0" indent="0" marL="0">
              <a:buNone/>
            </a:pPr>
            <a:r>
              <a:rPr/>
              <a:t>The second resource is an exterior based housing survey developed by the Center for Economic Information and used in many Kansas City Missouri and Kansas City Kansas neighborhoods over the past two decades. It can be conducted by graduate students after a carefully established training program. The individual items in the survey, such as roofing condition are easily observed at the street level and can be done quickly and accurately. Our team has built extensive quality control procedures into the survey. It can be done quickly and cheaply. Our team has collected data on over 260 thousand houses over a 14 year period.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will describe the extent to which different interventions have made housing lead safe by HUD standards and how this leads to fewer lead poisoned children among those who move into a home after remediation activity.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Our agenda is to develop a primary prevention technique based on exterior housing observations as well as neighborhood level social determinants of health. The goal will be to develop a data-driven, housing-based index that Lead Hazard Control programs can use to select the homes most in need of lead-based hazard remediation.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quite proud of the proposal that we put together and see three major strengths of this research.</a:t>
            </a:r>
          </a:p>
          <a:p>
            <a:pPr lvl="0" indent="0" marL="0">
              <a:buNone/>
            </a:pPr>
          </a:p>
          <a:p>
            <a:pPr lvl="0" indent="0" marL="0">
              <a:buNone/>
            </a:pPr>
            <a:r>
              <a:rPr/>
              <a:t>First, we are leveraging existing resources in this research. We have extensive data from the KC Lead Safe project and will use that to evaluate the long term success of lead remediation. We have an established methodology for surveying the exterior conditions of a house and expect that this will be predictive of interior conditions as well.</a:t>
            </a:r>
          </a:p>
          <a:p>
            <a:pPr lvl="0" indent="0" marL="0">
              <a:buNone/>
            </a:pPr>
          </a:p>
          <a:p>
            <a:pPr lvl="0" indent="0" marL="0">
              <a:buNone/>
            </a:pPr>
            <a:r>
              <a:rPr/>
              <a:t>Second, we are proposing cost effective methods for this work. The exterior conditions survey is fast, convenient, and inexpensive. We hope to show that this simple survey will allow a cost-effective approach to identify where to best spend remediation efforts.</a:t>
            </a:r>
          </a:p>
          <a:p>
            <a:pPr lvl="0" indent="0" marL="0">
              <a:buNone/>
            </a:pPr>
          </a:p>
          <a:p>
            <a:pPr lvl="0" indent="0" marL="0">
              <a:buNone/>
            </a:pPr>
            <a:r>
              <a:rPr/>
              <a:t>Third, we have detailed quality control procedures already in place for these procedures. There is a detailed training protocol, for example, for the exterior house conditions survey, and duplicate assessment of all survey items.</a:t>
            </a:r>
          </a:p>
          <a:p>
            <a:pPr lvl="0" indent="0" marL="0">
              <a:buNone/>
            </a:pPr>
          </a:p>
          <a:p>
            <a:pPr lvl="0" indent="0" marL="0">
              <a:buNone/>
            </a:pPr>
            <a:r>
              <a:rPr/>
              <a:t>Finally, if the approach we propose is proven by the research data, it would take very little effort to package up the work and apply it to other communities in the United States.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github.com/pmean/papers-and-presentations/impact-lead-kc"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Impact Lead - Kansas City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 </a:t>
            </a:r>
            <a:r>
              <a:rPr>
                <a:hlinkClick r:id="rId2"/>
              </a:rPr>
              <a:t>http://github.com/pmean/papers-and-presentations/impact-lead-kc</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Historical overview</a:t>
            </a:r>
          </a:p>
        </p:txBody>
      </p:sp>
      <p:pic>
        <p:nvPicPr>
          <p:cNvPr descr="../images/bowles.png" id="0" name="Picture 1"/>
          <p:cNvPicPr>
            <a:picLocks noGrp="1" noChangeAspect="1"/>
          </p:cNvPicPr>
          <p:nvPr/>
        </p:nvPicPr>
        <p:blipFill>
          <a:blip r:embed="rId2"/>
          <a:stretch>
            <a:fillRect/>
          </a:stretch>
        </p:blipFill>
        <p:spPr bwMode="auto">
          <a:xfrm>
            <a:off x="3302000" y="1193800"/>
            <a:ext cx="2540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existing resources</a:t>
            </a:r>
          </a:p>
        </p:txBody>
      </p:sp>
      <p:sp>
        <p:nvSpPr>
          <p:cNvPr id="3" name="Content Placeholder 2"/>
          <p:cNvSpPr>
            <a:spLocks noGrp="1"/>
          </p:cNvSpPr>
          <p:nvPr>
            <p:ph idx="1"/>
          </p:nvPr>
        </p:nvSpPr>
        <p:spPr/>
        <p:txBody>
          <a:bodyPr/>
          <a:lstStyle/>
          <a:p>
            <a:pPr lvl="0"/>
            <a:r>
              <a:rPr/>
              <a:t>Project Lead Safe Kansas City</a:t>
            </a:r>
          </a:p>
          <a:p>
            <a:pPr lvl="1"/>
            <a:r>
              <a:rPr/>
              <a:t>20 years of data</a:t>
            </a:r>
          </a:p>
          <a:p>
            <a:pPr lvl="1"/>
            <a:r>
              <a:rPr/>
              <a:t>18 thousand health encounters per year</a:t>
            </a:r>
          </a:p>
          <a:p>
            <a:pPr lvl="0"/>
            <a:r>
              <a:rPr/>
              <a:t>Exterior based housing survey</a:t>
            </a:r>
          </a:p>
          <a:p>
            <a:pPr lvl="1"/>
            <a:r>
              <a:rPr/>
              <a:t>Quick, easy, cost effective ($6.50 per parcel)</a:t>
            </a:r>
          </a:p>
          <a:p>
            <a:pPr lvl="1"/>
            <a:r>
              <a:rPr/>
              <a:t>Can be done at the street level</a:t>
            </a:r>
          </a:p>
          <a:p>
            <a:pPr lvl="1"/>
            <a:r>
              <a:rPr/>
              <a:t>Extensive quality control procedures</a:t>
            </a:r>
          </a:p>
          <a:p>
            <a:pPr lvl="1"/>
            <a:r>
              <a:rPr/>
              <a:t>Used routinely for over 260 thousand houses over 14 years.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1.</a:t>
            </a:r>
          </a:p>
        </p:txBody>
      </p:sp>
      <p:sp>
        <p:nvSpPr>
          <p:cNvPr id="3" name="Content Placeholder 2"/>
          <p:cNvSpPr>
            <a:spLocks noGrp="1"/>
          </p:cNvSpPr>
          <p:nvPr>
            <p:ph idx="1"/>
          </p:nvPr>
        </p:nvSpPr>
        <p:spPr/>
        <p:txBody>
          <a:bodyPr/>
          <a:lstStyle/>
          <a:p>
            <a:pPr lvl="0"/>
            <a:r>
              <a:rPr/>
              <a:t>Quantify improvements made by KC Lead Safe</a:t>
            </a:r>
          </a:p>
          <a:p>
            <a:pPr lvl="1"/>
            <a:r>
              <a:rPr/>
              <a:t>Trends over time versus national trends</a:t>
            </a:r>
          </a:p>
          <a:p>
            <a:pPr lvl="1"/>
            <a:r>
              <a:rPr/>
              <a:t>Identify and evaluate children who move into remediated homes.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2</a:t>
            </a:r>
          </a:p>
        </p:txBody>
      </p:sp>
      <p:sp>
        <p:nvSpPr>
          <p:cNvPr id="3" name="Content Placeholder 2"/>
          <p:cNvSpPr>
            <a:spLocks noGrp="1"/>
          </p:cNvSpPr>
          <p:nvPr>
            <p:ph idx="1"/>
          </p:nvPr>
        </p:nvSpPr>
        <p:spPr/>
        <p:txBody>
          <a:bodyPr/>
          <a:lstStyle/>
          <a:p>
            <a:pPr lvl="0"/>
            <a:r>
              <a:rPr/>
              <a:t>Validate use of exterior survey to identify high risk homes</a:t>
            </a:r>
          </a:p>
          <a:p>
            <a:pPr lvl="1"/>
            <a:r>
              <a:rPr/>
              <a:t>Conduct survey in 60 census tracts</a:t>
            </a:r>
          </a:p>
          <a:p>
            <a:pPr lvl="1"/>
            <a:r>
              <a:rPr/>
              <a:t>Select 50 houses with high score on survey</a:t>
            </a:r>
          </a:p>
          <a:p>
            <a:pPr lvl="1"/>
            <a:r>
              <a:rPr/>
              <a:t>Compare to 50 neighboring control houses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Strengths of the research</a:t>
            </a:r>
          </a:p>
        </p:txBody>
      </p:sp>
      <p:sp>
        <p:nvSpPr>
          <p:cNvPr id="3" name="Content Placeholder 2"/>
          <p:cNvSpPr>
            <a:spLocks noGrp="1"/>
          </p:cNvSpPr>
          <p:nvPr>
            <p:ph idx="1"/>
          </p:nvPr>
        </p:nvSpPr>
        <p:spPr/>
        <p:txBody>
          <a:bodyPr/>
          <a:lstStyle/>
          <a:p>
            <a:pPr lvl="0"/>
            <a:r>
              <a:rPr/>
              <a:t>Leverage existing resources to solve new problems</a:t>
            </a:r>
          </a:p>
          <a:p>
            <a:pPr lvl="0"/>
            <a:r>
              <a:rPr/>
              <a:t>Use of cost-effective methods</a:t>
            </a:r>
          </a:p>
          <a:p>
            <a:pPr lvl="0"/>
            <a:r>
              <a:rPr/>
              <a:t>Extensive QC already in place</a:t>
            </a:r>
          </a:p>
          <a:p>
            <a:pPr lvl="0"/>
            <a:r>
              <a:rPr/>
              <a:t>Approach easily extended to other communities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Lead - Kansas City</dc:title>
  <dc:creator>Steve Simon, http://github.com/pmean/papers-and-presentations/impact-lead-kc</dc:creator>
  <cp:keywords/>
  <dcterms:created xsi:type="dcterms:W3CDTF">2022-09-15T17:19:53Z</dcterms:created>
  <dcterms:modified xsi:type="dcterms:W3CDTF">2022-09-15T17:19:53Z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powerpoint_presentation</vt:lpwstr>
  </property>
</Properties>
</file>