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7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notesMaster" Target="notesMasters/notesMaster1.xml" /><Relationship Id="rId76" Type="http://schemas.openxmlformats.org/officeDocument/2006/relationships/tableStyles" Target="tableStyles.xml" /><Relationship Id="rId75" Type="http://schemas.openxmlformats.org/officeDocument/2006/relationships/theme" Target="theme/theme1.xml" /><Relationship Id="rId1" Type="http://schemas.openxmlformats.org/officeDocument/2006/relationships/slideMaster" Target="slideMasters/slideMaster1.xml" /><Relationship Id="rId74" Type="http://schemas.openxmlformats.org/officeDocument/2006/relationships/viewProps" Target="viewProps.xml" /><Relationship Id="rId73"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1.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2.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3.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4.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55.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56.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57.xml.rels><?xml version="1.0" encoding="UTF-8"?><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58.xml.rels><?xml version="1.0" encoding="UTF-8"?><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59.xml.rels><?xml version="1.0" encoding="UTF-8"?><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abstract that I provided. I am including it here to remind myself what I promised to talk about.</a:t>
            </a:r>
          </a:p>
          <a:p>
            <a:pPr lvl="0" indent="0" marL="0">
              <a:buNone/>
            </a:pPr>
          </a:p>
          <a:p>
            <a:pPr lvl="0" indent="0" marL="0">
              <a:buNone/>
            </a:pPr>
            <a:r>
              <a:rPr/>
              <a:t>The bootstrap is a methodology derived by Bradley Efron in the 1980s that provides a reasonable approximation to the sampling distribution of various “difficult” statistics. Difficult statistics are those where there is no mathematical theory to establish a distribution. It is also useful when you don’t trust the mathematical theory because of a small sample size or potential violations of the underlying assumptions. The bootstrap is also a mechanism used by many machine learning algorithms to avoid overfitting. This talk will orient you to the general mechanisms of the bootstrap algorithm and illustrate its application in a couple of simple settings.</a:t>
            </a:r>
          </a:p>
          <a:p>
            <a:pPr lvl="0" indent="0" marL="0">
              <a:buNone/>
            </a:pPr>
          </a:p>
          <a:p>
            <a:pPr lvl="0" indent="0" marL="0">
              <a:buNone/>
            </a:pPr>
            <a:r>
              <a:rPr/>
              <a:t>This talk will cover four major areas.</a:t>
            </a:r>
          </a:p>
          <a:p>
            <a:pPr lvl="0" indent="0" marL="0">
              <a:buNone/>
            </a:pPr>
          </a:p>
          <a:p>
            <a:pPr lvl="0" indent="0" marL="0">
              <a:buNone/>
            </a:pPr>
            <a:r>
              <a:rPr/>
              <a:t>First, I will provide a historical overview, starting with a simpler method that the bootstrap was based on called the jackknife. Then I will talk about Bradley Efron’s work to develop the bootstrap and establish its theoretical foundations. Then I will mention how bootstrapping has developed into a methodology used in machine learning called bagging.</a:t>
            </a:r>
          </a:p>
          <a:p>
            <a:pPr lvl="0" indent="0" marL="0">
              <a:buNone/>
            </a:pPr>
          </a:p>
          <a:p>
            <a:pPr lvl="0" indent="0" marL="0">
              <a:buNone/>
            </a:pPr>
            <a:r>
              <a:rPr/>
              <a:t>I will illustrate the mechanics of the bootstrap: to estimate bias, calculate standard errors, compute confidence intervals, test hypotheses, and to visualize variations in statistical plots.</a:t>
            </a:r>
          </a:p>
          <a:p>
            <a:pPr lvl="0" indent="0" marL="0">
              <a:buNone/>
            </a:pPr>
          </a:p>
          <a:p>
            <a:pPr lvl="0" indent="0" marL="0">
              <a:buNone/>
            </a:pPr>
            <a:r>
              <a:rPr/>
              <a:t>Then I will show some sample code on how to implement the bootstrap in SAS, Stata, and R.</a:t>
            </a:r>
          </a:p>
          <a:p>
            <a:pPr lvl="0" indent="0" marL="0">
              <a:buNone/>
            </a:pPr>
          </a:p>
          <a:p>
            <a:pPr lvl="0" indent="0" marL="0">
              <a:buNone/>
            </a:pPr>
            <a:r>
              <a:rPr/>
              <a:t>Then I will discuss some special cases where you might consider more complex forms of bootstrapping.</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average of the jackknife subsamples is a bit less than 1.68. This indicates a small amount of bias, though I would argue that the size of the bias is manageable. The standard deviation of the jackknife subsamples is around 0.3 (I’m rounding liberally here). This standard deviation is a reasonable estimate for the standard error of the mean absolute deviation. So plus or minus two standard errors gives you an approximate confidence interval from 1.0 to 2.2. A fair amount of imprecision, but hardly surprising for a dataset with a total sample size of 5.</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image is from a White House ceremony where Bradley Efron received the President’s National Medal of Science. I was quite shocked when I found this picture a few days ago, and I’ve been trying to call Joe Biden ever since to see where my medal is. Seriously, you have to be a really special statistician to deserve an honor like this.</a:t>
            </a:r>
          </a:p>
          <a:p>
            <a:pPr lvl="0" indent="0" marL="0">
              <a:buNone/>
            </a:pPr>
          </a:p>
          <a:p>
            <a:pPr lvl="0" indent="0" marL="0">
              <a:buNone/>
            </a:pPr>
            <a:r>
              <a:rPr/>
              <a:t>Most of the information about Bradley Efron comes from</a:t>
            </a:r>
          </a:p>
          <a:p>
            <a:pPr lvl="0" indent="0" marL="0">
              <a:buNone/>
            </a:pPr>
          </a:p>
          <a:p>
            <a:pPr lvl="0" indent="0" marL="0">
              <a:buNone/>
            </a:pPr>
            <a:r>
              <a:rPr/>
              <a:t>Denise LaFontaine. The History of Bootstrapping: Tracing the Development of Resampling With Replacement. The Mathematics Enthusiast 2021, 18(1). Available in pdf format.</a:t>
            </a:r>
          </a:p>
          <a:p>
            <a:pPr lvl="0" indent="0" marL="0">
              <a:buNone/>
            </a:pPr>
          </a:p>
          <a:p>
            <a:pPr lvl="0" indent="0" marL="0">
              <a:buNone/>
            </a:pPr>
            <a:r>
              <a:rPr/>
              <a:t>Bradley Efron entered the PhD program in Statistics at Stanford University in 1960. He was influenced by one of the faculty at Stanford, Rupert Miller, who was working on establishing conditions under which the jackknife did or did not perform well. Shortly after graduating, Dr. Efron started working on an approach that would fix some of the shortcomings of the jackknife.</a:t>
            </a:r>
          </a:p>
          <a:p>
            <a:pPr lvl="0" indent="0" marL="0">
              <a:buNone/>
            </a:pPr>
          </a:p>
          <a:p>
            <a:pPr lvl="0" indent="0" marL="0">
              <a:buNone/>
            </a:pPr>
            <a:r>
              <a:rPr/>
              <a:t>It turns out that the jackknife works in a variety of settings, but fails badly for certain statistics like the median and the interquartile range. The bootstrap handles all the cases that the jackknife handles but also handles quite a few that the jackknife can’t.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Bradley Efron decided to create subsamples by sampling from the full data set, but with replacement.</a:t>
            </a:r>
          </a:p>
          <a:p>
            <a:pPr lvl="0" indent="0" marL="0">
              <a:buNone/>
            </a:pPr>
          </a:p>
          <a:p>
            <a:pPr lvl="0" indent="0" marL="0">
              <a:buNone/>
            </a:pPr>
            <a:r>
              <a:rPr/>
              <a:t>Sampling with replacement means that the first data value selected gets tossed back into the pool and is available for selection later on. It might get selected a second, or even a third time. A consequence of this is that one or more of the original values might not make it into the bootstrap sample. If one data value is hogging two or three spots, that squeezes out room for another data value.</a:t>
            </a:r>
          </a:p>
          <a:p>
            <a:pPr lvl="0" indent="0" marL="0">
              <a:buNone/>
            </a:pPr>
          </a:p>
          <a:p>
            <a:pPr lvl="0" indent="0" marL="0">
              <a:buNone/>
            </a:pPr>
            <a:r>
              <a:rPr/>
              <a:t>The first bootstrap sample picks the 5 twice and skips over the 6. The second bootstrap sample picks the 5 twice and the 7 twice and skips over the 2 and the 6.</a:t>
            </a:r>
          </a:p>
          <a:p>
            <a:pPr lvl="0" indent="0" marL="0">
              <a:buNone/>
            </a:pPr>
          </a:p>
          <a:p>
            <a:pPr lvl="0" indent="0" marL="0">
              <a:buNone/>
            </a:pPr>
            <a:r>
              <a:rPr/>
              <a:t>One big advantage of the bootstrap samples is that you can do this hundreds or even thousands of times.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what you might do with the bootstrap samples. Suppose we are interested in the behavior of the mean absolute deviation for this particular dataset. You can calculate that statistic for each bootstrap sample. It is 1.52 for the first bootstrap sample, 1.28 for the second bootstrap sample, and so forth. Notice how much this statistic varies from one sample to the next.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average across all the bootstrap samples is a bit smaller than the estimate for the original data. This indicates, as we noticed before with the jackknife, a small amount of bias.</a:t>
            </a:r>
          </a:p>
          <a:p>
            <a:pPr lvl="0" indent="0" marL="0">
              <a:buNone/>
            </a:pPr>
          </a:p>
          <a:p>
            <a:pPr lvl="0" indent="0" marL="0">
              <a:buNone/>
            </a:pPr>
            <a:r>
              <a:rPr/>
              <a:t>The standard deviation from the bootstrap mean absolute deviations is an estimate of the standard error of that statistic. It is fairly large, but as noted earlier, not too much of a surprise.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histogram of the 500 bootstrapped estimates of the mean absolute deviation. Notice that it is “patchy” and does not follow a smooth bell shaped curve. This is an important issue that we will address when computing confidence intervals.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we have inside knowledge about the true probabilities for the data in our sample. Here is a cumulative distribution function that can generate data for a particular distribution.</a:t>
            </a:r>
          </a:p>
          <a:p>
            <a:pPr lvl="0" indent="0" marL="0">
              <a:buNone/>
            </a:pPr>
          </a:p>
          <a:p>
            <a:pPr lvl="0" indent="0" marL="0">
              <a:buNone/>
            </a:pPr>
            <a:r>
              <a:rPr/>
              <a:t>The cumulative distribution allows you to compute the cumulative probability for any data value. Select the data value on the X axis, project up to the curve and slide horizontally to read the cumulative probability on the Y axis.</a:t>
            </a:r>
          </a:p>
          <a:p>
            <a:pPr lvl="0" indent="0" marL="0">
              <a:buNone/>
            </a:pPr>
          </a:p>
          <a:p>
            <a:pPr lvl="0" indent="0" marL="0">
              <a:buNone/>
            </a:pPr>
            <a:r>
              <a:rPr/>
              <a:t>You can also invert the process to get a percentile. Select a percentile level on the Y-axis, project horizontally until you intersect the curve, then drop down to the X-axis to get the percentile.</a:t>
            </a:r>
          </a:p>
          <a:p>
            <a:pPr lvl="0" indent="0" marL="0">
              <a:buNone/>
            </a:pPr>
          </a:p>
          <a:p>
            <a:pPr lvl="0" indent="0" marL="0">
              <a:buNone/>
            </a:pPr>
            <a:r>
              <a:rPr/>
              <a:t>To get the median, for example, find 0.5 on the y-axis, project over to the curve and down to about 4.</a:t>
            </a:r>
          </a:p>
          <a:p>
            <a:pPr lvl="0" indent="0" marL="0">
              <a:buNone/>
            </a:pPr>
          </a:p>
          <a:p>
            <a:pPr lvl="0" indent="0" marL="0">
              <a:buNone/>
            </a:pPr>
            <a:r>
              <a:rPr/>
              <a:t>It’s subtle, but notice that the curve is a just a bit lopsided, indicating a tiny amount of a skewness in this data.</a:t>
            </a:r>
          </a:p>
          <a:p>
            <a:pPr lvl="0" indent="0" marL="0">
              <a:buNone/>
            </a:pPr>
          </a:p>
          <a:p>
            <a:pPr lvl="0" indent="0" marL="0">
              <a:buNone/>
            </a:pPr>
            <a:r>
              <a:rPr/>
              <a:t>If you had inside knowledge, enough to specify the cumulative distribution function, you could generate random samples from this distribution and calculate statistics on those random samples. It is a basic tool in Statistics known as Monte Carlo simulation.</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simplest way to generate random variables from a specific cumulative density function is to select values on the y-axis from a random variable uniformly distributed on the interval 0 to 1. Project those values horizontally until they intersect the curve and then drop down to the X-axis. What you’re doing is picking random percentiles from the distribution.</a:t>
            </a:r>
          </a:p>
          <a:p>
            <a:pPr lvl="0" indent="0" marL="0">
              <a:buNone/>
            </a:pPr>
          </a:p>
          <a:p>
            <a:pPr lvl="0" indent="0" marL="0">
              <a:buNone/>
            </a:pPr>
            <a:r>
              <a:rPr/>
              <a:t>So grab n uniform random variables, convert them into percentiles from the cumulative distribution function, and then calculate some statistic like the mean absolute deviation. Get another set of n uniform random variables and repeat the process. With computers as fast as they are today, you could do this a few hundred or even a few thousand times and not break a sweat.</a:t>
            </a:r>
          </a:p>
          <a:p>
            <a:pPr lvl="0" indent="0" marL="0">
              <a:buNone/>
            </a:pPr>
          </a:p>
          <a:p>
            <a:pPr lvl="0" indent="0" marL="0">
              <a:buNone/>
            </a:pPr>
            <a:r>
              <a:rPr/>
              <a:t>Of course, most of the time, you can’t run this Monte Carlo simulation without making some strong assumptions. If you have a particular set of data, do you ever really know what the cumulative distribution function is that created this data? Even if you were lucky enough to have some inside information–that it was associated with a normal random variable, for example–you wouldn’t know which normal. You wouldn’t know the mu and you wouldn’t know the sigma.</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get a good approximation to the cumulative distribution function using the data. Draw a step function with a jump of 1/n at each data point where n is the number of data points.</a:t>
            </a:r>
          </a:p>
          <a:p>
            <a:pPr lvl="0" indent="0" marL="0">
              <a:buNone/>
            </a:pPr>
          </a:p>
          <a:p>
            <a:pPr lvl="0" indent="0" marL="0">
              <a:buNone/>
            </a:pPr>
            <a:r>
              <a:rPr/>
              <a:t>This step function is known as the empirical cumulative distribution function.</a:t>
            </a:r>
          </a:p>
          <a:p>
            <a:pPr lvl="0" indent="0" marL="0">
              <a:buNone/>
            </a:pPr>
          </a:p>
          <a:p>
            <a:pPr lvl="0" indent="0" marL="0">
              <a:buNone/>
            </a:pPr>
            <a:r>
              <a:rPr/>
              <a:t>The empirical cumulative distribution function does a pretty good job. It is unbiased and converges to the true cumulative distribution function as the sample size increases.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you can’t generate random variables from the true cumulative distribution function, then a good approximation would be to generate random variables from the empirical cumulative distribution function. Generate values on the Y-axis that are uniformly distributed on the interval 0 to 1, project over horizontally and then drop down to the X-axis.</a:t>
            </a:r>
          </a:p>
          <a:p>
            <a:pPr lvl="0" indent="0" marL="0">
              <a:buNone/>
            </a:pPr>
          </a:p>
          <a:p>
            <a:pPr lvl="0" indent="0" marL="0">
              <a:buNone/>
            </a:pPr>
            <a:r>
              <a:rPr/>
              <a:t>What you’re doing here is sampling from the data with replacement. So, at least intuitively, this is equivalent to an approximate Monte Carlo simulation based on the empirical cumulative distribution function.</a:t>
            </a:r>
          </a:p>
          <a:p>
            <a:pPr lvl="0" indent="0" marL="0">
              <a:buNone/>
            </a:pPr>
          </a:p>
          <a:p>
            <a:pPr lvl="0" indent="0" marL="0">
              <a:buNone/>
            </a:pPr>
            <a:r>
              <a:rPr/>
              <a:t>Notice in this example that some of the data values appear two or more times and others are not selected at all. Because it is done randomly, you get a reasonable set of simulated values, even without knowing the true underlying cumulative distribution function.</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provide a bit of historical context. Before the bootstrap came along, researchers relied on a variety of mathematical theorems like the Central Limit Theorem and extensions to the Central Limit Theorem to estimate bias, calculate standard errors, produce confidence intervals, and test hypotheses.</a:t>
            </a:r>
          </a:p>
          <a:p>
            <a:pPr lvl="0" indent="0" marL="0">
              <a:buNone/>
            </a:pPr>
          </a:p>
          <a:p>
            <a:pPr lvl="0" indent="0" marL="0">
              <a:buNone/>
            </a:pPr>
            <a:r>
              <a:rPr/>
              <a:t>The bootstrap represents an early attempt to use the power of computer simulation to estimate bias, calculate standard errors, produce confidence intervals, and test hypotheses. The bootstrap provides these answers in many settings where you can’t find a version of the Central Limit Theorem that would apply or when you don’t trust the approximation. I’ll provide a brief overview of the jackknife, an earlier approach that the bootstrap was based on. Then I’ll talk about Bradley Efron’s work in the 1970’s and 1980’s to develop the bootstrap and to establish the mathematical principles that make the bootstrap work in so many different areas. Finally, I will talk about how bootstrapping came to be relied on in various machine learning algorithms.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name bootstrap comes from the saying “Lift yourself up by your bootstraps”. It is a reference to getting something done without any help. This is analogous to the statistical bootstrap. It produces results with just the data at hand and no outside help from an assumed distribution.</a:t>
            </a:r>
          </a:p>
          <a:p>
            <a:pPr lvl="0" indent="0" marL="0">
              <a:buNone/>
            </a:pPr>
          </a:p>
          <a:p>
            <a:pPr lvl="0" indent="0" marL="0">
              <a:buNone/>
            </a:pPr>
            <a:r>
              <a:rPr/>
              <a:t>But the image of lifting yourself into the air by yanking on a loop of your shoe is also an analogy to doing something that seems impossible. The Useless Etymology website has a nice discussion of this saying, and the image you see here is taken from their website.</a:t>
            </a:r>
          </a:p>
          <a:p>
            <a:pPr lvl="0" indent="0" marL="0">
              <a:buNone/>
            </a:pPr>
          </a:p>
          <a:p>
            <a:pPr lvl="0" indent="0" marL="0">
              <a:buNone/>
            </a:pPr>
            <a:r>
              <a:rPr/>
              <a:t>The origin of this phrase “Lift yourself up by your bootstraps” is unclear. Several web pages trace this phrase back to a book, The Surprising Adventures of Baron Munchausen. This was a litany of tall tales somewhat akin to the Paul Bunyan character in American folklore. One of the improbable tasks that Baron Munchausen did was lifting himself out of a deep well by pulling on his bootstraps.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briefly address bagging, an important application of the bootstrap to machine learning. Bagging is a portmanteau, a combination and shortening of two words: bootstrap aggregation.</a:t>
            </a:r>
          </a:p>
          <a:p>
            <a:pPr lvl="0" indent="0" marL="0">
              <a:buNone/>
            </a:pPr>
          </a:p>
          <a:p>
            <a:pPr lvl="0" indent="0" marL="0">
              <a:buNone/>
            </a:pPr>
            <a:r>
              <a:rPr/>
              <a:t>The basic building block for bagging in the random forest model is the CART model. CART is an acronym for Classification and Regression Trees.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regression tree is a model used for continuous outcomes. It finds optimal splits of the data that create subgroups where the outcome variable shows very little variation. This is an example from the Statology blog on how to fit CART models.</a:t>
            </a:r>
          </a:p>
          <a:p>
            <a:pPr lvl="0" indent="0" marL="0">
              <a:buNone/>
            </a:pPr>
          </a:p>
          <a:p>
            <a:pPr lvl="0" indent="0" marL="0">
              <a:buNone/>
            </a:pPr>
            <a:r>
              <a:rPr/>
              <a:t>Zach Bobbitt. How to Fit Classification and Regression Trees in R. Statology blog, 2020-11-22. Available in html format.</a:t>
            </a:r>
          </a:p>
          <a:p>
            <a:pPr lvl="0" indent="0" marL="0">
              <a:buNone/>
            </a:pPr>
          </a:p>
          <a:p>
            <a:pPr lvl="0" indent="0" marL="0">
              <a:buNone/>
            </a:pPr>
            <a:r>
              <a:rPr/>
              <a:t>The graph shows a prediction model for baseball player salaries. If the numbers seem low, it is because the data comes form 1987. The first split is between years in the league. If it is less than 4.5, the node to the left shows a mean salary of 225.83 thousand dollars. If it is greater than 4.5, the node to the right shows an additional split: were the number of home runs less than 16.5, then another split is the number of home runs also less than 8.5 then the mean salary is 502.81 thousand dollars. I won’t go through every branch, but each of the final nodes is a combination of splits involving years in the league or home runs.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an example of a classification tree. You use a classification tree when you are predicting a binary outcome.</a:t>
            </a:r>
          </a:p>
          <a:p>
            <a:pPr lvl="0" indent="0" marL="0">
              <a:buNone/>
            </a:pPr>
          </a:p>
          <a:p>
            <a:pPr lvl="0" indent="0" marL="0">
              <a:buNone/>
            </a:pPr>
            <a:r>
              <a:rPr/>
              <a:t>This is an example from the Wikipedia page on decision tree learning. It is work by Gilgoldm and published under a Creative Commons open source license (CC BY-SA 4.0) and is available for download here.</a:t>
            </a:r>
          </a:p>
          <a:p>
            <a:pPr lvl="0" indent="0" marL="0">
              <a:buNone/>
            </a:pPr>
          </a:p>
          <a:p>
            <a:pPr lvl="0" indent="0" marL="0">
              <a:buNone/>
            </a:pPr>
            <a:r>
              <a:rPr/>
              <a:t>This classification tree creates splits that lead to probabilities that are homogenous (close to either 0 or 1). This tree looks at survival of passengers on the Titanic. The Titanic was a massive passenger ship, especially massive for its time. It was so big that it was considered unsinkable. It first sailed across the Atlantic in 1912, hit an iceberg, and sank like a stone. Many of the passengers died, but the deaths were not distributed evenly across all demographic groups.</a:t>
            </a:r>
          </a:p>
          <a:p>
            <a:pPr lvl="0" indent="0" marL="0">
              <a:buNone/>
            </a:pPr>
          </a:p>
          <a:p>
            <a:pPr lvl="0" indent="0" marL="0">
              <a:buNone/>
            </a:pPr>
            <a:r>
              <a:rPr/>
              <a:t>The classification tree for survival first splits by gender. For females, you can’t improve things too much by splitting further. This group has a 0.73 survival probability and it represents 36% of the total data. For males, you can improve the homogeneity of the outcome by looking at age and the number of siblings. For males, being young (under 9.5 years of age) and not being part of a big family (two or fewer siblings) leads to a suvival probability of 0.89. But this is a small subset of the passengers, only 2% of the total.</a:t>
            </a:r>
          </a:p>
          <a:p>
            <a:pPr lvl="0" indent="0" marL="0">
              <a:buNone/>
            </a:pPr>
          </a:p>
          <a:p>
            <a:pPr lvl="0" indent="0" marL="0">
              <a:buNone/>
            </a:pPr>
            <a:r>
              <a:rPr/>
              <a:t>Both classification trees and regression trees have a tendency to overfit the data. They are also highly sensitive to small changes in the data. In fact, I would have a hard time recommending the use of these models at all.</a:t>
            </a:r>
          </a:p>
          <a:p>
            <a:pPr lvl="0" indent="0" marL="0">
              <a:buNone/>
            </a:pPr>
          </a:p>
          <a:p>
            <a:pPr lvl="0" indent="0" marL="0">
              <a:buNone/>
            </a:pPr>
            <a:r>
              <a:rPr/>
              <a:t>There is an approach, however, that largely overcomes these concerns. It is called an ensemble approach. You combine multiple regression or classification trees into a “forest.” And you do this with the help of the bootstrap.</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bagging, you fit a model (in the case of Random Forests, you fit a CART model) to a few hundred or thousand bootstrap samples. Get predicted values for each model. Average those predicted values across all the bootstrap samples.</a:t>
            </a:r>
          </a:p>
          <a:p>
            <a:pPr lvl="0" indent="0" marL="0">
              <a:buNone/>
            </a:pPr>
          </a:p>
          <a:p>
            <a:pPr lvl="0" indent="0" marL="0">
              <a:buNone/>
            </a:pPr>
            <a:r>
              <a:rPr/>
              <a:t>There are some additional enhancements to the Random Forest models, but the key element is the bagging step.</a:t>
            </a:r>
          </a:p>
          <a:p>
            <a:pPr lvl="0" indent="0" marL="0">
              <a:buNone/>
            </a:pPr>
          </a:p>
          <a:p>
            <a:pPr lvl="0" indent="0" marL="0">
              <a:buNone/>
            </a:pPr>
            <a:r>
              <a:rPr/>
              <a:t>Note: Each bootstrap sample might produce a different set of independent variables, so you can’t say anything directly about which variables help the most in predicting the outcome. You can’t get p-values or confidence intervals for individual independent variables. There are some indirect ways to assess this, but I will not talk about these.</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show the algorithms used in bootstrapping. These fall into five categories: estimating bias, calculating standard errors, computing confidence intervals, testing hypotheses, and visualization. I also want to provide some guidance on how many bootstrap samples you need.</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For all of the proposed uses of the bootstrap, you start with an estimate based on the full dataset. Call that estimate theta-hat.</a:t>
            </a:r>
          </a:p>
          <a:p>
            <a:pPr lvl="0" indent="0" marL="0">
              <a:buNone/>
            </a:pPr>
          </a:p>
          <a:p>
            <a:pPr lvl="0" indent="0" marL="0">
              <a:buNone/>
            </a:pPr>
            <a:r>
              <a:rPr/>
              <a:t>Then for each bootstrap sample, you calculate the same estimate. Call these theta-hat superscript 1, theta-hat superscript 2, all the way through to theta-hat superscript B, where B is the number of bootstrap samples.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estimate bias, see how much the average of the bootstrapped estimates differs from the estimate based on the full sample.</a:t>
            </a:r>
          </a:p>
          <a:p>
            <a:pPr lvl="0" indent="0" marL="0">
              <a:buNone/>
            </a:pPr>
          </a:p>
          <a:p>
            <a:pPr lvl="0" indent="0" marL="0">
              <a:buNone/>
            </a:pPr>
            <a:r>
              <a:rPr/>
              <a:t>For what it’s worth, many people (including myself) consider concerns about bias to be overblown. There are times when a biased estimate can be quite serious, especially if the bias is caused by a flaw in the sampling process. But debates about whether you should divide n versus n-1 in the formula for variance are a bit silly.</a:t>
            </a:r>
          </a:p>
          <a:p>
            <a:pPr lvl="0" indent="0" marL="0">
              <a:buNone/>
            </a:pPr>
          </a:p>
          <a:p>
            <a:pPr lvl="0" indent="0" marL="0">
              <a:buNone/>
            </a:pPr>
            <a:r>
              <a:rPr/>
              <a:t>Furthermore, a small amount of bias in an estimator may be worth it if you can get less sampling error in return.</a:t>
            </a:r>
          </a:p>
          <a:p>
            <a:pPr lvl="0" indent="0" marL="0">
              <a:buNone/>
            </a:pPr>
          </a:p>
          <a:p>
            <a:pPr lvl="0" indent="0" marL="0">
              <a:buNone/>
            </a:pPr>
            <a:r>
              <a:rPr/>
              <a:t>There’s no correct answer about if and when you should adjust for bias, but I am presenting it here as a simple application of the bootstrap. In all candor, the use of the bootstrap for calculating standard errors, computing confidence intervals, and testing hypotheses are far more common uses of the bootstrap.</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use the standard deviation of the bootstrapped estimates as an estimate of the standard error of your statistic.</a:t>
            </a:r>
          </a:p>
          <a:p>
            <a:pPr lvl="0" indent="0" marL="0">
              <a:buNone/>
            </a:pPr>
          </a:p>
          <a:p>
            <a:pPr lvl="0" indent="0" marL="0">
              <a:buNone/>
            </a:pPr>
            <a:r>
              <a:rPr/>
              <a:t>We’ll talk next about confidence intervals and hypothesis tests. But the question arises: why would you want a bootstrap estimate of the standard error if not to use it in a confidence interval or a hypothesis test?</a:t>
            </a:r>
          </a:p>
          <a:p>
            <a:pPr lvl="0" indent="0" marL="0">
              <a:buNone/>
            </a:pPr>
          </a:p>
          <a:p>
            <a:pPr lvl="0" indent="0" marL="0">
              <a:buNone/>
            </a:pPr>
            <a:r>
              <a:rPr/>
              <a:t>Perhaps there is some value in getting the standard error using a classic approach and comparing it to the bootstrap estimate of the standard error. If the two are close, that gives you some reassurance that the classic approach is appropriate. If they differ, then examine things like whether the sample size is large enough to justify the normal approximation or if other assumptions that you need are justifiable.</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most frequent use of the bootstrap, by far, is the creation of confidence intervals. There are many ways to do this, but three of the most common approaches are a classical interval using the bootstrap standard error, an interval that relies on percentiles from the bootstrap distribution, and some corrections that improve the accuracy of percentile confidence interval.</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need to start with a book that I used when I was in graduate school. The title is “Approximation Theorems in Mathematical Statistics” by Robert Serfling. It was all about the variety of ways to show that some statistic followed an asymptotic normal distribution.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Once you have a standard error, the simplest confidence interval is going use the bootstrap estimate plus or minus a percentile from the standard normal distribution times the bootstrap standard deviation.</a:t>
            </a:r>
          </a:p>
          <a:p>
            <a:pPr lvl="0" indent="0" marL="0">
              <a:buNone/>
            </a:pPr>
          </a:p>
          <a:p>
            <a:pPr lvl="0" indent="0" marL="0">
              <a:buNone/>
            </a:pPr>
            <a:r>
              <a:rPr/>
              <a:t>There is some controversy about whether you should use a t distribution here. I personally do not recommend it, because it is unclear what the degrees of freedom should be.</a:t>
            </a:r>
          </a:p>
          <a:p>
            <a:pPr lvl="0" indent="0" marL="0">
              <a:buNone/>
            </a:pPr>
          </a:p>
          <a:p>
            <a:pPr lvl="0" indent="0" marL="0">
              <a:buNone/>
            </a:pPr>
            <a:r>
              <a:rPr/>
              <a:t>Other approaches may be preferred. The classic interval makes a pretty strong assumption. It assumes that the sampling distribution of the estimate is symmetric. Even so, the classical approach is still reasonable.</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 even simpler approach is to take percentiles directly from the bootstrap sample. For this, you need a pretty large number of bootstrap samples. Although some sources say that a few hundred might be okay, I would recommend at least a thousand.</a:t>
            </a:r>
          </a:p>
          <a:p>
            <a:pPr lvl="0" indent="0" marL="0">
              <a:buNone/>
            </a:pPr>
          </a:p>
          <a:p>
            <a:pPr lvl="0" indent="0" marL="0">
              <a:buNone/>
            </a:pPr>
            <a:r>
              <a:rPr/>
              <a:t>With a thousand bootstrap samples, you would select the 25th and 975th observations, after sorting the data.</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improve on the percentile confidence interval, but the work is tricky.</a:t>
            </a:r>
          </a:p>
          <a:p>
            <a:pPr lvl="0" indent="0" marL="0">
              <a:buNone/>
            </a:pPr>
          </a:p>
          <a:p>
            <a:pPr lvl="0" indent="0" marL="0">
              <a:buNone/>
            </a:pPr>
            <a:r>
              <a:rPr/>
              <a:t>So tricky that every reference that I reviewed showed these equations and immediately apologized for their complexity. There appears to be little intuition that you can discern from these formulas. The formula for z-hat-0 is a bit easier to follow, perhaps. It is an adjustment for bias.</a:t>
            </a:r>
          </a:p>
          <a:p>
            <a:pPr lvl="0" indent="0" marL="0">
              <a:buNone/>
            </a:pPr>
          </a:p>
          <a:p>
            <a:pPr lvl="0" indent="0" marL="0">
              <a:buNone/>
            </a:pPr>
            <a:r>
              <a:rPr/>
              <a:t>The H function effectively counts the number of bootstrap estimates that are greater than the estimate based on the original data. Divide by the number of bootstrap samples to get a proportion. Phi inverse converts this proportion into a percentile from a standard normal distribution. If exactly half of the bootstrap estimates are greater than the estimate based on the original data, then you get a big fat zero which means no bias adjustment.</a:t>
            </a:r>
          </a:p>
          <a:p>
            <a:pPr lvl="0" indent="0" marL="0">
              <a:buNone/>
            </a:pPr>
          </a:p>
          <a:p>
            <a:pPr lvl="0" indent="0" marL="0">
              <a:buNone/>
            </a:pPr>
            <a:r>
              <a:rPr/>
              <a:t>The formula for a-hat is a bit harder to follow. Notice that it involves deviations from the mean raised to the third power, which seems to be akin to a measure of skewness.</a:t>
            </a:r>
          </a:p>
          <a:p>
            <a:pPr lvl="0" indent="0" marL="0">
              <a:buNone/>
            </a:pPr>
          </a:p>
          <a:p>
            <a:pPr lvl="0" indent="0" marL="0">
              <a:buNone/>
            </a:pPr>
            <a:r>
              <a:rPr/>
              <a:t>Dr. Efron refers to it as an acceleration, because it relates to the second derivative of the score function.</a:t>
            </a:r>
          </a:p>
          <a:p>
            <a:pPr lvl="0" indent="0" marL="0">
              <a:buNone/>
            </a:pPr>
          </a:p>
          <a:p>
            <a:pPr lvl="0" indent="0" marL="0">
              <a:buNone/>
            </a:pPr>
            <a:r>
              <a:rPr/>
              <a:t>Remember that in Calculus, the first derivative is analogous to speed and the second derivative is analogous to acceleration.</a:t>
            </a:r>
          </a:p>
          <a:p>
            <a:pPr lvl="0" indent="0" marL="0">
              <a:buNone/>
            </a:pPr>
          </a:p>
          <a:p>
            <a:pPr lvl="0" indent="0" marL="0">
              <a:buNone/>
            </a:pPr>
            <a:r>
              <a:rPr/>
              <a:t>Don’t ask me what the score function represents. Also don’t ask me why the acceleration relies on a jackknife sample rather than a bootstrap sample.</a:t>
            </a:r>
          </a:p>
          <a:p>
            <a:pPr lvl="0" indent="0" marL="0">
              <a:buNone/>
            </a:pPr>
          </a:p>
          <a:p>
            <a:pPr lvl="0" indent="0" marL="0">
              <a:buNone/>
            </a:pPr>
            <a:r>
              <a:rPr/>
              <a:t>If z-hat-sub-0 is equal to zero, there is no adjustment to the confidence interval based on bias.</a:t>
            </a:r>
          </a:p>
          <a:p>
            <a:pPr lvl="0" indent="0" marL="0">
              <a:buNone/>
            </a:pPr>
          </a:p>
          <a:p>
            <a:pPr lvl="0" indent="0" marL="0">
              <a:buNone/>
            </a:pPr>
            <a:r>
              <a:rPr/>
              <a:t>If the jackknife estimates are perfectly symmetric, then a-hat is a big fat zero, meaning no adjustment to the confidence interval based on skewness.</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percentiles that you select from the bootstrap distribution are no longer at alpha/2 and 1-alpha/2, but are moved to account for bias and skewness in the bootstrap distribution.</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 picture showing what the unadjusted percentiles look like for a 90% confidence interval. Z-0-hat is zero, so no bias adjustment and a-hat is also zero, so no adjustment for skewness. You would just choose the 5th and 95th percentiles of the bootstrapped estimates.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bias adjustments shifts the z values to the left or the right. In this hypothetical case, the z values are shifted left by 0.2 units, and instead of using the instead of the 5th and the 95th percentiles, you would use would be the 3.3 percentile and the 92.6 percentile.</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 adjustment for skewness also shifts the z values to the left or the right, though the shift is stronger on one side versus the other. In this hypothetical case, you would use would be the 2.9 percentile and the 92.7 percentile.</a:t>
            </a:r>
          </a:p>
          <a:p>
            <a:pPr lvl="0" indent="0" marL="0">
              <a:buNone/>
            </a:pPr>
          </a:p>
          <a:p>
            <a:pPr lvl="0" indent="0" marL="0">
              <a:buNone/>
            </a:pPr>
            <a:r>
              <a:rPr/>
              <a:t>These formulas are messy, and easy to get wrong, so I would recommend if you are programming from scratch that you stick one of the simpler approaches.</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test a hypothesis, count the proportion of bootstrap values that agree with the null hypothesis. If it is less than alpha, then you reject the null hypothesis. Extension to two sided hypotheses is not difficult.</a:t>
            </a:r>
          </a:p>
          <a:p>
            <a:pPr lvl="0" indent="0" marL="0">
              <a:buNone/>
            </a:pPr>
          </a:p>
          <a:p>
            <a:pPr lvl="0" indent="0" marL="0">
              <a:buNone/>
            </a:pPr>
            <a:r>
              <a:rPr/>
              <a:t>You could also look at any one of the bootstrap confidence intervals and see whether that interval includes or excludes the null value.</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you want to program a bootstrap, you need to have enough familiarity with your statistical software to run a loop and extract specific values from the output.</a:t>
            </a:r>
          </a:p>
          <a:p>
            <a:pPr lvl="0" indent="0" marL="0">
              <a:buNone/>
            </a:pPr>
          </a:p>
          <a:p>
            <a:pPr lvl="0" indent="0" marL="0">
              <a:buNone/>
            </a:pPr>
            <a:r>
              <a:rPr/>
              <a:t>I want to show briefly, how to do a simple bootstrap in SAS, Stata, and R. It may be possible to do this in SPSS, but I am not familiar enough with SPSS to outline how the approach might work.</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example is taken from the UCLA Statistical Methods and Data Analytics site. It pops up easily on a simple google search.</a:t>
            </a:r>
          </a:p>
          <a:p>
            <a:pPr lvl="0" indent="0" marL="0">
              <a:buNone/>
            </a:pPr>
          </a:p>
          <a:p>
            <a:pPr lvl="0" indent="0" marL="0">
              <a:buNone/>
            </a:pPr>
            <a:r>
              <a:rPr/>
              <a:t>The first statement tells SAS that it should take the output from the following procedure, pull out a particular number from the output called “FitStatistics” and store it in a dataset with the name t0.</a:t>
            </a:r>
          </a:p>
          <a:p>
            <a:pPr lvl="0" indent="0" marL="0">
              <a:buNone/>
            </a:pPr>
          </a:p>
          <a:p>
            <a:pPr lvl="0" indent="0" marL="0">
              <a:buNone/>
            </a:pPr>
            <a:r>
              <a:rPr/>
              <a:t>I’m guess that the “quit” statement is important here because of the way you are handling output with the ods statement.</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 sure you’re all familiar with the Central Limit Theorem. It’s the granddaddy of all approximation theorems. It states that the average of independent identically distributed random variables is approximately normal.</a:t>
            </a:r>
          </a:p>
          <a:p>
            <a:pPr lvl="0" indent="0" marL="0">
              <a:buNone/>
            </a:pPr>
          </a:p>
          <a:p>
            <a:pPr lvl="0" indent="0" marL="0">
              <a:buNone/>
            </a:pPr>
            <a:r>
              <a:rPr/>
              <a:t>The rule of thumb is that you can trust the normal approximation when the sample size is greater than 30. There is a lot that you can quibble about with respect to the cut-off of 30, but we’re not going to get too fussy about this.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data step here creates a dataset with the sole purpose of moving the r-squared value to a macro variable. The key function here is symput and if you are not familiar with it, check out the SAS documentation.</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Although you could use a loop here, the surveyselect procedure allows you to create 500 bootstrap samples and store them all in a single dataset.</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part of the output from surveyselect. The original dataset has 200 observations. We are creating 500 replicates using sampling with replacement. That creates a dataset of 100,000 observations.</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ods statement on the first line of code on this slide tells SAS to look at the output from the following procedure and store the result in a dataset called t.</a:t>
            </a:r>
          </a:p>
          <a:p>
            <a:pPr lvl="0" indent="0" marL="0">
              <a:buNone/>
            </a:pPr>
          </a:p>
          <a:p>
            <a:pPr lvl="0" indent="0" marL="0">
              <a:buNone/>
            </a:pPr>
            <a:r>
              <a:rPr/>
              <a:t>The “by replicate” statement tells SAS to run a separate regression for each bootstrap sample.</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output stored in the dataset, however, is a string, and you have to convert it to a numeric value by adding zero. This is a classic SAS hack.</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first three lines are just a fancy way of getting from a 0.05 alpha level to selecting the 2.5 percentile and the 97.5 percentile.</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proc univariate produces the mean as well as the 2.5 and 97.5 percentiles. The pctlpre and pctlname make the variable names of the output dataset look nice.</a:t>
            </a:r>
          </a:p>
          <a:p>
            <a:pPr lvl="0" indent="0" marL="0">
              <a:buNone/>
            </a:pPr>
          </a:p>
          <a:p>
            <a:pPr lvl="0" indent="0" marL="0">
              <a:buNone/>
            </a:pPr>
            <a:r>
              <a:rPr/>
              <a:t>Although the folks at UCLA take great pains to make everything look nice, they should have used a noprint option for proc univariate to keep the output cleaner.</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That &amp;r2bar is a macro variable of the estimate of R-squared from the original dataset. You subtract it from the mean of the bootstrap samples (r2hat) to get the estimated bias.</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After all this careful work, you now have the original estimate of R-squared (52% after rounding), the estimated bias (less than 1%) and the confidence interval (44% to 60%).</a:t>
            </a:r>
          </a:p>
          <a:p>
            <a:pPr lvl="0" indent="0" marL="0">
              <a:buNone/>
            </a:pPr>
          </a:p>
          <a:p>
            <a:pPr lvl="0" indent="0" marL="0">
              <a:buNone/>
            </a:pPr>
            <a:r>
              <a:rPr/>
              <a:t>As a quick recap, knowledge of the output delivery system (ods) and macro variables were critical. Thankfully, you did not need a loop here, but familiarity with looping mechanisms in SAS is probably worth knowing for other bootstrap examples.</a:t>
            </a:r>
          </a:p>
          <a:p>
            <a:pPr lvl="0" indent="0" marL="0">
              <a:buNone/>
            </a:pPr>
          </a:p>
          <a:p>
            <a:pPr lvl="0" indent="0" marL="0">
              <a:buNone/>
            </a:pPr>
            <a:r>
              <a:rPr/>
              <a:t>If you want to learn more, Rick Wicklin of SAS Institute has a nice series of blog posts. Start with this one.</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am not an expert on Stata, but it was created in 1985 about two decades later than SAS. So it did not have any holdovers from the restricted options available in the age of IBM mainframe computers.</a:t>
            </a:r>
          </a:p>
          <a:p>
            <a:pPr lvl="0" indent="0" marL="0">
              <a:buNone/>
            </a:pPr>
          </a:p>
          <a:p>
            <a:pPr lvl="0" indent="0" marL="0">
              <a:buNone/>
            </a:pPr>
            <a:r>
              <a:rPr/>
              <a:t>This example is taken from the UCLA Statistical Methods and Data Analytics site. It pops up easily on a simple google search.</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also show easily that the expected value of the sample mean is mu (the sample mean is an unbiased estimate of the population mean) and that the variance of the sample mean is the variance of an individual X value divided by the sample size n. Equivalently, the standard error of X-bar is the standard deviation of an individual value divided by the square root of the sample size.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Stata code to get the estimates from the original data.</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Stata has a bootstrap function built-in. It is both a good thing and a bad thing. It is good in that it simplifies your code. It is bad in that it can only bootstrap on prespecified parts of the output. In fairness, this is also a limitation with the output delivery system in SAS. Both systems are pretty good at letting you pick out the pieces of the output that you are most interested in.</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output. By default, it provides a confidence interval based on the bootstrap standard error, but you can get other confidence intervals as well.</a:t>
            </a:r>
          </a:p>
          <a:p>
            <a:pPr lvl="0" indent="0" marL="0">
              <a:buNone/>
            </a:pPr>
          </a:p>
          <a:p>
            <a:pPr lvl="0" indent="0" marL="0">
              <a:buNone/>
            </a:pPr>
            <a:r>
              <a:rPr/>
              <a:t>In this example, the original data produced a root mean squared error of 7.2 and the bootstrap 95% confidence interval goes from 6.7 to 7.7.</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 was created in 1999, and relied on a modular approach that makes it ideal for bootstrapping. There is a special library that works for most cases, even some very exotic ones. Looping in R is easy as is extracting specific values.</a:t>
            </a:r>
          </a:p>
          <a:p>
            <a:pPr lvl="0" indent="0" marL="0">
              <a:buNone/>
            </a:pPr>
          </a:p>
          <a:p>
            <a:pPr lvl="0" indent="0" marL="0">
              <a:buNone/>
            </a:pPr>
            <a:r>
              <a:rPr/>
              <a:t>Again, I am using an example from the UCLA Statistical Methods and Data Analytics site. It pops up easily on a simple google search.</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more complex settings, you need to consider some modifications to the bootstrap. I have almost no experience in these settings and there is scant guidance in the published literature and on the web.</a:t>
            </a:r>
          </a:p>
          <a:p>
            <a:pPr lvl="0" indent="0" marL="0">
              <a:buNone/>
            </a:pPr>
          </a:p>
          <a:p>
            <a:pPr lvl="0" indent="0" marL="0">
              <a:buNone/>
            </a:pPr>
            <a:r>
              <a:rPr/>
              <a:t>If you find yourself in one of these settings, I would encourage you to find a few publications that use the bootstrap in a setting reasonably similar to yours and emulate their approach.</a:t>
            </a:r>
          </a:p>
          <a:p>
            <a:pPr lvl="0" indent="0" marL="0">
              <a:buNone/>
            </a:pPr>
          </a:p>
          <a:p>
            <a:pPr lvl="0" indent="0" marL="0">
              <a:buNone/>
            </a:pPr>
            <a:r>
              <a:rPr/>
              <a:t>I call this the “lemming school of research” which is a reference to the warning about peer pressure that almost every parent has nagged their children with (“If all your friends jumped off a cliff, would you jump off the cliff as well?”).</a:t>
            </a:r>
          </a:p>
          <a:p>
            <a:pPr lvl="0" indent="0" marL="0">
              <a:buNone/>
            </a:pPr>
          </a:p>
          <a:p>
            <a:pPr lvl="0" indent="0" marL="0">
              <a:buNone/>
            </a:pPr>
            <a:r>
              <a:rPr/>
              <a:t>It actually is not as bad as I make it sound. If a certain methodology has survived the peer reviewe process, that gives you a bit more confidence that you can survive the peer review process as well if you emulate their approach. There are no guarantees, of course, but this is perhaps an illustration of a more positive message: “there is safety in numbers.”</a:t>
            </a:r>
          </a:p>
          <a:p>
            <a:pPr lvl="0" indent="0" marL="0">
              <a:buNone/>
            </a:pPr>
          </a:p>
          <a:p>
            <a:pPr lvl="0" indent="0" marL="0">
              <a:buNone/>
            </a:pPr>
            <a:r>
              <a:rPr/>
              <a:t>The three settings I want to discuss are multiple groups, time series, and regression models.</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you have two or more groups and want to estimate a statistic across all of the groups. For example, you have a treatment and a control group and you want to estimate the difference in medians between the two groups.</a:t>
            </a:r>
          </a:p>
          <a:p>
            <a:pPr lvl="0" indent="0" marL="0">
              <a:buNone/>
            </a:pPr>
          </a:p>
          <a:p>
            <a:pPr lvl="0" indent="0" marL="0">
              <a:buNone/>
            </a:pPr>
            <a:r>
              <a:rPr/>
              <a:t>You have two options. The first is to apply a simple bootstrap. This allows the relative sizes in the groups to vary. If one of the groups has a small relative sample size, then you run a slight risk having zero observations in that group for one or more of your bootstrap samples.</a:t>
            </a:r>
          </a:p>
          <a:p>
            <a:pPr lvl="0" indent="0" marL="0">
              <a:buNone/>
            </a:pPr>
          </a:p>
          <a:p>
            <a:pPr lvl="0" indent="0" marL="0">
              <a:buNone/>
            </a:pPr>
            <a:r>
              <a:rPr/>
              <a:t>If the group sizes are all reasonably large, this is not a serious problem.</a:t>
            </a:r>
          </a:p>
          <a:p>
            <a:pPr lvl="0" indent="0" marL="0">
              <a:buNone/>
            </a:pPr>
          </a:p>
          <a:p>
            <a:pPr lvl="0" indent="0" marL="0">
              <a:buNone/>
            </a:pPr>
            <a:r>
              <a:rPr/>
              <a:t>An alternative is to use a stratified bootstrap sample. It’s easy enough to envision with two groups. Let’s say that the two groups have sample sizes n1 and n2. Sample n1 observation with replacement from the first group, sample with n2 observations with replacement from the second group and then combine.</a:t>
            </a:r>
          </a:p>
          <a:p>
            <a:pPr lvl="0" indent="0" marL="0">
              <a:buNone/>
            </a:pPr>
          </a:p>
          <a:p>
            <a:pPr lvl="0" indent="0" marL="0">
              <a:buNone/>
            </a:pPr>
            <a:r>
              <a:rPr/>
              <a:t>The stratified bootstrap answers a different question than the simple bootstrap. The simple bootstrap calculates uncertainty in a setting where you are collecting a single sample and that sample has a random number of subjects in each group. The stratified bootstrap calculates uncertainty where you are collecting samples from multiple groups, each with a fixed quota.</a:t>
            </a:r>
          </a:p>
          <a:p>
            <a:pPr lvl="0" indent="0" marL="0">
              <a:buNone/>
            </a:pPr>
          </a:p>
          <a:p>
            <a:pPr lvl="0" indent="0" marL="0">
              <a:buNone/>
            </a:pPr>
            <a:r>
              <a:rPr/>
              <a:t>Is this a huge difference? I’m not sure, but my guess is that it is not all that important except when one or more of the group sizes is small. By small, I mean 10 or less. I should note, however, that I have not seen an “official” guidance on this question.</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special features of time series data that make them difficult to use with a simple bootstrap. The first and most obvious feature is that most time series have a nice neatly ordered pattern or even spacing over time. A bootstrap sample is going to have gaps in some places and multiple observations at the same time point.</a:t>
            </a:r>
          </a:p>
          <a:p>
            <a:pPr lvl="0" indent="0" marL="0">
              <a:buNone/>
            </a:pPr>
          </a:p>
          <a:p>
            <a:pPr lvl="0" indent="0" marL="0">
              <a:buNone/>
            </a:pPr>
            <a:r>
              <a:rPr/>
              <a:t>Most time series also exhibit serial correlation, seasonality, and/or temporal trends. These features are either seriously distorted or totally destroyed in a bootstrap sample.</a:t>
            </a:r>
          </a:p>
          <a:p>
            <a:pPr lvl="0" indent="0" marL="0">
              <a:buNone/>
            </a:pPr>
          </a:p>
          <a:p>
            <a:pPr lvl="0" indent="0" marL="0">
              <a:buNone/>
            </a:pPr>
            <a:r>
              <a:rPr/>
              <a:t>There are several possible solutions. One is to bootstrap consecutive blocks of observations. This preserves time series features within a block and appears to perform reasonably well.</a:t>
            </a:r>
          </a:p>
          <a:p>
            <a:pPr lvl="0" indent="0" marL="0">
              <a:buNone/>
            </a:pPr>
          </a:p>
          <a:p>
            <a:pPr lvl="0" indent="0" marL="0">
              <a:buNone/>
            </a:pPr>
            <a:r>
              <a:rPr/>
              <a:t>A second option is to remove any trend and decompose the time series into independent components, take a bootstrap sample of the independent components, and then recompose a new series from the bootstrap sample.</a:t>
            </a:r>
          </a:p>
          <a:p>
            <a:pPr lvl="0" indent="0" marL="0">
              <a:buNone/>
            </a:pPr>
          </a:p>
          <a:p>
            <a:pPr lvl="0" indent="0" marL="0">
              <a:buNone/>
            </a:pPr>
            <a:r>
              <a:rPr/>
              <a:t>The approach you take largely depends on the context of your problem and what statistic you are trying to characterize. For example, if you detrend the data and remove seasonality, then any bootstrapped estimate from the reconstructed time series will be fine if it is modeling a feature of the data other than the trend or seasonality.</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regression model has some of the same issues as the setting with multiple groups described earlier. If some of the independent variables are very strongly correlated, you might end up with a setting where the correlation is exactly 1 for one or more of the bootstrap samples. This is not a serious issue unless you have both a strong correlation and a small sample size.</a:t>
            </a:r>
          </a:p>
          <a:p>
            <a:pPr lvl="0" indent="0" marL="0">
              <a:buNone/>
            </a:pPr>
          </a:p>
          <a:p>
            <a:pPr lvl="0" indent="0" marL="0">
              <a:buNone/>
            </a:pPr>
            <a:r>
              <a:rPr/>
              <a:t>But another consideration is that the bootstrap sample treats the independent variables as if they are selected randomly along with the dependent variable. This may be the case, but there are some datasets where the X values are fixed in advance and the dependent variable is the only thing being sampled.</a:t>
            </a:r>
          </a:p>
          <a:p>
            <a:pPr lvl="0" indent="0" marL="0">
              <a:buNone/>
            </a:pPr>
          </a:p>
          <a:p>
            <a:pPr lvl="0" indent="0" marL="0">
              <a:buNone/>
            </a:pPr>
            <a:r>
              <a:rPr/>
              <a:t>One possible solution is to compute the residuals and reconstruct a new dependent variable from the bootstrapped residuals.</a:t>
            </a:r>
          </a:p>
          <a:p>
            <a:pPr lvl="0" indent="0" marL="0">
              <a:buNone/>
            </a:pPr>
          </a:p>
          <a:p>
            <a:pPr lvl="0" indent="0" marL="0">
              <a:buNone/>
            </a:pPr>
            <a:r>
              <a:rPr/>
              <a:t>Context is important here. If you bootstrap the residuals, you can’t use the reconstructed dependent variable as an estimate of the regression slopes themselves. You could use them to reconstruct a statistic that is independent of those slopes.</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bootstrap performs well in settings where you do not have any theoretical results to guide your work. It also works well when the normal approximations that you rely on are questionable, either because the sample size is small or because the underlying distribution of the data is troublesome. By troublesome, I mean extreme skew or high probability of producing outliers. Both will tend to slow down the asymptotic approximation to normality.</a:t>
            </a:r>
          </a:p>
          <a:p>
            <a:pPr lvl="0" indent="0" marL="0">
              <a:buNone/>
            </a:pPr>
          </a:p>
          <a:p>
            <a:pPr lvl="0" indent="0" marL="0">
              <a:buNone/>
            </a:pPr>
            <a:r>
              <a:rPr/>
              <a:t>Keep in mind, though, that the bootstrap can’t compensate for a limited sample size. The confidence intervals may be valid, but often they will be so wide as to be meaningless. There’s a saying that you can’t squeeze blood from a turnip. That’s an attempt to explain that you can’t get something from nothing.</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 we’ve covered the history of the bootstrap, illustrated some algorithms, showed how to compute a bootstrap in SAS, Stata, and R, and discussed some special issues where you might want to modify the bootstrap approach.</a:t>
            </a:r>
          </a:p>
          <a:p>
            <a:pPr lvl="0" indent="0" marL="0">
              <a:buNone/>
            </a:pPr>
          </a:p>
          <a:p>
            <a:pPr lvl="0" indent="0" marL="0">
              <a:buNone/>
            </a:pPr>
            <a:r>
              <a:rPr/>
              <a:t>I’d be glad to take any questions you might have.</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What about more complex settings?</a:t>
            </a:r>
          </a:p>
          <a:p>
            <a:pPr lvl="0" indent="0" marL="0">
              <a:buNone/>
            </a:pPr>
          </a:p>
          <a:p>
            <a:pPr lvl="0" indent="0" marL="0">
              <a:buNone/>
            </a:pPr>
            <a:r>
              <a:rPr/>
              <a:t>What if you are measuring the mean absolute deviation (the average of the absolute values of each individual value minus the sample mean) or the interquartile range (the difference between the 75th percentile and the 25th percentile).</a:t>
            </a:r>
          </a:p>
          <a:p>
            <a:pPr lvl="0" indent="0" marL="0">
              <a:buNone/>
            </a:pPr>
          </a:p>
          <a:p>
            <a:pPr lvl="0" indent="0" marL="0">
              <a:buNone/>
            </a:pPr>
            <a:r>
              <a:rPr/>
              <a:t>If you are really clever and if you understand all the approximation theorems in Robert Serfling’s book, you will know how to establish an approximation to these statistics (usually a normal approximation, but sometimes there are other distributions like the chi-square distribution that represent a good approximation).</a:t>
            </a:r>
          </a:p>
          <a:p>
            <a:pPr lvl="0" indent="0" marL="0">
              <a:buNone/>
            </a:pPr>
          </a:p>
          <a:p>
            <a:pPr lvl="0" indent="0" marL="0">
              <a:buNone/>
            </a:pPr>
            <a:r>
              <a:rPr/>
              <a:t>But there are lots of settings where even Dr. Serfling’s hard work will still leave you high and dry. Some statistics are just so messy that no one can figure out an asymptotic approximation.</a:t>
            </a:r>
          </a:p>
          <a:p>
            <a:pPr lvl="0" indent="0" marL="0">
              <a:buNone/>
            </a:pPr>
          </a:p>
          <a:p>
            <a:pPr lvl="0" indent="0" marL="0">
              <a:buNone/>
            </a:pPr>
            <a:r>
              <a:rPr/>
              <a:t>But an even more fundamental question is what do you do when the sample size is not large enough to justify the use of the Central Limit Theorem? I put down n&lt;30 here, but in some settings (well behaved distributions without much skewness and only a weak tendency to produce outliers), you might get by with only 10 observations. Other times (extremely skewed distributions and/or a strong tendency to produce outliers), even a sample size of 300 is inadequate to assume an approximately normal distribution.</a:t>
            </a:r>
          </a:p>
          <a:p>
            <a:pPr lvl="0" indent="0" marL="0">
              <a:buNone/>
            </a:pPr>
          </a:p>
          <a:p>
            <a:pPr lvl="0" indent="0" marL="0">
              <a:buNone/>
            </a:pPr>
            <a:r>
              <a:rPr/>
              <a:t>It turns out that you can use simulations involving the data itself to establish an underlying distribution.</a:t>
            </a:r>
          </a:p>
          <a:p>
            <a:pPr lvl="0" indent="0" marL="0">
              <a:buNone/>
            </a:pPr>
          </a:p>
          <a:p>
            <a:pPr lvl="0" indent="0" marL="0">
              <a:buNone/>
            </a:pPr>
            <a:r>
              <a:rPr/>
              <a:t>You might find, after applying the bootstrap, that the normal distribution is a reasonable approximation. If so, great! Consider the bootstrap to be a sensitivity check that you passed with flying colors.</a:t>
            </a:r>
          </a:p>
          <a:p>
            <a:pPr lvl="0" indent="0" marL="0">
              <a:buNone/>
            </a:pPr>
          </a:p>
          <a:p>
            <a:pPr lvl="0" indent="0" marL="0">
              <a:buNone/>
            </a:pPr>
            <a:r>
              <a:rPr/>
              <a:t>If the results of the bootstrap are markedly different from the results assuming approximate normality, then investigate further. But you can almost always rely on the bootstrap results to provide valid confidence intervals and hypothesis tests. Although there are a few settings where you shouldn’t rely on a bootstrap approach, it is a credible approach for a surprisingly broad range of settings.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understand the bootstrap, you need to understand the approach that it was intended to improve upon, the jackknife.</a:t>
            </a:r>
          </a:p>
          <a:p>
            <a:pPr lvl="0" indent="0" marL="0">
              <a:buNone/>
            </a:pPr>
          </a:p>
          <a:p>
            <a:pPr lvl="0" indent="0" marL="0">
              <a:buNone/>
            </a:pPr>
            <a:r>
              <a:rPr/>
              <a:t>The jackknife was first developed in 1949 by Maurice Quenouille and was extended to a more general setting by John Tukey in the 1950s. Dr. Tukey was fond of giving clever names to various statistical terms. He was the one, for example, who coined the term “bit” as a shorted form of binary digit. He chose the name “jackknife” for the Quenouille approach because the jackknife is an all-purpose tool.</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For the jackknife, you create subsamples by leaving one data point out.</a:t>
            </a:r>
          </a:p>
          <a:p>
            <a:pPr lvl="0" indent="0" marL="0">
              <a:buNone/>
            </a:pPr>
          </a:p>
          <a:p>
            <a:pPr lvl="0" indent="0" marL="0">
              <a:buNone/>
            </a:pPr>
            <a:r>
              <a:rPr/>
              <a:t>The original data set in this small artificial example is 2, 3, 7, 5, 6. The first subsample leaves out the 2. The second subsample leaves out the 3. And so forth. With five data points, you have five subsamples.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Then calculate a statistic (in this case, the mean absolute deviation). Do it first for the entire sample. Then do it for each jackknife subsample. Notice that there is some variation in the results from one jackknife subsample to another.</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5/1/2022</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3.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10.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1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 Id="rId3" Type="http://schemas.openxmlformats.org/officeDocument/2006/relationships/image" Target="../media/image12.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 Id="rId3" Type="http://schemas.openxmlformats.org/officeDocument/2006/relationships/image" Target="../media/image13.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 Id="rId3" Type="http://schemas.openxmlformats.org/officeDocument/2006/relationships/image" Target="../media/image14.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jp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9.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A gentle introduction to the bootstrap</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2022-07-13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(3/4)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M</m:t>
                    </m:r>
                    <m:r>
                      <m:t>A</m:t>
                    </m:r>
                    <m:r>
                      <m:t>D</m:t>
                    </m:r>
                  </m:oMath>
                </a14:m>
                <a:r>
                  <a:rPr/>
                  <a:t> (2, 3, 7, 5, 6) = 1.68</a:t>
                </a:r>
              </a:p>
              <a:p>
                <a:pPr lvl="0" indent="0" marL="0">
                  <a:buNone/>
                </a:pPr>
                <a14:m>
                  <m:oMath xmlns:m="http://schemas.openxmlformats.org/officeDocument/2006/math">
                    <m:r>
                      <m:t> </m:t>
                    </m:r>
                  </m:oMath>
                </a14:m>
              </a:p>
              <a:p>
                <a:pPr lvl="0" indent="0" marL="0">
                  <a:buNone/>
                </a:pPr>
                <a14:m>
                  <m:oMath xmlns:m="http://schemas.openxmlformats.org/officeDocument/2006/math">
                    <m:r>
                      <m:t>M</m:t>
                    </m:r>
                    <m:r>
                      <m:t>A</m:t>
                    </m:r>
                    <m:r>
                      <m:t>D</m:t>
                    </m:r>
                  </m:oMath>
                </a14:m>
                <a:r>
                  <a:rPr/>
                  <a:t> (3, 7, 5, 6) = 1.25</a:t>
                </a:r>
              </a:p>
              <a:p>
                <a:pPr lvl="0" indent="0" marL="0">
                  <a:buNone/>
                </a:pPr>
                <a14:m>
                  <m:oMath xmlns:m="http://schemas.openxmlformats.org/officeDocument/2006/math">
                    <m:r>
                      <m:t>M</m:t>
                    </m:r>
                    <m:r>
                      <m:t>A</m:t>
                    </m:r>
                    <m:r>
                      <m:t>D</m:t>
                    </m:r>
                  </m:oMath>
                </a14:m>
                <a:r>
                  <a:rPr/>
                  <a:t> (2, 7, 5, 6) = 1.5</a:t>
                </a:r>
              </a:p>
              <a:p>
                <a:pPr lvl="0" indent="0" marL="0">
                  <a:buNone/>
                </a:pPr>
                <a14:m>
                  <m:oMath xmlns:m="http://schemas.openxmlformats.org/officeDocument/2006/math">
                    <m:r>
                      <m:t>M</m:t>
                    </m:r>
                    <m:r>
                      <m:t>A</m:t>
                    </m:r>
                    <m:r>
                      <m:t>D</m:t>
                    </m:r>
                  </m:oMath>
                </a14:m>
                <a:r>
                  <a:rPr/>
                  <a:t> (2, 3, 5, 6) = 1.5</a:t>
                </a:r>
              </a:p>
              <a:p>
                <a:pPr lvl="0" indent="0" marL="0">
                  <a:buNone/>
                </a:pPr>
                <a14:m>
                  <m:oMath xmlns:m="http://schemas.openxmlformats.org/officeDocument/2006/math">
                    <m:r>
                      <m:t>M</m:t>
                    </m:r>
                    <m:r>
                      <m:t>A</m:t>
                    </m:r>
                    <m:r>
                      <m:t>D</m:t>
                    </m:r>
                  </m:oMath>
                </a14:m>
                <a:r>
                  <a:rPr/>
                  <a:t> (2, 3, 7, 6) = 2</a:t>
                </a:r>
              </a:p>
              <a:p>
                <a:pPr lvl="0" indent="0" marL="0">
                  <a:buNone/>
                </a:pPr>
                <a14:m>
                  <m:oMath xmlns:m="http://schemas.openxmlformats.org/officeDocument/2006/math">
                    <m:r>
                      <m:t>M</m:t>
                    </m:r>
                    <m:r>
                      <m:t>A</m:t>
                    </m:r>
                    <m:r>
                      <m:t>D</m:t>
                    </m:r>
                  </m:oMath>
                </a14:m>
                <a:r>
                  <a:rPr/>
                  <a:t> (2, 3, 7, 5) = 1.75</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(4/4)</a:t>
            </a:r>
          </a:p>
        </p:txBody>
      </p:sp>
      <p:sp>
        <p:nvSpPr>
          <p:cNvPr id="3" name="Content Placeholder 2"/>
          <p:cNvSpPr>
            <a:spLocks noGrp="1"/>
          </p:cNvSpPr>
          <p:nvPr>
            <p:ph idx="1"/>
          </p:nvPr>
        </p:nvSpPr>
        <p:spPr/>
        <p:txBody>
          <a:bodyPr/>
          <a:lstStyle/>
          <a:p>
            <a:pPr lvl="0"/>
            <a:r>
              <a:rPr/>
              <a:t>MAD (Full sample) = 1.68</a:t>
            </a:r>
          </a:p>
          <a:p>
            <a:pPr lvl="0"/>
            <a:r>
              <a:rPr/>
              <a:t>Average MAD (Jackknife subsamples) = 1.6</a:t>
            </a:r>
          </a:p>
          <a:p>
            <a:pPr lvl="0"/>
            <a:r>
              <a:rPr/>
              <a:t>Standard deviation MAD (Jackknife subsamples) = 0.285</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(1/5)</a:t>
            </a:r>
          </a:p>
        </p:txBody>
      </p:sp>
      <p:pic>
        <p:nvPicPr>
          <p:cNvPr descr="fig:  ../images/bradley-efron-02.jpg" id="0" name="Picture 1"/>
          <p:cNvPicPr>
            <a:picLocks noGrp="1" noChangeAspect="1"/>
          </p:cNvPicPr>
          <p:nvPr/>
        </p:nvPicPr>
        <p:blipFill>
          <a:blip r:embed="rId3"/>
          <a:stretch>
            <a:fillRect/>
          </a:stretch>
        </p:blipFill>
        <p:spPr bwMode="auto">
          <a:xfrm>
            <a:off x="2908300" y="1600200"/>
            <a:ext cx="63881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Photograph of Bradley Efron with President Bush</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(2/5)</a:t>
            </a:r>
          </a:p>
        </p:txBody>
      </p:sp>
      <p:sp>
        <p:nvSpPr>
          <p:cNvPr id="3" name="Content Placeholder 2"/>
          <p:cNvSpPr>
            <a:spLocks noGrp="1"/>
          </p:cNvSpPr>
          <p:nvPr>
            <p:ph idx="1"/>
          </p:nvPr>
        </p:nvSpPr>
        <p:spPr/>
        <p:txBody>
          <a:bodyPr/>
          <a:lstStyle/>
          <a:p>
            <a:pPr lvl="0" indent="0" marL="0">
              <a:buNone/>
            </a:pPr>
            <a:r>
              <a:rPr/>
              <a:t>The bootstrap sample=sampling with replacement.</a:t>
            </a:r>
          </a:p>
          <a:p>
            <a:pPr lvl="0" indent="0" marL="0">
              <a:buNone/>
            </a:pPr>
            <a:r>
              <a:rPr/>
              <a:t>The original data: (2, 3, 7, 5, 6)</a:t>
            </a:r>
          </a:p>
          <a:p>
            <a:pPr lvl="0" indent="0" marL="0">
              <a:buNone/>
            </a:pPr>
            <a:r>
              <a:rPr/>
              <a:t>Bootstrap sample #1: (7, 2, 5, 3, 5)</a:t>
            </a:r>
          </a:p>
          <a:p>
            <a:pPr lvl="0" indent="0" marL="0">
              <a:buNone/>
            </a:pPr>
            <a:r>
              <a:rPr/>
              <a:t>Bootstrap sample #2: (5, 7, 3, 5, 7)</a:t>
            </a:r>
          </a:p>
          <a:p>
            <a:pPr lvl="0" indent="0" marL="0">
              <a:buNone/>
            </a:pPr>
            <a:r>
              <a:rPr/>
              <a:t>Bootstrap sample #3: (7, 2, 2, 2, 2)</a:t>
            </a:r>
          </a:p>
          <a:p>
            <a:pPr lvl="0" indent="0" marL="0">
              <a:buNone/>
            </a:pPr>
            <a:r>
              <a:rPr/>
              <a:t>…</a:t>
            </a:r>
          </a:p>
          <a:p>
            <a:pPr lvl="0" indent="0" marL="0">
              <a:buNone/>
            </a:pPr>
            <a:r>
              <a:rPr/>
              <a:t>Bootstrap sample #500: (7, 7, 3, 2, 7)</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(3/5)</a:t>
            </a:r>
          </a:p>
        </p:txBody>
      </p:sp>
      <p:sp>
        <p:nvSpPr>
          <p:cNvPr id="3" name="Content Placeholder 2"/>
          <p:cNvSpPr>
            <a:spLocks noGrp="1"/>
          </p:cNvSpPr>
          <p:nvPr>
            <p:ph idx="1"/>
          </p:nvPr>
        </p:nvSpPr>
        <p:spPr/>
        <p:txBody>
          <a:bodyPr/>
          <a:lstStyle/>
          <a:p>
            <a:pPr lvl="0" indent="0" marL="0">
              <a:buNone/>
            </a:pPr>
            <a:r>
              <a:rPr/>
              <a:t>MAD(7, 2, 5, 3, 5) = 1.52</a:t>
            </a:r>
          </a:p>
          <a:p>
            <a:pPr lvl="0" indent="0" marL="0">
              <a:buNone/>
            </a:pPr>
            <a:r>
              <a:rPr/>
              <a:t>MAD(5, 7, 3, 5, 7) = 1.28</a:t>
            </a:r>
          </a:p>
          <a:p>
            <a:pPr lvl="0" indent="0" marL="0">
              <a:buNone/>
            </a:pPr>
            <a:r>
              <a:rPr/>
              <a:t>MAD(7, 2, 2, 2, 2) = 1.6</a:t>
            </a:r>
          </a:p>
          <a:p>
            <a:pPr lvl="0" indent="0" marL="0">
              <a:buNone/>
            </a:pPr>
            <a:r>
              <a:rPr/>
              <a:t>…</a:t>
            </a:r>
          </a:p>
          <a:p>
            <a:pPr lvl="0" indent="0" marL="0">
              <a:buNone/>
            </a:pPr>
            <a:r>
              <a:rPr/>
              <a:t>MAD(7, 7, 3, 2, 7) = 2.16</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(4/5)</a:t>
            </a:r>
          </a:p>
        </p:txBody>
      </p:sp>
      <p:sp>
        <p:nvSpPr>
          <p:cNvPr id="3" name="Content Placeholder 2"/>
          <p:cNvSpPr>
            <a:spLocks noGrp="1"/>
          </p:cNvSpPr>
          <p:nvPr>
            <p:ph idx="1"/>
          </p:nvPr>
        </p:nvSpPr>
        <p:spPr/>
        <p:txBody>
          <a:bodyPr/>
          <a:lstStyle/>
          <a:p>
            <a:pPr lvl="0"/>
            <a:r>
              <a:rPr/>
              <a:t>MAD (Full sample) = 1.68</a:t>
            </a:r>
          </a:p>
          <a:p>
            <a:pPr lvl="0"/>
            <a:r>
              <a:rPr/>
              <a:t>Average MAD (Bootstrap samples) = 1.405</a:t>
            </a:r>
          </a:p>
          <a:p>
            <a:pPr lvl="0"/>
            <a:r>
              <a:rPr/>
              <a:t>Standard deviation MAD (Bootstrap samples) = 0.461</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Bradley Efron’s contribution (5/5)</a:t>
            </a:r>
          </a:p>
        </p:txBody>
      </p:sp>
      <p:pic>
        <p:nvPicPr>
          <p:cNvPr descr="fig:  ../images/histogram01.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Histogram of bootstrapped estimates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(1/4)</a:t>
            </a:r>
          </a:p>
        </p:txBody>
      </p:sp>
      <p:pic>
        <p:nvPicPr>
          <p:cNvPr descr="fig:  ../images/intuition0.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An example of a cumulative density function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(2/4)</a:t>
            </a:r>
          </a:p>
        </p:txBody>
      </p:sp>
      <p:pic>
        <p:nvPicPr>
          <p:cNvPr descr="fig:  ../images/intuition1.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Using random uniform values to simulate data from a cumulative distribution function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(3/4)</a:t>
            </a:r>
          </a:p>
        </p:txBody>
      </p:sp>
      <p:pic>
        <p:nvPicPr>
          <p:cNvPr descr="fig:  ../images/intuition3.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Estimate of cumulative density function from the data</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History</a:t>
            </a:r>
          </a:p>
          <a:p>
            <a:pPr lvl="0"/>
            <a:r>
              <a:rPr/>
              <a:t>Algorithms</a:t>
            </a:r>
          </a:p>
          <a:p>
            <a:pPr lvl="0"/>
            <a:r>
              <a:rPr/>
              <a:t>Software</a:t>
            </a:r>
          </a:p>
          <a:p>
            <a:pPr lvl="0"/>
            <a:r>
              <a:rPr/>
              <a:t>Examples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of intuition about the bootstrap (4/4)</a:t>
            </a:r>
          </a:p>
        </p:txBody>
      </p:sp>
      <p:pic>
        <p:nvPicPr>
          <p:cNvPr descr="fig:  ../images/intuition4.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Random uniform values converted into a bootstrap</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Meaning of the term “bootstrap”</a:t>
            </a:r>
          </a:p>
        </p:txBody>
      </p:sp>
      <p:pic>
        <p:nvPicPr>
          <p:cNvPr descr="fig:  ../images/bootstrap-image.png" id="0" name="Picture 1"/>
          <p:cNvPicPr>
            <a:picLocks noGrp="1" noChangeAspect="1"/>
          </p:cNvPicPr>
          <p:nvPr/>
        </p:nvPicPr>
        <p:blipFill>
          <a:blip r:embed="rId3"/>
          <a:stretch>
            <a:fillRect/>
          </a:stretch>
        </p:blipFill>
        <p:spPr bwMode="auto">
          <a:xfrm>
            <a:off x="2501900" y="1600200"/>
            <a:ext cx="72009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Image of a bootstrap</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(1/4)</a:t>
            </a:r>
          </a:p>
        </p:txBody>
      </p:sp>
      <p:sp>
        <p:nvSpPr>
          <p:cNvPr id="3" name="Content Placeholder 2"/>
          <p:cNvSpPr>
            <a:spLocks noGrp="1"/>
          </p:cNvSpPr>
          <p:nvPr>
            <p:ph idx="1"/>
          </p:nvPr>
        </p:nvSpPr>
        <p:spPr/>
        <p:txBody>
          <a:bodyPr/>
          <a:lstStyle/>
          <a:p>
            <a:pPr lvl="0"/>
            <a:r>
              <a:rPr/>
              <a:t>Portmanteau for bootstrap aggregation</a:t>
            </a:r>
          </a:p>
          <a:p>
            <a:pPr lvl="1"/>
            <a:r>
              <a:rPr/>
              <a:t>Used in random forests</a:t>
            </a:r>
          </a:p>
          <a:p>
            <a:pPr lvl="0"/>
            <a:r>
              <a:rPr/>
              <a:t>Developed by Leo Breiman in 1996</a:t>
            </a:r>
          </a:p>
          <a:p>
            <a:pPr lvl="0"/>
            <a:r>
              <a:rPr/>
              <a:t>Start with CART model</a:t>
            </a:r>
          </a:p>
          <a:p>
            <a:pPr lvl="1"/>
            <a:r>
              <a:rPr/>
              <a:t>Classification And Regression Tree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(2/4)</a:t>
            </a:r>
          </a:p>
        </p:txBody>
      </p:sp>
      <p:pic>
        <p:nvPicPr>
          <p:cNvPr descr="fig:  ../images/regression-tree.png" id="0" name="Picture 1"/>
          <p:cNvPicPr>
            <a:picLocks noGrp="1" noChangeAspect="1"/>
          </p:cNvPicPr>
          <p:nvPr/>
        </p:nvPicPr>
        <p:blipFill>
          <a:blip r:embed="rId3"/>
          <a:stretch>
            <a:fillRect/>
          </a:stretch>
        </p:blipFill>
        <p:spPr bwMode="auto">
          <a:xfrm>
            <a:off x="3479800" y="1600200"/>
            <a:ext cx="52451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Illustration of a regression tree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(3/4)</a:t>
            </a:r>
          </a:p>
        </p:txBody>
      </p:sp>
      <p:pic>
        <p:nvPicPr>
          <p:cNvPr descr="fig:  ../images/classification-tree.jpg" id="0" name="Picture 1"/>
          <p:cNvPicPr>
            <a:picLocks noGrp="1" noChangeAspect="1"/>
          </p:cNvPicPr>
          <p:nvPr/>
        </p:nvPicPr>
        <p:blipFill>
          <a:blip r:embed="rId3"/>
          <a:stretch>
            <a:fillRect/>
          </a:stretch>
        </p:blipFill>
        <p:spPr bwMode="auto">
          <a:xfrm>
            <a:off x="4152900" y="1600200"/>
            <a:ext cx="38735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Image of a classification tree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Bagging (4/4)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Bootstrap sample b=1: CART model predictions, </a:t>
                </a:r>
                <a14:m>
                  <m:oMath xmlns:m="http://schemas.openxmlformats.org/officeDocument/2006/math">
                    <m:sSub>
                      <m:e>
                        <m:acc>
                          <m:accPr>
                            <m:chr m:val="̂"/>
                          </m:accPr>
                          <m:e>
                            <m:r>
                              <m:t>Y</m:t>
                            </m:r>
                          </m:e>
                        </m:acc>
                      </m:e>
                      <m:sub>
                        <m:d>
                          <m:dPr>
                            <m:begChr m:val="("/>
                            <m:endChr m:val=")"/>
                            <m:sepChr m:val=""/>
                            <m:grow/>
                          </m:dPr>
                          <m:e>
                            <m:r>
                              <m:t>1</m:t>
                            </m:r>
                          </m:e>
                        </m:d>
                      </m:sub>
                    </m:sSub>
                  </m:oMath>
                </a14:m>
              </a:p>
              <a:p>
                <a:pPr lvl="0" indent="0" marL="0">
                  <a:buNone/>
                </a:pPr>
                <a:r>
                  <a:rPr/>
                  <a:t>Bootstrap sample b=2: CART model predictions, </a:t>
                </a:r>
                <a14:m>
                  <m:oMath xmlns:m="http://schemas.openxmlformats.org/officeDocument/2006/math">
                    <m:sSub>
                      <m:e>
                        <m:acc>
                          <m:accPr>
                            <m:chr m:val="̂"/>
                          </m:accPr>
                          <m:e>
                            <m:r>
                              <m:t>Y</m:t>
                            </m:r>
                          </m:e>
                        </m:acc>
                      </m:e>
                      <m:sub>
                        <m:d>
                          <m:dPr>
                            <m:begChr m:val="("/>
                            <m:endChr m:val=")"/>
                            <m:sepChr m:val=""/>
                            <m:grow/>
                          </m:dPr>
                          <m:e>
                            <m:r>
                              <m:t>2</m:t>
                            </m:r>
                          </m:e>
                        </m:d>
                      </m:sub>
                    </m:sSub>
                  </m:oMath>
                </a14:m>
              </a:p>
              <a:p>
                <a:pPr lvl="0" indent="0" marL="0">
                  <a:buNone/>
                </a:pPr>
                <a:r>
                  <a:rPr/>
                  <a:t>Bootstrap sample b=3: CART model predictions, </a:t>
                </a:r>
                <a14:m>
                  <m:oMath xmlns:m="http://schemas.openxmlformats.org/officeDocument/2006/math">
                    <m:sSub>
                      <m:e>
                        <m:acc>
                          <m:accPr>
                            <m:chr m:val="̂"/>
                          </m:accPr>
                          <m:e>
                            <m:r>
                              <m:t>Y</m:t>
                            </m:r>
                          </m:e>
                        </m:acc>
                      </m:e>
                      <m:sub>
                        <m:d>
                          <m:dPr>
                            <m:begChr m:val="("/>
                            <m:endChr m:val=")"/>
                            <m:sepChr m:val=""/>
                            <m:grow/>
                          </m:dPr>
                          <m:e>
                            <m:r>
                              <m:t>3</m:t>
                            </m:r>
                          </m:e>
                        </m:d>
                      </m:sub>
                    </m:sSub>
                  </m:oMath>
                </a14:m>
              </a:p>
              <a:p>
                <a:pPr lvl="0" indent="0" marL="0">
                  <a:buNone/>
                </a:pPr>
                <a:r>
                  <a:rPr/>
                  <a:t>…</a:t>
                </a:r>
              </a:p>
              <a:p>
                <a:pPr lvl="0" indent="0" marL="0">
                  <a:buNone/>
                </a:pPr>
                <a:r>
                  <a:rPr/>
                  <a:t>Bootstrap sample b=B: CART model predictions, </a:t>
                </a:r>
                <a14:m>
                  <m:oMath xmlns:m="http://schemas.openxmlformats.org/officeDocument/2006/math">
                    <m:sSub>
                      <m:e>
                        <m:acc>
                          <m:accPr>
                            <m:chr m:val="̂"/>
                          </m:accPr>
                          <m:e>
                            <m:r>
                              <m:t>Y</m:t>
                            </m:r>
                          </m:e>
                        </m:acc>
                      </m:e>
                      <m:sub>
                        <m:d>
                          <m:dPr>
                            <m:begChr m:val="("/>
                            <m:endChr m:val=")"/>
                            <m:sepChr m:val=""/>
                            <m:grow/>
                          </m:dPr>
                          <m:e>
                            <m:r>
                              <m:t>B</m:t>
                            </m:r>
                          </m:e>
                        </m:d>
                      </m:sub>
                    </m:sSub>
                  </m:oMath>
                </a14:m>
              </a:p>
              <a:p>
                <a:pPr lvl="0" indent="0" marL="0">
                  <a:buNone/>
                </a:pPr>
                <a:r>
                  <a:rPr/>
                  <a:t>Final prediction: </a:t>
                </a:r>
                <a14:m>
                  <m:oMath xmlns:m="http://schemas.openxmlformats.org/officeDocument/2006/math">
                    <m:f>
                      <m:fPr>
                        <m:type m:val="bar"/>
                      </m:fPr>
                      <m:num>
                        <m:r>
                          <m:t>1</m:t>
                        </m:r>
                      </m:num>
                      <m:den>
                        <m:r>
                          <m:t>B</m:t>
                        </m:r>
                      </m:den>
                    </m:f>
                    <m:nary>
                      <m:naryPr>
                        <m:chr m:val="∑"/>
                        <m:limLoc m:val="undOvr"/>
                        <m:subHide m:val="0"/>
                        <m:supHide m:val="0"/>
                      </m:naryPr>
                      <m:sub>
                        <m:r>
                          <m:t>b</m:t>
                        </m:r>
                        <m:r>
                          <m:rPr>
                            <m:sty m:val="p"/>
                          </m:rPr>
                          <m:t>=</m:t>
                        </m:r>
                        <m:r>
                          <m:t>1</m:t>
                        </m:r>
                      </m:sub>
                      <m:sup>
                        <m:r>
                          <m:t>B</m:t>
                        </m:r>
                      </m:sup>
                      <m:e>
                        <m:r>
                          <m:t> </m:t>
                        </m:r>
                      </m:e>
                    </m:nary>
                    <m:sSub>
                      <m:e>
                        <m:acc>
                          <m:accPr>
                            <m:chr m:val="̂"/>
                          </m:accPr>
                          <m:e>
                            <m:r>
                              <m:t>Y</m:t>
                            </m:r>
                          </m:e>
                        </m:acc>
                      </m:e>
                      <m:sub>
                        <m:r>
                          <m:t>b</m:t>
                        </m:r>
                      </m:sub>
                    </m:sSub>
                  </m:oMath>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a:t>
            </a:r>
          </a:p>
        </p:txBody>
      </p:sp>
      <p:sp>
        <p:nvSpPr>
          <p:cNvPr id="3" name="Content Placeholder 2"/>
          <p:cNvSpPr>
            <a:spLocks noGrp="1"/>
          </p:cNvSpPr>
          <p:nvPr>
            <p:ph idx="1"/>
          </p:nvPr>
        </p:nvSpPr>
        <p:spPr/>
        <p:txBody>
          <a:bodyPr/>
          <a:lstStyle/>
          <a:p>
            <a:pPr lvl="0"/>
            <a:r>
              <a:rPr/>
              <a:t>What have you learned</a:t>
            </a:r>
          </a:p>
          <a:p>
            <a:pPr lvl="1"/>
            <a:r>
              <a:rPr/>
              <a:t>History of the bootstrap</a:t>
            </a:r>
          </a:p>
          <a:p>
            <a:pPr lvl="0"/>
            <a:r>
              <a:rPr/>
              <a:t>What’s coming next</a:t>
            </a:r>
          </a:p>
          <a:p>
            <a:pPr lvl="1"/>
            <a:r>
              <a:rPr/>
              <a:t>Algorithms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Algorithms</a:t>
            </a:r>
          </a:p>
        </p:txBody>
      </p:sp>
      <p:sp>
        <p:nvSpPr>
          <p:cNvPr id="3" name="Content Placeholder 2"/>
          <p:cNvSpPr>
            <a:spLocks noGrp="1"/>
          </p:cNvSpPr>
          <p:nvPr>
            <p:ph idx="1"/>
          </p:nvPr>
        </p:nvSpPr>
        <p:spPr/>
        <p:txBody>
          <a:bodyPr/>
          <a:lstStyle/>
          <a:p>
            <a:pPr lvl="0"/>
            <a:r>
              <a:rPr/>
              <a:t>Estimate bias</a:t>
            </a:r>
          </a:p>
          <a:p>
            <a:pPr lvl="0"/>
            <a:r>
              <a:rPr/>
              <a:t>Calculate standard errors</a:t>
            </a:r>
          </a:p>
          <a:p>
            <a:pPr lvl="0"/>
            <a:r>
              <a:rPr/>
              <a:t>Compute confidence intervals</a:t>
            </a:r>
          </a:p>
          <a:p>
            <a:pPr lvl="0"/>
            <a:r>
              <a:rPr/>
              <a:t>Test hypotheses</a:t>
            </a:r>
          </a:p>
          <a:p>
            <a:pPr lvl="0"/>
            <a:r>
              <a:rPr/>
              <a:t>Visualizations</a:t>
            </a:r>
          </a:p>
          <a:p>
            <a:pPr lvl="0"/>
            <a:r>
              <a:rPr/>
              <a:t>How many bootstraps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Evaluate estimates on bootstrapped samples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acc>
                      <m:accPr>
                        <m:chr m:val="̂"/>
                      </m:accPr>
                      <m:e>
                        <m:r>
                          <m:t>θ</m:t>
                        </m:r>
                      </m:e>
                    </m:acc>
                    <m:r>
                      <m:rPr>
                        <m:sty m:val="p"/>
                      </m:rPr>
                      <m:t>=</m:t>
                    </m:r>
                    <m:acc>
                      <m:accPr>
                        <m:chr m:val="̂"/>
                      </m:accPr>
                      <m:e>
                        <m:r>
                          <m:t>θ</m:t>
                        </m:r>
                      </m:e>
                    </m:acc>
                    <m:d>
                      <m:dPr>
                        <m:begChr m:val="("/>
                        <m:endChr m:val=")"/>
                        <m:sepChr m:val=""/>
                        <m:grow/>
                      </m:dPr>
                      <m:e>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e>
                    </m:d>
                  </m:oMath>
                </a14:m>
                <a:r>
                  <a:rPr/>
                  <a:t> is an estimate of </a:t>
                </a:r>
                <a14:m>
                  <m:oMath xmlns:m="http://schemas.openxmlformats.org/officeDocument/2006/math">
                    <m:r>
                      <m:t>θ</m:t>
                    </m:r>
                  </m:oMath>
                </a14:m>
                <a:r>
                  <a:rPr/>
                  <a:t>.</a:t>
                </a:r>
              </a:p>
              <a:p>
                <a:pPr lvl="0"/>
                <a:r>
                  <a:rPr/>
                  <a:t>Recalculate for B bootstrap samples</a:t>
                </a:r>
              </a:p>
              <a:p>
                <a:pPr lvl="1"/>
                <a14:m>
                  <m:oMath xmlns:m="http://schemas.openxmlformats.org/officeDocument/2006/math">
                    <m:sSup>
                      <m:e>
                        <m:acc>
                          <m:accPr>
                            <m:chr m:val="̂"/>
                          </m:accPr>
                          <m:e>
                            <m:r>
                              <m:t>θ</m:t>
                            </m:r>
                          </m:e>
                        </m:acc>
                      </m:e>
                      <m:sup>
                        <m:d>
                          <m:dPr>
                            <m:begChr m:val="("/>
                            <m:endChr m:val=")"/>
                            <m:sepChr m:val=""/>
                            <m:grow/>
                          </m:dPr>
                          <m:e>
                            <m:r>
                              <m:t>1</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1</m:t>
                                </m:r>
                              </m:e>
                            </m:d>
                          </m:sup>
                        </m:sSubSup>
                        <m:r>
                          <m:rPr>
                            <m:sty m:val="p"/>
                          </m:rPr>
                          <m:t>,</m:t>
                        </m:r>
                        <m:sSubSup>
                          <m:e>
                            <m:r>
                              <m:t>X</m:t>
                            </m:r>
                          </m:e>
                          <m:sub>
                            <m:r>
                              <m:t>2</m:t>
                            </m:r>
                          </m:sub>
                          <m:sup>
                            <m:d>
                              <m:dPr>
                                <m:begChr m:val="("/>
                                <m:endChr m:val=")"/>
                                <m:sepChr m:val=""/>
                                <m:grow/>
                              </m:dPr>
                              <m:e>
                                <m:r>
                                  <m:t>1</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1</m:t>
                                </m:r>
                              </m:e>
                            </m:d>
                          </m:sup>
                        </m:sSubSup>
                      </m:e>
                    </m:d>
                  </m:oMath>
                </a14:m>
              </a:p>
              <a:p>
                <a:pPr lvl="1"/>
                <a14:m>
                  <m:oMath xmlns:m="http://schemas.openxmlformats.org/officeDocument/2006/math">
                    <m:sSup>
                      <m:e>
                        <m:acc>
                          <m:accPr>
                            <m:chr m:val="̂"/>
                          </m:accPr>
                          <m:e>
                            <m:r>
                              <m:t>θ</m:t>
                            </m:r>
                          </m:e>
                        </m:acc>
                      </m:e>
                      <m:sup>
                        <m:d>
                          <m:dPr>
                            <m:begChr m:val="("/>
                            <m:endChr m:val=")"/>
                            <m:sepChr m:val=""/>
                            <m:grow/>
                          </m:dPr>
                          <m:e>
                            <m:r>
                              <m:t>2</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2</m:t>
                                </m:r>
                              </m:e>
                            </m:d>
                          </m:sup>
                        </m:sSubSup>
                        <m:r>
                          <m:rPr>
                            <m:sty m:val="p"/>
                          </m:rPr>
                          <m:t>,</m:t>
                        </m:r>
                        <m:sSubSup>
                          <m:e>
                            <m:r>
                              <m:t>X</m:t>
                            </m:r>
                          </m:e>
                          <m:sub>
                            <m:r>
                              <m:t>2</m:t>
                            </m:r>
                          </m:sub>
                          <m:sup>
                            <m:d>
                              <m:dPr>
                                <m:begChr m:val="("/>
                                <m:endChr m:val=")"/>
                                <m:sepChr m:val=""/>
                                <m:grow/>
                              </m:dPr>
                              <m:e>
                                <m:r>
                                  <m:t>2</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2</m:t>
                                </m:r>
                              </m:e>
                            </m:d>
                          </m:sup>
                        </m:sSubSup>
                      </m:e>
                    </m:d>
                  </m:oMath>
                </a14:m>
              </a:p>
              <a:p>
                <a:pPr lvl="1"/>
                <a:r>
                  <a:rPr/>
                  <a:t>…</a:t>
                </a:r>
              </a:p>
              <a:p>
                <a:pPr lvl="1"/>
                <a14:m>
                  <m:oMath xmlns:m="http://schemas.openxmlformats.org/officeDocument/2006/math">
                    <m:sSup>
                      <m:e>
                        <m:acc>
                          <m:accPr>
                            <m:chr m:val="̂"/>
                          </m:accPr>
                          <m:e>
                            <m:r>
                              <m:t>θ</m:t>
                            </m:r>
                          </m:e>
                        </m:acc>
                      </m:e>
                      <m:sup>
                        <m:d>
                          <m:dPr>
                            <m:begChr m:val="("/>
                            <m:endChr m:val=")"/>
                            <m:sepChr m:val=""/>
                            <m:grow/>
                          </m:dPr>
                          <m:e>
                            <m:r>
                              <m:t>B</m:t>
                            </m:r>
                          </m:e>
                        </m:d>
                      </m:sup>
                    </m:sSup>
                    <m:r>
                      <m:rPr>
                        <m:sty m:val="p"/>
                      </m:rPr>
                      <m:t>=</m:t>
                    </m:r>
                    <m:acc>
                      <m:accPr>
                        <m:chr m:val="̂"/>
                      </m:accPr>
                      <m:e>
                        <m:r>
                          <m:t>θ</m:t>
                        </m:r>
                      </m:e>
                    </m:acc>
                    <m:d>
                      <m:dPr>
                        <m:begChr m:val="("/>
                        <m:endChr m:val=")"/>
                        <m:sepChr m:val=""/>
                        <m:grow/>
                      </m:dPr>
                      <m:e>
                        <m:sSubSup>
                          <m:e>
                            <m:r>
                              <m:t>X</m:t>
                            </m:r>
                          </m:e>
                          <m:sub>
                            <m:r>
                              <m:t>1</m:t>
                            </m:r>
                          </m:sub>
                          <m:sup>
                            <m:d>
                              <m:dPr>
                                <m:begChr m:val="("/>
                                <m:endChr m:val=")"/>
                                <m:sepChr m:val=""/>
                                <m:grow/>
                              </m:dPr>
                              <m:e>
                                <m:r>
                                  <m:t>B</m:t>
                                </m:r>
                              </m:e>
                            </m:d>
                          </m:sup>
                        </m:sSubSup>
                        <m:r>
                          <m:rPr>
                            <m:sty m:val="p"/>
                          </m:rPr>
                          <m:t>,</m:t>
                        </m:r>
                        <m:sSubSup>
                          <m:e>
                            <m:r>
                              <m:t>X</m:t>
                            </m:r>
                          </m:e>
                          <m:sub>
                            <m:r>
                              <m:t>2</m:t>
                            </m:r>
                          </m:sub>
                          <m:sup>
                            <m:d>
                              <m:dPr>
                                <m:begChr m:val="("/>
                                <m:endChr m:val=")"/>
                                <m:sepChr m:val=""/>
                                <m:grow/>
                              </m:dPr>
                              <m:e>
                                <m:r>
                                  <m:t>B</m:t>
                                </m:r>
                              </m:e>
                            </m:d>
                          </m:sup>
                        </m:sSubSup>
                        <m:r>
                          <m:rPr>
                            <m:sty m:val="p"/>
                          </m:rPr>
                          <m:t>,</m:t>
                        </m:r>
                        <m:r>
                          <m:rPr>
                            <m:sty m:val="p"/>
                          </m:rPr>
                          <m:t>.</m:t>
                        </m:r>
                        <m:r>
                          <m:rPr>
                            <m:sty m:val="p"/>
                          </m:rPr>
                          <m:t>.</m:t>
                        </m:r>
                        <m:r>
                          <m:rPr>
                            <m:sty m:val="p"/>
                          </m:rPr>
                          <m:t>.</m:t>
                        </m:r>
                        <m:r>
                          <m:rPr>
                            <m:sty m:val="p"/>
                          </m:rPr>
                          <m:t>,</m:t>
                        </m:r>
                        <m:sSubSup>
                          <m:e>
                            <m:r>
                              <m:t>X</m:t>
                            </m:r>
                          </m:e>
                          <m:sub>
                            <m:r>
                              <m:t>n</m:t>
                            </m:r>
                          </m:sub>
                          <m:sup>
                            <m:d>
                              <m:dPr>
                                <m:begChr m:val="("/>
                                <m:endChr m:val=")"/>
                                <m:sepChr m:val=""/>
                                <m:grow/>
                              </m:dPr>
                              <m:e>
                                <m:r>
                                  <m:t>B</m:t>
                                </m:r>
                              </m:e>
                            </m:d>
                          </m:sup>
                        </m:sSubSup>
                      </m:e>
                    </m:d>
                  </m:oMath>
                </a14:m>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Estimate bias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Compare the bootstrap average to the original estimate</a:t>
                </a:r>
              </a:p>
              <a:p>
                <a:pPr lvl="1"/>
                <a14:m>
                  <m:oMath xmlns:m="http://schemas.openxmlformats.org/officeDocument/2006/math">
                    <m:acc>
                      <m:accPr>
                        <m:chr m:val="‾"/>
                      </m:accPr>
                      <m:e>
                        <m:r>
                          <m:t>θ</m:t>
                        </m:r>
                      </m:e>
                    </m:acc>
                    <m:r>
                      <m:rPr>
                        <m:sty m:val="p"/>
                      </m:rPr>
                      <m:t>−</m:t>
                    </m:r>
                    <m:acc>
                      <m:accPr>
                        <m:chr m:val="̂"/>
                      </m:accPr>
                      <m:e>
                        <m:r>
                          <m:t>θ</m:t>
                        </m:r>
                      </m:e>
                    </m:acc>
                  </m:oMath>
                </a14:m>
              </a:p>
              <a:p>
                <a:pPr lvl="1"/>
                <a:r>
                  <a:rPr/>
                  <a:t>where </a:t>
                </a:r>
                <a14:m>
                  <m:oMath xmlns:m="http://schemas.openxmlformats.org/officeDocument/2006/math">
                    <m:acc>
                      <m:accPr>
                        <m:chr m:val="‾"/>
                      </m:accPr>
                      <m:e>
                        <m:r>
                          <m:t>θ</m:t>
                        </m:r>
                      </m:e>
                    </m:acc>
                    <m:r>
                      <m:rPr>
                        <m:sty m:val="p"/>
                      </m:rPr>
                      <m:t>=</m:t>
                    </m:r>
                    <m:f>
                      <m:fPr>
                        <m:type m:val="bar"/>
                      </m:fPr>
                      <m:num>
                        <m:r>
                          <m:t>1</m:t>
                        </m:r>
                      </m:num>
                      <m:den>
                        <m:r>
                          <m:t>B</m:t>
                        </m:r>
                      </m:den>
                    </m:f>
                    <m:nary>
                      <m:naryPr>
                        <m:chr m:val="∑"/>
                        <m:limLoc m:val="undOvr"/>
                        <m:subHide m:val="0"/>
                        <m:supHide m:val="0"/>
                      </m:naryPr>
                      <m:sub>
                        <m:r>
                          <m:t>b</m:t>
                        </m:r>
                        <m:r>
                          <m:rPr>
                            <m:sty m:val="p"/>
                          </m:rPr>
                          <m:t>=</m:t>
                        </m:r>
                        <m:r>
                          <m:t>1</m:t>
                        </m:r>
                      </m:sub>
                      <m:sup>
                        <m:r>
                          <m:t>B</m:t>
                        </m:r>
                      </m:sup>
                      <m:e>
                        <m:sSup>
                          <m:e>
                            <m:acc>
                              <m:accPr>
                                <m:chr m:val="̂"/>
                              </m:accPr>
                              <m:e>
                                <m:r>
                                  <m:t>θ</m:t>
                                </m:r>
                              </m:e>
                            </m:acc>
                          </m:e>
                          <m:sup>
                            <m:d>
                              <m:dPr>
                                <m:begChr m:val="("/>
                                <m:endChr m:val=")"/>
                                <m:sepChr m:val=""/>
                                <m:grow/>
                              </m:dPr>
                              <m:e>
                                <m:r>
                                  <m:t>b</m:t>
                                </m:r>
                              </m:e>
                            </m:d>
                          </m:sup>
                        </m:sSup>
                      </m:e>
                    </m:nary>
                  </m:oMath>
                </a14:m>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 of the bootstrap</a:t>
            </a:r>
          </a:p>
        </p:txBody>
      </p:sp>
      <p:sp>
        <p:nvSpPr>
          <p:cNvPr id="3" name="Content Placeholder 2"/>
          <p:cNvSpPr>
            <a:spLocks noGrp="1"/>
          </p:cNvSpPr>
          <p:nvPr>
            <p:ph idx="1"/>
          </p:nvPr>
        </p:nvSpPr>
        <p:spPr/>
        <p:txBody>
          <a:bodyPr/>
          <a:lstStyle/>
          <a:p>
            <a:pPr lvl="0"/>
            <a:r>
              <a:rPr/>
              <a:t>Can you rely on asymptotic normality?</a:t>
            </a:r>
          </a:p>
          <a:p>
            <a:pPr lvl="0"/>
            <a:r>
              <a:rPr/>
              <a:t>The jackknife</a:t>
            </a:r>
          </a:p>
          <a:p>
            <a:pPr lvl="0"/>
            <a:r>
              <a:rPr/>
              <a:t>Bradley Efron’s contributions</a:t>
            </a:r>
          </a:p>
          <a:p>
            <a:pPr lvl="0"/>
            <a:r>
              <a:rPr/>
              <a:t>Recent application: bagging</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standard errors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Calculate the standard deviation of the bootstrap estimates</a:t>
                </a:r>
              </a:p>
              <a:p>
                <a:pPr lvl="1"/>
                <a14:m>
                  <m:oMath xmlns:m="http://schemas.openxmlformats.org/officeDocument/2006/math">
                    <m:sSup>
                      <m:e>
                        <m:r>
                          <m:t>σ</m:t>
                        </m:r>
                      </m:e>
                      <m:sup>
                        <m:d>
                          <m:dPr>
                            <m:begChr m:val="("/>
                            <m:endChr m:val=")"/>
                            <m:sepChr m:val=""/>
                            <m:grow/>
                          </m:dPr>
                          <m:e>
                            <m:r>
                              <m:t>B</m:t>
                            </m:r>
                          </m:e>
                        </m:d>
                      </m:sup>
                    </m:sSup>
                    <m:r>
                      <m:rPr>
                        <m:sty m:val="p"/>
                      </m:rPr>
                      <m:t>=</m:t>
                    </m:r>
                    <m:rad>
                      <m:radPr>
                        <m:degHide m:val="1"/>
                      </m:radPr>
                      <m:deg/>
                      <m:e>
                        <m:f>
                          <m:fPr>
                            <m:type m:val="bar"/>
                          </m:fPr>
                          <m:num>
                            <m:r>
                              <m:t>1</m:t>
                            </m:r>
                          </m:num>
                          <m:den>
                            <m:r>
                              <m:t>B</m:t>
                            </m:r>
                            <m:r>
                              <m:rPr>
                                <m:sty m:val="p"/>
                              </m:rPr>
                              <m:t>−</m:t>
                            </m:r>
                            <m:r>
                              <m:t>1</m:t>
                            </m:r>
                          </m:den>
                        </m:f>
                        <m:nary>
                          <m:naryPr>
                            <m:chr m:val="∑"/>
                            <m:limLoc m:val="undOvr"/>
                            <m:subHide m:val="0"/>
                            <m:supHide m:val="0"/>
                          </m:naryPr>
                          <m:sub>
                            <m:r>
                              <m:t>b</m:t>
                            </m:r>
                            <m:r>
                              <m:rPr>
                                <m:sty m:val="p"/>
                              </m:rPr>
                              <m:t>=</m:t>
                            </m:r>
                            <m:r>
                              <m:t>1</m:t>
                            </m:r>
                          </m:sub>
                          <m:sup>
                            <m:r>
                              <m:t>B</m:t>
                            </m:r>
                          </m:sup>
                          <m:e>
                            <m:sSup>
                              <m:e>
                                <m:d>
                                  <m:dPr>
                                    <m:begChr m:val="("/>
                                    <m:endChr m:val=")"/>
                                    <m:sepChr m:val=""/>
                                    <m:grow/>
                                  </m:dPr>
                                  <m:e>
                                    <m:sSup>
                                      <m:e>
                                        <m:acc>
                                          <m:accPr>
                                            <m:chr m:val="̂"/>
                                          </m:accPr>
                                          <m:e>
                                            <m:r>
                                              <m:t>θ</m:t>
                                            </m:r>
                                          </m:e>
                                        </m:acc>
                                      </m:e>
                                      <m:sup>
                                        <m:d>
                                          <m:dPr>
                                            <m:begChr m:val="("/>
                                            <m:endChr m:val=")"/>
                                            <m:sepChr m:val=""/>
                                            <m:grow/>
                                          </m:dPr>
                                          <m:e>
                                            <m:r>
                                              <m:t>b</m:t>
                                            </m:r>
                                          </m:e>
                                        </m:d>
                                      </m:sup>
                                    </m:sSup>
                                    <m:r>
                                      <m:rPr>
                                        <m:sty m:val="p"/>
                                      </m:rPr>
                                      <m:t>−</m:t>
                                    </m:r>
                                    <m:acc>
                                      <m:accPr>
                                        <m:chr m:val="‾"/>
                                      </m:accPr>
                                      <m:e>
                                        <m:r>
                                          <m:t>θ</m:t>
                                        </m:r>
                                      </m:e>
                                    </m:acc>
                                  </m:e>
                                </m:d>
                              </m:e>
                              <m:sup>
                                <m:r>
                                  <m:t>2</m:t>
                                </m:r>
                              </m:sup>
                            </m:sSup>
                          </m:e>
                        </m:nary>
                      </m:e>
                    </m:rad>
                  </m:oMath>
                </a14:m>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a:t>
            </a:r>
          </a:p>
        </p:txBody>
      </p:sp>
      <p:sp>
        <p:nvSpPr>
          <p:cNvPr id="3" name="Content Placeholder 2"/>
          <p:cNvSpPr>
            <a:spLocks noGrp="1"/>
          </p:cNvSpPr>
          <p:nvPr>
            <p:ph idx="1"/>
          </p:nvPr>
        </p:nvSpPr>
        <p:spPr/>
        <p:txBody>
          <a:bodyPr/>
          <a:lstStyle/>
          <a:p>
            <a:pPr lvl="0"/>
            <a:r>
              <a:rPr/>
              <a:t>Use bootstrap standard error</a:t>
            </a:r>
          </a:p>
          <a:p>
            <a:pPr lvl="0"/>
            <a:r>
              <a:rPr/>
              <a:t>Use percentiles from the bootstrap distribution</a:t>
            </a:r>
          </a:p>
          <a:p>
            <a:pPr lvl="0"/>
            <a:r>
              <a:rPr/>
              <a:t>Use bias corrected and adjusted percentiles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bootstrap standard error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Easy, once you have a standard error</a:t>
                </a:r>
              </a:p>
              <a:p>
                <a:pPr lvl="1"/>
                <a14:m>
                  <m:oMath xmlns:m="http://schemas.openxmlformats.org/officeDocument/2006/math">
                    <m:sSup>
                      <m:e>
                        <m:acc>
                          <m:accPr>
                            <m:chr m:val="̂"/>
                          </m:accPr>
                          <m:e>
                            <m:r>
                              <m:t>θ</m:t>
                            </m:r>
                          </m:e>
                        </m:acc>
                      </m:e>
                      <m:sup>
                        <m:d>
                          <m:dPr>
                            <m:begChr m:val="("/>
                            <m:endChr m:val=")"/>
                            <m:sepChr m:val=""/>
                            <m:grow/>
                          </m:dPr>
                          <m:e>
                            <m:r>
                              <m:t>b</m:t>
                            </m:r>
                          </m:e>
                        </m:d>
                      </m:sup>
                    </m:sSup>
                    <m:r>
                      <m:rPr>
                        <m:sty m:val="p"/>
                      </m:rPr>
                      <m:t>±</m:t>
                    </m:r>
                    <m:sSub>
                      <m:e>
                        <m:r>
                          <m:t>z</m:t>
                        </m:r>
                      </m:e>
                      <m:sub>
                        <m:r>
                          <m:t>1</m:t>
                        </m:r>
                        <m:r>
                          <m:rPr>
                            <m:sty m:val="p"/>
                          </m:rPr>
                          <m:t>−</m:t>
                        </m:r>
                        <m:r>
                          <m:t>α</m:t>
                        </m:r>
                        <m:r>
                          <m:rPr>
                            <m:sty m:val="p"/>
                          </m:rPr>
                          <m:t>/</m:t>
                        </m:r>
                        <m:r>
                          <m:t>2</m:t>
                        </m:r>
                      </m:sub>
                    </m:sSub>
                    <m:sSup>
                      <m:e>
                        <m:r>
                          <m:t>σ</m:t>
                        </m:r>
                      </m:e>
                      <m:sup>
                        <m:d>
                          <m:dPr>
                            <m:begChr m:val="("/>
                            <m:endChr m:val=")"/>
                            <m:sepChr m:val=""/>
                            <m:grow/>
                          </m:dPr>
                          <m:e>
                            <m:r>
                              <m:t>B</m:t>
                            </m:r>
                          </m:e>
                        </m:d>
                      </m:sup>
                    </m:sSup>
                  </m:oMath>
                </a14:m>
              </a:p>
              <a:p>
                <a:pPr lvl="0"/>
                <a:r>
                  <a:rPr/>
                  <a:t>Should you use a t-distribution?</a:t>
                </a:r>
              </a:p>
              <a:p>
                <a:pPr lvl="1"/>
                <a:r>
                  <a:rPr/>
                  <a:t>Uncertain degrees of freedom</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percentiles</a:t>
            </a:r>
          </a:p>
        </p:txBody>
      </p:sp>
      <p:sp>
        <p:nvSpPr>
          <p:cNvPr id="3" name="Content Placeholder 2"/>
          <p:cNvSpPr>
            <a:spLocks noGrp="1"/>
          </p:cNvSpPr>
          <p:nvPr>
            <p:ph idx="1"/>
          </p:nvPr>
        </p:nvSpPr>
        <p:spPr/>
        <p:txBody>
          <a:bodyPr/>
          <a:lstStyle/>
          <a:p>
            <a:pPr lvl="0"/>
            <a:r>
              <a:rPr/>
              <a:t>Take percentiles directly from the bootstrap sample</a:t>
            </a:r>
          </a:p>
          <a:p>
            <a:pPr lvl="1"/>
            <a:r>
              <a:rPr/>
              <a:t>Example, B=1000</a:t>
            </a:r>
          </a:p>
          <a:p>
            <a:pPr lvl="2"/>
            <a:r>
              <a:rPr/>
              <a:t>Select the 25th and 975 observations in sorted order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BCa (1/5)</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Bias adjustment (using bootstrap estimates)</a:t>
                </a:r>
              </a:p>
              <a:p>
                <a:pPr lvl="1"/>
                <a14:m>
                  <m:oMath xmlns:m="http://schemas.openxmlformats.org/officeDocument/2006/math">
                    <m:sSub>
                      <m:e>
                        <m:acc>
                          <m:accPr>
                            <m:chr m:val="̂"/>
                          </m:accPr>
                          <m:e>
                            <m:r>
                              <m:t>z</m:t>
                            </m:r>
                          </m:e>
                        </m:acc>
                      </m:e>
                      <m:sub>
                        <m:r>
                          <m:t>0</m:t>
                        </m:r>
                      </m:sub>
                    </m:sSub>
                    <m:r>
                      <m:rPr>
                        <m:sty m:val="p"/>
                      </m:rPr>
                      <m:t>=</m:t>
                    </m:r>
                    <m:sSup>
                      <m:e>
                        <m:r>
                          <m:t>Φ</m:t>
                        </m:r>
                      </m:e>
                      <m:sup>
                        <m:r>
                          <m:rPr>
                            <m:sty m:val="p"/>
                          </m:rPr>
                          <m:t>−</m:t>
                        </m:r>
                        <m:r>
                          <m:t>1</m:t>
                        </m:r>
                      </m:sup>
                    </m:sSup>
                    <m:d>
                      <m:dPr>
                        <m:begChr m:val="("/>
                        <m:endChr m:val=")"/>
                        <m:sepChr m:val=""/>
                        <m:grow/>
                      </m:dPr>
                      <m:e>
                        <m:f>
                          <m:fPr>
                            <m:type m:val="bar"/>
                          </m:fPr>
                          <m:num>
                            <m:r>
                              <m:t>1</m:t>
                            </m:r>
                          </m:num>
                          <m:den>
                            <m:r>
                              <m:t>B</m:t>
                            </m:r>
                          </m:den>
                        </m:f>
                        <m:r>
                          <m:t>H</m:t>
                        </m:r>
                        <m:d>
                          <m:dPr>
                            <m:begChr m:val="("/>
                            <m:endChr m:val=")"/>
                            <m:sepChr m:val=""/>
                            <m:grow/>
                          </m:dPr>
                          <m:e>
                            <m:sSup>
                              <m:e>
                                <m:acc>
                                  <m:accPr>
                                    <m:chr m:val="̂"/>
                                  </m:accPr>
                                  <m:e>
                                    <m:r>
                                      <m:t>θ</m:t>
                                    </m:r>
                                  </m:e>
                                </m:acc>
                              </m:e>
                              <m:sup>
                                <m:d>
                                  <m:dPr>
                                    <m:begChr m:val="("/>
                                    <m:endChr m:val=")"/>
                                    <m:sepChr m:val=""/>
                                    <m:grow/>
                                  </m:dPr>
                                  <m:e>
                                    <m:r>
                                      <m:t>b</m:t>
                                    </m:r>
                                  </m:e>
                                </m:d>
                              </m:sup>
                            </m:sSup>
                            <m:r>
                              <m:rPr>
                                <m:sty m:val="p"/>
                              </m:rPr>
                              <m:t>−</m:t>
                            </m:r>
                            <m:acc>
                              <m:accPr>
                                <m:chr m:val="̂"/>
                              </m:accPr>
                              <m:e>
                                <m:r>
                                  <m:t>θ</m:t>
                                </m:r>
                              </m:e>
                            </m:acc>
                          </m:e>
                        </m:d>
                      </m:e>
                    </m:d>
                  </m:oMath>
                </a14:m>
                <a:r>
                  <a:rPr/>
                  <a:t> where</a:t>
                </a:r>
              </a:p>
              <a:p>
                <a:pPr lvl="2"/>
                <a:r>
                  <a:rPr/>
                  <a:t>H(x)=1 for zero or positive values, 0 for negative values</a:t>
                </a:r>
              </a:p>
              <a:p>
                <a:pPr lvl="2"/>
                <a14:m>
                  <m:oMath xmlns:m="http://schemas.openxmlformats.org/officeDocument/2006/math">
                    <m:sSup>
                      <m:e>
                        <m:r>
                          <m:t>Φ</m:t>
                        </m:r>
                      </m:e>
                      <m:sup>
                        <m:r>
                          <m:rPr>
                            <m:sty m:val="p"/>
                          </m:rPr>
                          <m:t>−</m:t>
                        </m:r>
                        <m:r>
                          <m:t>1</m:t>
                        </m:r>
                      </m:sup>
                    </m:sSup>
                  </m:oMath>
                </a14:m>
                <a:r>
                  <a:rPr/>
                  <a:t> is the percentile function for the standard normal distribution</a:t>
                </a:r>
              </a:p>
              <a:p>
                <a:pPr lvl="0"/>
                <a:r>
                  <a:rPr/>
                  <a:t>Acceleration (using jackknife)</a:t>
                </a:r>
              </a:p>
              <a:p>
                <a:pPr lvl="1"/>
                <a14:m>
                  <m:oMath xmlns:m="http://schemas.openxmlformats.org/officeDocument/2006/math">
                    <m:acc>
                      <m:accPr>
                        <m:chr m:val="̂"/>
                      </m:accPr>
                      <m:e>
                        <m:r>
                          <m:t>a</m:t>
                        </m:r>
                      </m:e>
                    </m:acc>
                    <m:r>
                      <m:rPr>
                        <m:sty m:val="p"/>
                      </m:rPr>
                      <m:t>=</m:t>
                    </m:r>
                    <m:f>
                      <m:fPr>
                        <m:type m:val="bar"/>
                      </m:fPr>
                      <m:num>
                        <m:nary>
                          <m:naryPr>
                            <m:chr m:val="∑"/>
                            <m:limLoc m:val="undOvr"/>
                            <m:subHide m:val="0"/>
                            <m:supHide m:val="0"/>
                          </m:naryPr>
                          <m:sub>
                            <m:r>
                              <m:t>i</m:t>
                            </m:r>
                            <m:r>
                              <m:rPr>
                                <m:sty m:val="p"/>
                              </m:rPr>
                              <m:t>=</m:t>
                            </m:r>
                            <m:r>
                              <m:t>1</m:t>
                            </m:r>
                          </m:sub>
                          <m:sup>
                            <m:r>
                              <m:t>n</m:t>
                            </m:r>
                          </m:sup>
                          <m:e>
                            <m:sSup>
                              <m:e>
                                <m:d>
                                  <m:dPr>
                                    <m:begChr m:val="("/>
                                    <m:endChr m:val=")"/>
                                    <m:sepChr m:val=""/>
                                    <m:grow/>
                                  </m:dPr>
                                  <m:e>
                                    <m:sSub>
                                      <m:e>
                                        <m:acc>
                                          <m:accPr>
                                            <m:chr m:val="̂"/>
                                          </m:accPr>
                                          <m:e>
                                            <m:r>
                                              <m:t>θ</m:t>
                                            </m:r>
                                          </m:e>
                                        </m:acc>
                                      </m:e>
                                      <m:sub>
                                        <m:d>
                                          <m:dPr>
                                            <m:begChr m:val="("/>
                                            <m:endChr m:val=")"/>
                                            <m:sepChr m:val=""/>
                                            <m:grow/>
                                          </m:dPr>
                                          <m:e>
                                            <m:r>
                                              <m:rPr>
                                                <m:sty m:val="p"/>
                                              </m:rPr>
                                              <m:t>.</m:t>
                                            </m:r>
                                          </m:e>
                                        </m:d>
                                      </m:sub>
                                    </m:sSub>
                                    <m:r>
                                      <m:rPr>
                                        <m:sty m:val="p"/>
                                      </m:rPr>
                                      <m:t>−</m:t>
                                    </m:r>
                                    <m:sSub>
                                      <m:e>
                                        <m:acc>
                                          <m:accPr>
                                            <m:chr m:val="̂"/>
                                          </m:accPr>
                                          <m:e>
                                            <m:r>
                                              <m:t>θ</m:t>
                                            </m:r>
                                          </m:e>
                                        </m:acc>
                                      </m:e>
                                      <m:sub>
                                        <m:d>
                                          <m:dPr>
                                            <m:begChr m:val="("/>
                                            <m:endChr m:val=")"/>
                                            <m:sepChr m:val=""/>
                                            <m:grow/>
                                          </m:dPr>
                                          <m:e>
                                            <m:r>
                                              <m:t>i</m:t>
                                            </m:r>
                                          </m:e>
                                        </m:d>
                                      </m:sub>
                                    </m:sSub>
                                  </m:e>
                                </m:d>
                              </m:e>
                              <m:sup>
                                <m:r>
                                  <m:t>3</m:t>
                                </m:r>
                              </m:sup>
                            </m:sSup>
                          </m:e>
                        </m:nary>
                      </m:num>
                      <m:den>
                        <m:r>
                          <m:t>6</m:t>
                        </m:r>
                        <m:sSup>
                          <m:e>
                            <m:d>
                              <m:dPr>
                                <m:begChr m:val="("/>
                                <m:endChr m:val=")"/>
                                <m:sepChr m:val=""/>
                                <m:grow/>
                              </m:dPr>
                              <m:e>
                                <m:nary>
                                  <m:naryPr>
                                    <m:chr m:val="∑"/>
                                    <m:limLoc m:val="undOvr"/>
                                    <m:subHide m:val="0"/>
                                    <m:supHide m:val="0"/>
                                  </m:naryPr>
                                  <m:sub>
                                    <m:r>
                                      <m:t>i</m:t>
                                    </m:r>
                                    <m:r>
                                      <m:rPr>
                                        <m:sty m:val="p"/>
                                      </m:rPr>
                                      <m:t>=</m:t>
                                    </m:r>
                                    <m:r>
                                      <m:t>1</m:t>
                                    </m:r>
                                  </m:sub>
                                  <m:sup>
                                    <m:r>
                                      <m:t>n</m:t>
                                    </m:r>
                                  </m:sup>
                                  <m:e>
                                    <m:sSup>
                                      <m:e>
                                        <m:d>
                                          <m:dPr>
                                            <m:begChr m:val="("/>
                                            <m:endChr m:val=")"/>
                                            <m:sepChr m:val=""/>
                                            <m:grow/>
                                          </m:dPr>
                                          <m:e>
                                            <m:sSub>
                                              <m:e>
                                                <m:acc>
                                                  <m:accPr>
                                                    <m:chr m:val="̂"/>
                                                  </m:accPr>
                                                  <m:e>
                                                    <m:r>
                                                      <m:t>θ</m:t>
                                                    </m:r>
                                                  </m:e>
                                                </m:acc>
                                              </m:e>
                                              <m:sub>
                                                <m:d>
                                                  <m:dPr>
                                                    <m:begChr m:val="("/>
                                                    <m:endChr m:val=")"/>
                                                    <m:sepChr m:val=""/>
                                                    <m:grow/>
                                                  </m:dPr>
                                                  <m:e>
                                                    <m:r>
                                                      <m:rPr>
                                                        <m:sty m:val="p"/>
                                                      </m:rPr>
                                                      <m:t>.</m:t>
                                                    </m:r>
                                                  </m:e>
                                                </m:d>
                                              </m:sub>
                                            </m:sSub>
                                            <m:r>
                                              <m:rPr>
                                                <m:sty m:val="p"/>
                                              </m:rPr>
                                              <m:t>−</m:t>
                                            </m:r>
                                            <m:sSub>
                                              <m:e>
                                                <m:acc>
                                                  <m:accPr>
                                                    <m:chr m:val="̂"/>
                                                  </m:accPr>
                                                  <m:e>
                                                    <m:r>
                                                      <m:t>θ</m:t>
                                                    </m:r>
                                                  </m:e>
                                                </m:acc>
                                              </m:e>
                                              <m:sub>
                                                <m:d>
                                                  <m:dPr>
                                                    <m:begChr m:val="("/>
                                                    <m:endChr m:val=")"/>
                                                    <m:sepChr m:val=""/>
                                                    <m:grow/>
                                                  </m:dPr>
                                                  <m:e>
                                                    <m:r>
                                                      <m:t>i</m:t>
                                                    </m:r>
                                                  </m:e>
                                                </m:d>
                                              </m:sub>
                                            </m:sSub>
                                          </m:e>
                                        </m:d>
                                      </m:e>
                                      <m:sup>
                                        <m:r>
                                          <m:t>2</m:t>
                                        </m:r>
                                      </m:sup>
                                    </m:sSup>
                                  </m:e>
                                </m:nary>
                              </m:e>
                            </m:d>
                          </m:e>
                          <m:sup>
                            <m:r>
                              <m:t>3</m:t>
                            </m:r>
                            <m:r>
                              <m:rPr>
                                <m:sty m:val="p"/>
                              </m:rPr>
                              <m:t>/</m:t>
                            </m:r>
                            <m:r>
                              <m:t>2</m:t>
                            </m:r>
                          </m:sup>
                        </m:sSup>
                      </m:den>
                    </m:f>
                  </m:oMath>
                </a14:m>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 confidence intervals, BCa (2/5)</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Replace </a:t>
                </a:r>
                <a14:m>
                  <m:oMath xmlns:m="http://schemas.openxmlformats.org/officeDocument/2006/math">
                    <m:r>
                      <m:t>α</m:t>
                    </m:r>
                    <m:r>
                      <m:rPr>
                        <m:sty m:val="p"/>
                      </m:rPr>
                      <m:t>/</m:t>
                    </m:r>
                    <m:r>
                      <m:t>2</m:t>
                    </m:r>
                  </m:oMath>
                </a14:m>
                <a:r>
                  <a:rPr/>
                  <a:t> with</a:t>
                </a:r>
              </a:p>
              <a:p>
                <a:pPr lvl="1"/>
                <a14:m>
                  <m:oMath xmlns:m="http://schemas.openxmlformats.org/officeDocument/2006/math">
                    <m:sSup>
                      <m:e>
                        <m:r>
                          <m:t>Φ</m:t>
                        </m:r>
                      </m:e>
                      <m:sup>
                        <m:r>
                          <m:rPr>
                            <m:sty m:val="p"/>
                          </m:rPr>
                          <m:t>−</m:t>
                        </m:r>
                        <m:r>
                          <m:t>1</m:t>
                        </m:r>
                      </m:sup>
                    </m:sSup>
                    <m:d>
                      <m:dPr>
                        <m:begChr m:val="("/>
                        <m:endChr m:val=")"/>
                        <m:sepChr m:val=""/>
                        <m:grow/>
                      </m:dPr>
                      <m:e>
                        <m:sSub>
                          <m:e>
                            <m:acc>
                              <m:accPr>
                                <m:chr m:val="̂"/>
                              </m:accPr>
                              <m:e>
                                <m:r>
                                  <m:t>z</m:t>
                                </m:r>
                              </m:e>
                            </m:acc>
                          </m:e>
                          <m:sub>
                            <m:r>
                              <m:t>0</m:t>
                            </m:r>
                          </m:sub>
                        </m:sSub>
                        <m:r>
                          <m:rPr>
                            <m:sty m:val="p"/>
                          </m:rPr>
                          <m:t>+</m:t>
                        </m:r>
                        <m:f>
                          <m:fPr>
                            <m:type m:val="bar"/>
                          </m:fPr>
                          <m:num>
                            <m:sSub>
                              <m:e>
                                <m:acc>
                                  <m:accPr>
                                    <m:chr m:val="̂"/>
                                  </m:accPr>
                                  <m:e>
                                    <m:r>
                                      <m:t>z</m:t>
                                    </m:r>
                                  </m:e>
                                </m:acc>
                              </m:e>
                              <m:sub>
                                <m:r>
                                  <m:t>0</m:t>
                                </m:r>
                              </m:sub>
                            </m:sSub>
                            <m:r>
                              <m:rPr>
                                <m:sty m:val="p"/>
                              </m:rPr>
                              <m:t>+</m:t>
                            </m:r>
                            <m:sSub>
                              <m:e>
                                <m:r>
                                  <m:t>z</m:t>
                                </m:r>
                              </m:e>
                              <m:sub>
                                <m:r>
                                  <m:t>α</m:t>
                                </m:r>
                                <m:r>
                                  <m:rPr>
                                    <m:sty m:val="p"/>
                                  </m:rPr>
                                  <m:t>/</m:t>
                                </m:r>
                                <m:r>
                                  <m:t>2</m:t>
                                </m:r>
                              </m:sub>
                            </m:sSub>
                          </m:num>
                          <m:den>
                            <m:r>
                              <m:t>1</m:t>
                            </m:r>
                            <m:r>
                              <m:rPr>
                                <m:sty m:val="p"/>
                              </m:rPr>
                              <m:t>−</m:t>
                            </m:r>
                            <m:acc>
                              <m:accPr>
                                <m:chr m:val="̂"/>
                              </m:accPr>
                              <m:e>
                                <m:r>
                                  <m:t>a</m:t>
                                </m:r>
                              </m:e>
                            </m:acc>
                            <m:d>
                              <m:dPr>
                                <m:begChr m:val="("/>
                                <m:endChr m:val=")"/>
                                <m:sepChr m:val=""/>
                                <m:grow/>
                              </m:dPr>
                              <m:e>
                                <m:sSub>
                                  <m:e>
                                    <m:acc>
                                      <m:accPr>
                                        <m:chr m:val="̂"/>
                                      </m:accPr>
                                      <m:e>
                                        <m:r>
                                          <m:t>z</m:t>
                                        </m:r>
                                      </m:e>
                                    </m:acc>
                                  </m:e>
                                  <m:sub>
                                    <m:r>
                                      <m:t>0</m:t>
                                    </m:r>
                                  </m:sub>
                                </m:sSub>
                                <m:r>
                                  <m:rPr>
                                    <m:sty m:val="p"/>
                                  </m:rPr>
                                  <m:t>+</m:t>
                                </m:r>
                                <m:sSub>
                                  <m:e>
                                    <m:r>
                                      <m:t>z</m:t>
                                    </m:r>
                                  </m:e>
                                  <m:sub>
                                    <m:r>
                                      <m:t>α</m:t>
                                    </m:r>
                                    <m:r>
                                      <m:rPr>
                                        <m:sty m:val="p"/>
                                      </m:rPr>
                                      <m:t>/</m:t>
                                    </m:r>
                                    <m:r>
                                      <m:t>2</m:t>
                                    </m:r>
                                  </m:sub>
                                </m:sSub>
                              </m:e>
                            </m:d>
                          </m:den>
                        </m:f>
                      </m:e>
                    </m:d>
                  </m:oMath>
                </a14:m>
              </a:p>
              <a:p>
                <a:pPr lvl="0"/>
                <a:r>
                  <a:rPr/>
                  <a:t>Replace </a:t>
                </a:r>
                <a14:m>
                  <m:oMath xmlns:m="http://schemas.openxmlformats.org/officeDocument/2006/math">
                    <m:r>
                      <m:t>1</m:t>
                    </m:r>
                    <m:r>
                      <m:rPr>
                        <m:sty m:val="p"/>
                      </m:rPr>
                      <m:t>−</m:t>
                    </m:r>
                    <m:r>
                      <m:t>α</m:t>
                    </m:r>
                    <m:r>
                      <m:rPr>
                        <m:sty m:val="p"/>
                      </m:rPr>
                      <m:t>/</m:t>
                    </m:r>
                    <m:r>
                      <m:t>2</m:t>
                    </m:r>
                  </m:oMath>
                </a14:m>
                <a:r>
                  <a:rPr/>
                  <a:t> with</a:t>
                </a:r>
              </a:p>
              <a:p>
                <a:pPr lvl="1"/>
                <a14:m>
                  <m:oMath xmlns:m="http://schemas.openxmlformats.org/officeDocument/2006/math">
                    <m:sSup>
                      <m:e>
                        <m:r>
                          <m:t>Φ</m:t>
                        </m:r>
                      </m:e>
                      <m:sup>
                        <m:r>
                          <m:rPr>
                            <m:sty m:val="p"/>
                          </m:rPr>
                          <m:t>−</m:t>
                        </m:r>
                        <m:r>
                          <m:t>1</m:t>
                        </m:r>
                      </m:sup>
                    </m:sSup>
                    <m:d>
                      <m:dPr>
                        <m:begChr m:val="("/>
                        <m:endChr m:val=")"/>
                        <m:sepChr m:val=""/>
                        <m:grow/>
                      </m:dPr>
                      <m:e>
                        <m:sSub>
                          <m:e>
                            <m:acc>
                              <m:accPr>
                                <m:chr m:val="̂"/>
                              </m:accPr>
                              <m:e>
                                <m:r>
                                  <m:t>z</m:t>
                                </m:r>
                              </m:e>
                            </m:acc>
                          </m:e>
                          <m:sub>
                            <m:r>
                              <m:t>0</m:t>
                            </m:r>
                          </m:sub>
                        </m:sSub>
                        <m:r>
                          <m:rPr>
                            <m:sty m:val="p"/>
                          </m:rPr>
                          <m:t>+</m:t>
                        </m:r>
                        <m:f>
                          <m:fPr>
                            <m:type m:val="bar"/>
                          </m:fPr>
                          <m:num>
                            <m:sSub>
                              <m:e>
                                <m:acc>
                                  <m:accPr>
                                    <m:chr m:val="̂"/>
                                  </m:accPr>
                                  <m:e>
                                    <m:r>
                                      <m:t>z</m:t>
                                    </m:r>
                                  </m:e>
                                </m:acc>
                              </m:e>
                              <m:sub>
                                <m:r>
                                  <m:t>0</m:t>
                                </m:r>
                              </m:sub>
                            </m:sSub>
                            <m:r>
                              <m:rPr>
                                <m:sty m:val="p"/>
                              </m:rPr>
                              <m:t>+</m:t>
                            </m:r>
                            <m:sSub>
                              <m:e>
                                <m:r>
                                  <m:t>z</m:t>
                                </m:r>
                              </m:e>
                              <m:sub>
                                <m:r>
                                  <m:t>1</m:t>
                                </m:r>
                                <m:r>
                                  <m:rPr>
                                    <m:sty m:val="p"/>
                                  </m:rPr>
                                  <m:t>−</m:t>
                                </m:r>
                                <m:r>
                                  <m:t>α</m:t>
                                </m:r>
                                <m:r>
                                  <m:rPr>
                                    <m:sty m:val="p"/>
                                  </m:rPr>
                                  <m:t>/</m:t>
                                </m:r>
                                <m:r>
                                  <m:t>2</m:t>
                                </m:r>
                              </m:sub>
                            </m:sSub>
                          </m:num>
                          <m:den>
                            <m:r>
                              <m:t>1</m:t>
                            </m:r>
                            <m:r>
                              <m:rPr>
                                <m:sty m:val="p"/>
                              </m:rPr>
                              <m:t>−</m:t>
                            </m:r>
                            <m:acc>
                              <m:accPr>
                                <m:chr m:val="̂"/>
                              </m:accPr>
                              <m:e>
                                <m:r>
                                  <m:t>a</m:t>
                                </m:r>
                              </m:e>
                            </m:acc>
                            <m:d>
                              <m:dPr>
                                <m:begChr m:val="("/>
                                <m:endChr m:val=")"/>
                                <m:sepChr m:val=""/>
                                <m:grow/>
                              </m:dPr>
                              <m:e>
                                <m:sSub>
                                  <m:e>
                                    <m:acc>
                                      <m:accPr>
                                        <m:chr m:val="̂"/>
                                      </m:accPr>
                                      <m:e>
                                        <m:r>
                                          <m:t>z</m:t>
                                        </m:r>
                                      </m:e>
                                    </m:acc>
                                  </m:e>
                                  <m:sub>
                                    <m:r>
                                      <m:t>0</m:t>
                                    </m:r>
                                  </m:sub>
                                </m:sSub>
                                <m:r>
                                  <m:rPr>
                                    <m:sty m:val="p"/>
                                  </m:rPr>
                                  <m:t>+</m:t>
                                </m:r>
                                <m:sSub>
                                  <m:e>
                                    <m:r>
                                      <m:t>z</m:t>
                                    </m:r>
                                  </m:e>
                                  <m:sub>
                                    <m:r>
                                      <m:t>1</m:t>
                                    </m:r>
                                    <m:r>
                                      <m:rPr>
                                        <m:sty m:val="p"/>
                                      </m:rPr>
                                      <m:t>−</m:t>
                                    </m:r>
                                    <m:r>
                                      <m:t>α</m:t>
                                    </m:r>
                                    <m:r>
                                      <m:rPr>
                                        <m:sty m:val="p"/>
                                      </m:rPr>
                                      <m:t>/</m:t>
                                    </m:r>
                                    <m:r>
                                      <m:t>2</m:t>
                                    </m:r>
                                  </m:sub>
                                </m:sSub>
                              </m:e>
                            </m:d>
                          </m:den>
                        </m:f>
                      </m:e>
                    </m:d>
                  </m:oMath>
                </a14:m>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Percentiles with no adjustment (3/5)</a:t>
            </a:r>
          </a:p>
        </p:txBody>
      </p:sp>
      <p:pic>
        <p:nvPicPr>
          <p:cNvPr descr="fig:  ../images/bca01.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Graph of unadjusted percentiles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Percentiles with bias adjustment (4/5)</a:t>
            </a:r>
          </a:p>
        </p:txBody>
      </p:sp>
      <p:pic>
        <p:nvPicPr>
          <p:cNvPr descr="fig:  ../images/bca02.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Percentiles with bias adjustment</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Percentiles with acceleration adjustment (5/5)</a:t>
            </a:r>
          </a:p>
        </p:txBody>
      </p:sp>
      <p:pic>
        <p:nvPicPr>
          <p:cNvPr descr="fig:  ../images/bca03.png" id="0" name="Picture 1"/>
          <p:cNvPicPr>
            <a:picLocks noGrp="1" noChangeAspect="1"/>
          </p:cNvPicPr>
          <p:nvPr/>
        </p:nvPicPr>
        <p:blipFill>
          <a:blip r:embed="rId3"/>
          <a:stretch>
            <a:fillRect/>
          </a:stretch>
        </p:blipFill>
        <p:spPr bwMode="auto">
          <a:xfrm>
            <a:off x="2082800" y="1600200"/>
            <a:ext cx="8026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Histogram of bootstrapped estimates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 hypotheses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Test</a:t>
                </a:r>
              </a:p>
              <a:p>
                <a:pPr lvl="1"/>
                <a:r>
                  <a:rPr/>
                  <a:t>$H_0: </a:t>
                </a:r>
                <a14:m>
                  <m:oMath xmlns:m="http://schemas.openxmlformats.org/officeDocument/2006/math">
                    <m:r>
                      <m:t>g</m:t>
                    </m:r>
                    <m:r>
                      <m:t>e</m:t>
                    </m:r>
                    <m:r>
                      <m:t>q</m:t>
                    </m:r>
                  </m:oMath>
                </a14:m>
                <a:r>
                  <a:rPr/>
                  <a:t> =0$</a:t>
                </a:r>
              </a:p>
              <a:p>
                <a:pPr lvl="1"/>
                <a14:m>
                  <m:oMath xmlns:m="http://schemas.openxmlformats.org/officeDocument/2006/math">
                    <m:sSub>
                      <m:e>
                        <m:r>
                          <m:t>H</m:t>
                        </m:r>
                      </m:e>
                      <m:sub>
                        <m:r>
                          <m:t>1</m:t>
                        </m:r>
                      </m:sub>
                    </m:sSub>
                    <m:r>
                      <m:rPr>
                        <m:sty m:val="p"/>
                      </m:rPr>
                      <m:t>:</m:t>
                    </m:r>
                    <m:r>
                      <m:t> </m:t>
                    </m:r>
                    <m:r>
                      <m:t>θ</m:t>
                    </m:r>
                    <m:r>
                      <m:rPr>
                        <m:sty m:val="p"/>
                      </m:rPr>
                      <m:t>&gt;</m:t>
                    </m:r>
                    <m:r>
                      <m:t>0</m:t>
                    </m:r>
                  </m:oMath>
                </a14:m>
              </a:p>
              <a:p>
                <a:pPr lvl="0"/>
                <a:r>
                  <a:rPr/>
                  <a:t>Reject </a:t>
                </a:r>
                <a14:m>
                  <m:oMath xmlns:m="http://schemas.openxmlformats.org/officeDocument/2006/math">
                    <m:sSub>
                      <m:e>
                        <m:r>
                          <m:t>H</m:t>
                        </m:r>
                      </m:e>
                      <m:sub>
                        <m:r>
                          <m:t>0</m:t>
                        </m:r>
                      </m:sub>
                    </m:sSub>
                  </m:oMath>
                </a14:m>
                <a:r>
                  <a:rPr/>
                  <a:t> if fewer than </a:t>
                </a:r>
                <a14:m>
                  <m:oMath xmlns:m="http://schemas.openxmlformats.org/officeDocument/2006/math">
                    <m:r>
                      <m:t>α</m:t>
                    </m:r>
                  </m:oMath>
                </a14:m>
                <a:r>
                  <a:rPr/>
                  <a:t> of the </a:t>
                </a:r>
                <a14:m>
                  <m:oMath xmlns:m="http://schemas.openxmlformats.org/officeDocument/2006/math">
                    <m:sSup>
                      <m:e>
                        <m:acc>
                          <m:accPr>
                            <m:chr m:val="̂"/>
                          </m:accPr>
                          <m:e>
                            <m:r>
                              <m:t>θ</m:t>
                            </m:r>
                          </m:e>
                        </m:acc>
                      </m:e>
                      <m:sup>
                        <m:d>
                          <m:dPr>
                            <m:begChr m:val="("/>
                            <m:endChr m:val=")"/>
                            <m:sepChr m:val=""/>
                            <m:grow/>
                          </m:dPr>
                          <m:e>
                            <m:r>
                              <m:t>b</m:t>
                            </m:r>
                          </m:e>
                        </m:d>
                      </m:sup>
                    </m:sSup>
                  </m:oMath>
                </a14:m>
                <a:r>
                  <a:rPr/>
                  <a:t>’s are less than 0.</a:t>
                </a:r>
              </a:p>
              <a:p>
                <a:pPr lvl="1"/>
                <a:r>
                  <a:rPr/>
                  <a:t>Could also test using a bootstrap confidence interval</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(1/4)</a:t>
            </a:r>
          </a:p>
        </p:txBody>
      </p:sp>
      <p:pic>
        <p:nvPicPr>
          <p:cNvPr descr="fig:  ../images/serfling-book-cover.jpg" id="0" name="Picture 1"/>
          <p:cNvPicPr>
            <a:picLocks noGrp="1" noChangeAspect="1"/>
          </p:cNvPicPr>
          <p:nvPr/>
        </p:nvPicPr>
        <p:blipFill>
          <a:blip r:embed="rId3"/>
          <a:stretch>
            <a:fillRect/>
          </a:stretch>
        </p:blipFill>
        <p:spPr bwMode="auto">
          <a:xfrm>
            <a:off x="4762500" y="1600200"/>
            <a:ext cx="26543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Cover of book by Robert Serfling</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(1/2)</a:t>
            </a:r>
          </a:p>
        </p:txBody>
      </p:sp>
      <p:pic>
        <p:nvPicPr>
          <p:cNvPr descr="fig:  ../images/transplant-curves.png" id="0" name="Picture 1"/>
          <p:cNvPicPr>
            <a:picLocks noGrp="1" noChangeAspect="1"/>
          </p:cNvPicPr>
          <p:nvPr/>
        </p:nvPicPr>
        <p:blipFill>
          <a:blip r:embed="rId2"/>
          <a:stretch>
            <a:fillRect/>
          </a:stretch>
        </p:blipFill>
        <p:spPr bwMode="auto">
          <a:xfrm>
            <a:off x="4064000" y="1600200"/>
            <a:ext cx="4064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Age changes in risk for heart transplant patients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(2/2)</a:t>
            </a:r>
          </a:p>
        </p:txBody>
      </p:sp>
      <p:pic>
        <p:nvPicPr>
          <p:cNvPr descr="fig:  ../images/bootstrap-map.png" id="0" name="Picture 1"/>
          <p:cNvPicPr>
            <a:picLocks noGrp="1" noChangeAspect="1"/>
          </p:cNvPicPr>
          <p:nvPr/>
        </p:nvPicPr>
        <p:blipFill>
          <a:blip r:embed="rId2"/>
          <a:stretch>
            <a:fillRect/>
          </a:stretch>
        </p:blipFill>
        <p:spPr bwMode="auto">
          <a:xfrm>
            <a:off x="3962400" y="1600200"/>
            <a:ext cx="4267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Map</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bootstraps?</a:t>
            </a:r>
          </a:p>
        </p:txBody>
      </p:sp>
      <p:sp>
        <p:nvSpPr>
          <p:cNvPr id="3" name="Content Placeholder 2"/>
          <p:cNvSpPr>
            <a:spLocks noGrp="1"/>
          </p:cNvSpPr>
          <p:nvPr>
            <p:ph idx="1"/>
          </p:nvPr>
        </p:nvSpPr>
        <p:spPr/>
        <p:txBody>
          <a:bodyPr/>
          <a:lstStyle/>
          <a:p>
            <a:pPr lvl="0"/>
            <a:r>
              <a:rPr/>
              <a:t>For visualization: 10 to 50</a:t>
            </a:r>
          </a:p>
          <a:p>
            <a:pPr lvl="0"/>
            <a:r>
              <a:rPr/>
              <a:t>For estimating a standard error: 50 to 100</a:t>
            </a:r>
          </a:p>
          <a:p>
            <a:pPr lvl="0"/>
            <a:r>
              <a:rPr/>
              <a:t>For confidence intervals and hypothesis tests: 500 to 1000</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a:r>
              <a:rPr/>
              <a:t>What you have learned</a:t>
            </a:r>
          </a:p>
          <a:p>
            <a:pPr lvl="1"/>
            <a:r>
              <a:rPr/>
              <a:t>Purposes of the bootstrap</a:t>
            </a:r>
          </a:p>
          <a:p>
            <a:pPr lvl="0"/>
            <a:r>
              <a:rPr/>
              <a:t>What’s coming next</a:t>
            </a:r>
          </a:p>
          <a:p>
            <a:pPr lvl="1"/>
            <a:r>
              <a:rPr/>
              <a:t>Software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Software</a:t>
            </a:r>
          </a:p>
        </p:txBody>
      </p:sp>
      <p:sp>
        <p:nvSpPr>
          <p:cNvPr id="3" name="Content Placeholder 2"/>
          <p:cNvSpPr>
            <a:spLocks noGrp="1"/>
          </p:cNvSpPr>
          <p:nvPr>
            <p:ph idx="1"/>
          </p:nvPr>
        </p:nvSpPr>
        <p:spPr/>
        <p:txBody>
          <a:bodyPr/>
          <a:lstStyle/>
          <a:p>
            <a:pPr lvl="0"/>
            <a:r>
              <a:rPr/>
              <a:t>You should know</a:t>
            </a:r>
          </a:p>
          <a:p>
            <a:pPr lvl="1"/>
            <a:r>
              <a:rPr/>
              <a:t>How to loop (explicitly or implicitly)</a:t>
            </a:r>
          </a:p>
          <a:p>
            <a:pPr lvl="1"/>
            <a:r>
              <a:rPr/>
              <a:t>How to extract specific values from the output</a:t>
            </a:r>
          </a:p>
          <a:p>
            <a:pPr lvl="0"/>
            <a:r>
              <a:rPr/>
              <a:t>Examples</a:t>
            </a:r>
          </a:p>
          <a:p>
            <a:pPr lvl="1"/>
            <a:r>
              <a:rPr/>
              <a:t>SAS</a:t>
            </a:r>
          </a:p>
          <a:p>
            <a:pPr lvl="1"/>
            <a:r>
              <a:rPr/>
              <a:t>Stata</a:t>
            </a:r>
          </a:p>
          <a:p>
            <a:pPr lvl="1"/>
            <a:r>
              <a:rPr/>
              <a:t>R</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(1/10)</a:t>
            </a:r>
          </a:p>
        </p:txBody>
      </p:sp>
      <p:sp>
        <p:nvSpPr>
          <p:cNvPr id="3" name="Content Placeholder 2"/>
          <p:cNvSpPr>
            <a:spLocks noGrp="1"/>
          </p:cNvSpPr>
          <p:nvPr>
            <p:ph idx="1"/>
          </p:nvPr>
        </p:nvSpPr>
        <p:spPr/>
        <p:txBody>
          <a:bodyPr/>
          <a:lstStyle/>
          <a:p>
            <a:pPr lvl="0"/>
            <a:r>
              <a:rPr/>
              <a:t>Example taken from UCLA Statistical Methods and Data Analytics site</a:t>
            </a:r>
          </a:p>
          <a:p>
            <a:pPr lvl="1"/>
            <a:r>
              <a:rPr/>
              <a:t>Google ucla bootstrap sas</a:t>
            </a:r>
          </a:p>
          <a:p>
            <a:pPr lvl="0" indent="0">
              <a:buNone/>
            </a:pPr>
            <a:r>
              <a:rPr>
                <a:latin typeface="Courier"/>
              </a:rPr>
              <a:t>ods output FitStatistics = t0;
proc reg data = hsb2;
  model read = female math write ses;
run;
quit;</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(2/10)</a:t>
            </a:r>
          </a:p>
        </p:txBody>
      </p:sp>
      <p:sp>
        <p:nvSpPr>
          <p:cNvPr id="3" name="Content Placeholder 2"/>
          <p:cNvSpPr>
            <a:spLocks noGrp="1"/>
          </p:cNvSpPr>
          <p:nvPr>
            <p:ph idx="1"/>
          </p:nvPr>
        </p:nvSpPr>
        <p:spPr/>
        <p:txBody>
          <a:bodyPr/>
          <a:lstStyle/>
          <a:p>
            <a:pPr lvl="0" indent="0">
              <a:buNone/>
            </a:pPr>
            <a:r>
              <a:rPr>
                <a:latin typeface="Courier"/>
              </a:rPr>
              <a:t>*store the estimated r-square;
data _null_;
 set t0;
 if label2 =  "R-Square" then 
 call symput('r2bar', cvalue2);
run;</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(3/10)</a:t>
            </a:r>
          </a:p>
        </p:txBody>
      </p:sp>
      <p:sp>
        <p:nvSpPr>
          <p:cNvPr id="3" name="Content Placeholder 2"/>
          <p:cNvSpPr>
            <a:spLocks noGrp="1"/>
          </p:cNvSpPr>
          <p:nvPr>
            <p:ph idx="1"/>
          </p:nvPr>
        </p:nvSpPr>
        <p:spPr/>
        <p:txBody>
          <a:bodyPr/>
          <a:lstStyle/>
          <a:p>
            <a:pPr lvl="0" indent="0">
              <a:buNone/>
            </a:pPr>
            <a:r>
              <a:rPr>
                <a:latin typeface="Courier"/>
              </a:rPr>
              <a:t>%let rep = 500;
proc surveyselect data= hsb2 out=bootsample
     seed = 1347 method = urs
     samprate = 1 outhits rep = &amp;rep;
run;
ods listing close;</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(4/10)</a:t>
            </a:r>
          </a:p>
        </p:txBody>
      </p:sp>
      <p:sp>
        <p:nvSpPr>
          <p:cNvPr id="3" name="Content Placeholder 2"/>
          <p:cNvSpPr>
            <a:spLocks noGrp="1"/>
          </p:cNvSpPr>
          <p:nvPr>
            <p:ph idx="1"/>
          </p:nvPr>
        </p:nvSpPr>
        <p:spPr/>
        <p:txBody>
          <a:bodyPr/>
          <a:lstStyle/>
          <a:p>
            <a:pPr lvl="0" indent="0">
              <a:buNone/>
            </a:pPr>
            <a:r>
              <a:rPr>
                <a:latin typeface="Courier"/>
              </a:rPr>
              <a:t>Sample Size                       200
Expected Number of Hits             1
Sampling Weight                     1
Number of Replicates              500
Total Sample Size              100000
Output Data Set            BOOTSAMPLE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(5/10)</a:t>
            </a:r>
          </a:p>
        </p:txBody>
      </p:sp>
      <p:sp>
        <p:nvSpPr>
          <p:cNvPr id="3" name="Content Placeholder 2"/>
          <p:cNvSpPr>
            <a:spLocks noGrp="1"/>
          </p:cNvSpPr>
          <p:nvPr>
            <p:ph idx="1"/>
          </p:nvPr>
        </p:nvSpPr>
        <p:spPr/>
        <p:txBody>
          <a:bodyPr/>
          <a:lstStyle/>
          <a:p>
            <a:pPr lvl="0" indent="0">
              <a:buNone/>
            </a:pPr>
            <a:r>
              <a:rPr>
                <a:latin typeface="Courier"/>
              </a:rPr>
              <a:t>ods output  FitStatistics = t (where = (label2 =  "R-Square"));
proc reg data = bootsample;
  by replicate;
  model read = female math write ses;
run;
quit;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(2/4)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acc>
                      <m:accPr>
                        <m:chr m:val="‾"/>
                      </m:accPr>
                      <m:e>
                        <m:r>
                          <m:t>X</m:t>
                        </m:r>
                      </m:e>
                    </m:acc>
                    <m:r>
                      <m:rPr>
                        <m:sty m:val="p"/>
                      </m:rPr>
                      <m:t>=</m:t>
                    </m:r>
                    <m:f>
                      <m:fPr>
                        <m:type m:val="bar"/>
                      </m:fPr>
                      <m:num>
                        <m:r>
                          <m:t>1</m:t>
                        </m:r>
                      </m:num>
                      <m:den>
                        <m:r>
                          <m:t>n</m:t>
                        </m:r>
                      </m:den>
                    </m:f>
                    <m:nary>
                      <m:naryPr>
                        <m:chr m:val="∑"/>
                        <m:limLoc m:val="undOvr"/>
                        <m:subHide m:val="0"/>
                        <m:supHide m:val="0"/>
                      </m:naryPr>
                      <m:sub>
                        <m:r>
                          <m:t>i</m:t>
                        </m:r>
                        <m:r>
                          <m:rPr>
                            <m:sty m:val="p"/>
                          </m:rPr>
                          <m:t>=</m:t>
                        </m:r>
                        <m:r>
                          <m:t>1</m:t>
                        </m:r>
                      </m:sub>
                      <m:sup>
                        <m:r>
                          <m:t>n</m:t>
                        </m:r>
                      </m:sup>
                      <m:e>
                        <m:sSub>
                          <m:e>
                            <m:r>
                              <m:t>X</m:t>
                            </m:r>
                          </m:e>
                          <m:sub>
                            <m:r>
                              <m:t>i</m:t>
                            </m:r>
                          </m:sub>
                        </m:sSub>
                      </m:e>
                    </m:nary>
                  </m:oMath>
                </a14:m>
                <a:r>
                  <a:rPr/>
                  <a:t> is approximately normal if</a:t>
                </a:r>
              </a:p>
              <a:p>
                <a:pPr lvl="1"/>
                <a:r>
                  <a:rPr/>
                  <a:t>The </a:t>
                </a:r>
                <a14:m>
                  <m:oMath xmlns:m="http://schemas.openxmlformats.org/officeDocument/2006/math">
                    <m:sSub>
                      <m:e>
                        <m:r>
                          <m:t>X</m:t>
                        </m:r>
                      </m:e>
                      <m:sub>
                        <m:r>
                          <m:t>i</m:t>
                        </m:r>
                      </m:sub>
                    </m:sSub>
                  </m:oMath>
                </a14:m>
                <a:r>
                  <a:rPr/>
                  <a:t> all come from the same distribution</a:t>
                </a:r>
              </a:p>
              <a:p>
                <a:pPr lvl="1"/>
                <a:r>
                  <a:rPr/>
                  <a:t>The </a:t>
                </a:r>
                <a14:m>
                  <m:oMath xmlns:m="http://schemas.openxmlformats.org/officeDocument/2006/math">
                    <m:sSub>
                      <m:e>
                        <m:r>
                          <m:t>X</m:t>
                        </m:r>
                      </m:e>
                      <m:sub>
                        <m:r>
                          <m:t>i</m:t>
                        </m:r>
                      </m:sub>
                    </m:sSub>
                  </m:oMath>
                </a14:m>
                <a:r>
                  <a:rPr/>
                  <a:t> are all independent</a:t>
                </a:r>
              </a:p>
              <a:p>
                <a:pPr lvl="1"/>
                <a:r>
                  <a:rPr/>
                  <a:t>The </a:t>
                </a:r>
                <a14:m>
                  <m:oMath xmlns:m="http://schemas.openxmlformats.org/officeDocument/2006/math">
                    <m:sSub>
                      <m:e>
                        <m:r>
                          <m:t>X</m:t>
                        </m:r>
                      </m:e>
                      <m:sub>
                        <m:r>
                          <m:t>i</m:t>
                        </m:r>
                      </m:sub>
                    </m:sSub>
                  </m:oMath>
                </a14:m>
                <a:r>
                  <a:rPr/>
                  <a:t> have a finite second moment</a:t>
                </a:r>
              </a:p>
              <a:p>
                <a:pPr lvl="0"/>
                <a:r>
                  <a:rPr/>
                  <a:t>A more precise statement</a:t>
                </a:r>
              </a:p>
              <a:p>
                <a:pPr lvl="1"/>
                <a14:m>
                  <m:oMath xmlns:m="http://schemas.openxmlformats.org/officeDocument/2006/math">
                    <m:r>
                      <m:t>l</m:t>
                    </m:r>
                    <m:r>
                      <m:t>i</m:t>
                    </m:r>
                    <m:sSub>
                      <m:e>
                        <m:r>
                          <m:t>m</m:t>
                        </m:r>
                      </m:e>
                      <m:sub>
                        <m:r>
                          <m:t>n</m:t>
                        </m:r>
                        <m:r>
                          <m:rPr>
                            <m:sty m:val="p"/>
                          </m:rPr>
                          <m:t>→</m:t>
                        </m:r>
                        <m:r>
                          <m:rPr>
                            <m:sty m:val="p"/>
                          </m:rPr>
                          <m:t>∞</m:t>
                        </m:r>
                      </m:sub>
                    </m:sSub>
                    <m:r>
                      <m:t> </m:t>
                    </m:r>
                    <m:f>
                      <m:fPr>
                        <m:type m:val="bar"/>
                      </m:fPr>
                      <m:num>
                        <m:acc>
                          <m:accPr>
                            <m:chr m:val="‾"/>
                          </m:accPr>
                          <m:e>
                            <m:r>
                              <m:t>X</m:t>
                            </m:r>
                          </m:e>
                        </m:acc>
                        <m:r>
                          <m:rPr>
                            <m:sty m:val="p"/>
                          </m:rPr>
                          <m:t>−</m:t>
                        </m:r>
                        <m:r>
                          <m:t>μ</m:t>
                        </m:r>
                      </m:num>
                      <m:den>
                        <m:r>
                          <m:t>σ</m:t>
                        </m:r>
                        <m:rad>
                          <m:radPr>
                            <m:degHide m:val="1"/>
                          </m:radPr>
                          <m:deg/>
                          <m:e>
                            <m:r>
                              <m:t>n</m:t>
                            </m:r>
                          </m:e>
                        </m:rad>
                      </m:den>
                    </m:f>
                    <m:r>
                      <m:rPr>
                        <m:sty m:val="p"/>
                      </m:rPr>
                      <m:t>=</m:t>
                    </m:r>
                    <m:r>
                      <m:t>N</m:t>
                    </m:r>
                    <m:d>
                      <m:dPr>
                        <m:begChr m:val="("/>
                        <m:endChr m:val=")"/>
                        <m:sepChr m:val=""/>
                        <m:grow/>
                      </m:dPr>
                      <m:e>
                        <m:r>
                          <m:t>0</m:t>
                        </m:r>
                        <m:r>
                          <m:rPr>
                            <m:sty m:val="p"/>
                          </m:rPr>
                          <m:t>,</m:t>
                        </m:r>
                        <m:r>
                          <m:t>1</m:t>
                        </m:r>
                      </m:e>
                    </m:d>
                  </m:oMath>
                </a14:m>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(6/10)</a:t>
            </a:r>
          </a:p>
        </p:txBody>
      </p:sp>
      <p:sp>
        <p:nvSpPr>
          <p:cNvPr id="3" name="Content Placeholder 2"/>
          <p:cNvSpPr>
            <a:spLocks noGrp="1"/>
          </p:cNvSpPr>
          <p:nvPr>
            <p:ph idx="1"/>
          </p:nvPr>
        </p:nvSpPr>
        <p:spPr/>
        <p:txBody>
          <a:bodyPr/>
          <a:lstStyle/>
          <a:p>
            <a:pPr lvl="0" indent="0">
              <a:buNone/>
            </a:pPr>
            <a:r>
              <a:rPr>
                <a:latin typeface="Courier"/>
              </a:rPr>
              <a:t>* converting character type to numeric type;
data t1;
  set t;
  r2 = cvalue2 + 0;
run;</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(7/10)</a:t>
            </a:r>
          </a:p>
        </p:txBody>
      </p:sp>
      <p:sp>
        <p:nvSpPr>
          <p:cNvPr id="3" name="Content Placeholder 2"/>
          <p:cNvSpPr>
            <a:spLocks noGrp="1"/>
          </p:cNvSpPr>
          <p:nvPr>
            <p:ph idx="1"/>
          </p:nvPr>
        </p:nvSpPr>
        <p:spPr/>
        <p:txBody>
          <a:bodyPr/>
          <a:lstStyle/>
          <a:p>
            <a:pPr lvl="0" indent="0">
              <a:buNone/>
            </a:pPr>
            <a:r>
              <a:rPr>
                <a:latin typeface="Courier"/>
              </a:rPr>
              <a:t>%let alphalev = .05;
%let a1 = %sysevalf(&amp;alphalev/2*100);
%let a2 = %sysevalf((1 - &amp;alphalev/2)*100);</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(8/10)</a:t>
            </a:r>
          </a:p>
        </p:txBody>
      </p:sp>
      <p:sp>
        <p:nvSpPr>
          <p:cNvPr id="3" name="Content Placeholder 2"/>
          <p:cNvSpPr>
            <a:spLocks noGrp="1"/>
          </p:cNvSpPr>
          <p:nvPr>
            <p:ph idx="1"/>
          </p:nvPr>
        </p:nvSpPr>
        <p:spPr/>
        <p:txBody>
          <a:bodyPr/>
          <a:lstStyle/>
          <a:p>
            <a:pPr lvl="0" indent="0">
              <a:buNone/>
            </a:pPr>
            <a:r>
              <a:rPr>
                <a:latin typeface="Courier"/>
              </a:rPr>
              <a:t>* creating confidence interval, percentile method;
proc univariate data = t1 alpha = .05;
  var r2;
  output out=pmethod mean = r2hat pctlpts=&amp;a1 &amp;a2 pctlpre = p pctlname = _lb _ub ;
run;</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(9/10)</a:t>
            </a:r>
          </a:p>
        </p:txBody>
      </p:sp>
      <p:sp>
        <p:nvSpPr>
          <p:cNvPr id="3" name="Content Placeholder 2"/>
          <p:cNvSpPr>
            <a:spLocks noGrp="1"/>
          </p:cNvSpPr>
          <p:nvPr>
            <p:ph idx="1"/>
          </p:nvPr>
        </p:nvSpPr>
        <p:spPr/>
        <p:txBody>
          <a:bodyPr/>
          <a:lstStyle/>
          <a:p>
            <a:pPr lvl="0" indent="0">
              <a:buNone/>
            </a:pPr>
            <a:r>
              <a:rPr>
                <a:latin typeface="Courier"/>
              </a:rPr>
              <a:t>data t2;
  set pmethod;
  bias = r2hat - &amp;r2bar;
  r2 = &amp;r2bar;
run;
ods listing;</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SAS (10/10)</a:t>
            </a:r>
          </a:p>
        </p:txBody>
      </p:sp>
      <p:sp>
        <p:nvSpPr>
          <p:cNvPr id="3" name="Content Placeholder 2"/>
          <p:cNvSpPr>
            <a:spLocks noGrp="1"/>
          </p:cNvSpPr>
          <p:nvPr>
            <p:ph idx="1"/>
          </p:nvPr>
        </p:nvSpPr>
        <p:spPr/>
        <p:txBody>
          <a:bodyPr/>
          <a:lstStyle/>
          <a:p>
            <a:pPr lvl="0" indent="0">
              <a:buNone/>
            </a:pPr>
            <a:r>
              <a:rPr>
                <a:latin typeface="Courier"/>
              </a:rPr>
              <a:t>proc print data  = t2;
  var r2 bias p_lb p_ub;
run;
Obs      r2        bias       p_lb     p_ub
 1     0.5189    .0066164    0.436    0.6017</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(1/4)</a:t>
            </a:r>
          </a:p>
        </p:txBody>
      </p:sp>
      <p:sp>
        <p:nvSpPr>
          <p:cNvPr id="3" name="Content Placeholder 2"/>
          <p:cNvSpPr>
            <a:spLocks noGrp="1"/>
          </p:cNvSpPr>
          <p:nvPr>
            <p:ph idx="1"/>
          </p:nvPr>
        </p:nvSpPr>
        <p:spPr/>
        <p:txBody>
          <a:bodyPr/>
          <a:lstStyle/>
          <a:p>
            <a:pPr lvl="0"/>
            <a:r>
              <a:rPr/>
              <a:t>A bit easier</a:t>
            </a:r>
          </a:p>
          <a:p>
            <a:pPr lvl="1"/>
            <a:r>
              <a:rPr/>
              <a:t>Built-in bootstrap command</a:t>
            </a:r>
          </a:p>
          <a:p>
            <a:pPr lvl="1"/>
            <a:r>
              <a:rPr/>
              <a:t>Simpler handling of output</a:t>
            </a:r>
          </a:p>
          <a:p>
            <a:pPr lvl="0"/>
            <a:r>
              <a:rPr/>
              <a:t>Example taken from UCLA Statistical Methods and Data Analytics site</a:t>
            </a:r>
          </a:p>
          <a:p>
            <a:pPr lvl="1"/>
            <a:r>
              <a:rPr/>
              <a:t>Google ucla bootstrap stata</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(2/4)</a:t>
            </a:r>
          </a:p>
        </p:txBody>
      </p:sp>
      <p:sp>
        <p:nvSpPr>
          <p:cNvPr id="3" name="Content Placeholder 2"/>
          <p:cNvSpPr>
            <a:spLocks noGrp="1"/>
          </p:cNvSpPr>
          <p:nvPr>
            <p:ph idx="1"/>
          </p:nvPr>
        </p:nvSpPr>
        <p:spPr/>
        <p:txBody>
          <a:bodyPr/>
          <a:lstStyle/>
          <a:p>
            <a:pPr lvl="0" indent="0">
              <a:buNone/>
            </a:pPr>
            <a:r>
              <a:rPr>
                <a:latin typeface="Courier"/>
              </a:rPr>
              <a:t>use http://statistics.ats.ucla.edu/stat/stata/notes/hsb2, clear
regress read female math write ses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(3/4)</a:t>
            </a:r>
          </a:p>
        </p:txBody>
      </p:sp>
      <p:sp>
        <p:nvSpPr>
          <p:cNvPr id="3" name="Content Placeholder 2"/>
          <p:cNvSpPr>
            <a:spLocks noGrp="1"/>
          </p:cNvSpPr>
          <p:nvPr>
            <p:ph idx="1"/>
          </p:nvPr>
        </p:nvSpPr>
        <p:spPr/>
        <p:txBody>
          <a:bodyPr/>
          <a:lstStyle/>
          <a:p>
            <a:pPr lvl="0" indent="0">
              <a:buNone/>
            </a:pPr>
            <a:r>
              <a:rPr>
                <a:latin typeface="Courier"/>
              </a:rPr>
              <a:t>bootstrap rmse=e(rmse), reps(100) seed(12345): regress read female math write ses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Stata (4/4)</a:t>
            </a:r>
          </a:p>
        </p:txBody>
      </p:sp>
      <p:sp>
        <p:nvSpPr>
          <p:cNvPr id="3" name="Content Placeholder 2"/>
          <p:cNvSpPr>
            <a:spLocks noGrp="1"/>
          </p:cNvSpPr>
          <p:nvPr>
            <p:ph idx="1"/>
          </p:nvPr>
        </p:nvSpPr>
        <p:spPr/>
        <p:txBody>
          <a:bodyPr/>
          <a:lstStyle/>
          <a:p>
            <a:pPr lvl="0" indent="0">
              <a:buNone/>
            </a:pPr>
            <a:r>
              <a:rPr>
                <a:latin typeface="Courier"/>
              </a:rPr>
              <a:t>---------------------------------------
             |   Observed   Bootstrap 
             |      Coef.   Std. Err. 
-------------+------------------------
        rmse |   7.184202   .2594069  
--------------------------------------
--------------------------------------
                    Normal-based
 z    P&gt;|z|     [95% Conf. Interval]
--------------------------------------
27.69   0.000     6.675774     7.69263
--------------------------------------
</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(1/4)</a:t>
            </a:r>
          </a:p>
        </p:txBody>
      </p:sp>
      <p:sp>
        <p:nvSpPr>
          <p:cNvPr id="3" name="Content Placeholder 2"/>
          <p:cNvSpPr>
            <a:spLocks noGrp="1"/>
          </p:cNvSpPr>
          <p:nvPr>
            <p:ph idx="1"/>
          </p:nvPr>
        </p:nvSpPr>
        <p:spPr/>
        <p:txBody>
          <a:bodyPr/>
          <a:lstStyle/>
          <a:p>
            <a:pPr lvl="0"/>
            <a:r>
              <a:rPr/>
              <a:t>Easiest and most flexible choice</a:t>
            </a:r>
          </a:p>
          <a:p>
            <a:pPr lvl="1"/>
            <a:r>
              <a:rPr/>
              <a:t>Special library</a:t>
            </a:r>
          </a:p>
          <a:p>
            <a:pPr lvl="1"/>
            <a:r>
              <a:rPr/>
              <a:t>Simple looping stuctures</a:t>
            </a:r>
          </a:p>
          <a:p>
            <a:pPr lvl="1"/>
            <a:r>
              <a:rPr/>
              <a:t>Easy to extract specific values</a:t>
            </a:r>
          </a:p>
          <a:p>
            <a:pPr lvl="0"/>
            <a:r>
              <a:rPr/>
              <a:t>Example taken from UCLA Statistical Methods and Data Analytics site</a:t>
            </a:r>
          </a:p>
          <a:p>
            <a:pPr lvl="1"/>
            <a:r>
              <a:rPr/>
              <a:t>Google ucla bootstrap 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(3/4)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Furthermore,</a:t>
                </a:r>
              </a:p>
              <a:p>
                <a:pPr lvl="0" indent="0" marL="0">
                  <a:buNone/>
                </a:pPr>
                <a14:m>
                  <m:oMath xmlns:m="http://schemas.openxmlformats.org/officeDocument/2006/math">
                    <m:r>
                      <m:t>E</m:t>
                    </m:r>
                    <m:d>
                      <m:dPr>
                        <m:begChr m:val="["/>
                        <m:endChr m:val="]"/>
                        <m:sepChr m:val=""/>
                        <m:grow/>
                      </m:dPr>
                      <m:e>
                        <m:acc>
                          <m:accPr>
                            <m:chr m:val="‾"/>
                          </m:accPr>
                          <m:e>
                            <m:r>
                              <m:t>X</m:t>
                            </m:r>
                          </m:e>
                        </m:acc>
                      </m:e>
                    </m:d>
                    <m:r>
                      <m:rPr>
                        <m:sty m:val="p"/>
                      </m:rPr>
                      <m:t>=</m:t>
                    </m:r>
                    <m:r>
                      <m:t>μ</m:t>
                    </m:r>
                  </m:oMath>
                </a14:m>
              </a:p>
              <a:p>
                <a:pPr lvl="0" indent="0" marL="0">
                  <a:buNone/>
                </a:pPr>
                <a14:m>
                  <m:oMath xmlns:m="http://schemas.openxmlformats.org/officeDocument/2006/math">
                    <m:r>
                      <m:t> </m:t>
                    </m:r>
                  </m:oMath>
                </a14:m>
              </a:p>
              <a:p>
                <a:pPr lvl="0" indent="0" marL="0">
                  <a:buNone/>
                </a:pPr>
                <a14:m>
                  <m:oMath xmlns:m="http://schemas.openxmlformats.org/officeDocument/2006/math">
                    <m:r>
                      <m:t>V</m:t>
                    </m:r>
                    <m:r>
                      <m:t>a</m:t>
                    </m:r>
                    <m:r>
                      <m:t>r</m:t>
                    </m:r>
                    <m:d>
                      <m:dPr>
                        <m:begChr m:val="("/>
                        <m:endChr m:val=")"/>
                        <m:sepChr m:val=""/>
                        <m:grow/>
                      </m:dPr>
                      <m:e>
                        <m:acc>
                          <m:accPr>
                            <m:chr m:val="‾"/>
                          </m:accPr>
                          <m:e>
                            <m:r>
                              <m:t>X</m:t>
                            </m:r>
                          </m:e>
                        </m:acc>
                      </m:e>
                    </m:d>
                    <m:r>
                      <m:rPr>
                        <m:sty m:val="p"/>
                      </m:rPr>
                      <m:t>=</m:t>
                    </m:r>
                    <m:f>
                      <m:fPr>
                        <m:type m:val="bar"/>
                      </m:fPr>
                      <m:num>
                        <m:sSup>
                          <m:e>
                            <m:r>
                              <m:t>σ</m:t>
                            </m:r>
                          </m:e>
                          <m:sup>
                            <m:r>
                              <m:t>2</m:t>
                            </m:r>
                          </m:sup>
                        </m:sSup>
                      </m:num>
                      <m:den>
                        <m:r>
                          <m:t>n</m:t>
                        </m:r>
                      </m:den>
                    </m:f>
                  </m:oMath>
                </a14:m>
              </a:p>
              <a:p>
                <a:pPr lvl="0" indent="0" marL="0">
                  <a:buNone/>
                </a:pPr>
                <a14:m>
                  <m:oMath xmlns:m="http://schemas.openxmlformats.org/officeDocument/2006/math">
                    <m:r>
                      <m:t> </m:t>
                    </m:r>
                  </m:oMath>
                </a14:m>
              </a:p>
              <a:p>
                <a:pPr lvl="0" indent="0" marL="0">
                  <a:buNone/>
                </a:pPr>
                <a14:m>
                  <m:oMath xmlns:m="http://schemas.openxmlformats.org/officeDocument/2006/math">
                    <m:r>
                      <m:t>s</m:t>
                    </m:r>
                    <m:r>
                      <m:t>t</m:t>
                    </m:r>
                    <m:r>
                      <m:t>d</m:t>
                    </m:r>
                    <m:r>
                      <m:rPr>
                        <m:sty m:val="p"/>
                      </m:rPr>
                      <m:t>.</m:t>
                    </m:r>
                    <m:r>
                      <m:t>e</m:t>
                    </m:r>
                    <m:r>
                      <m:t>r</m:t>
                    </m:r>
                    <m:r>
                      <m:t>r</m:t>
                    </m:r>
                    <m:d>
                      <m:dPr>
                        <m:begChr m:val="("/>
                        <m:endChr m:val=")"/>
                        <m:sepChr m:val=""/>
                        <m:grow/>
                      </m:dPr>
                      <m:e>
                        <m:acc>
                          <m:accPr>
                            <m:chr m:val="‾"/>
                          </m:accPr>
                          <m:e>
                            <m:r>
                              <m:t>X</m:t>
                            </m:r>
                          </m:e>
                        </m:acc>
                      </m:e>
                    </m:d>
                    <m:r>
                      <m:rPr>
                        <m:sty m:val="p"/>
                      </m:rPr>
                      <m:t>=</m:t>
                    </m:r>
                    <m:f>
                      <m:fPr>
                        <m:type m:val="bar"/>
                      </m:fPr>
                      <m:num>
                        <m:r>
                          <m:t>σ</m:t>
                        </m:r>
                      </m:num>
                      <m:den>
                        <m:rad>
                          <m:radPr>
                            <m:degHide m:val="1"/>
                          </m:radPr>
                          <m:deg/>
                          <m:e>
                            <m:r>
                              <m:t>n</m:t>
                            </m:r>
                          </m:e>
                        </m:rad>
                      </m:den>
                    </m:f>
                  </m:oMath>
                </a14:m>
              </a:p>
            </p:txBody>
          </p:sp>
        </mc:Choice>
      </mc:AlternateContent>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(2/4)</a:t>
            </a:r>
          </a:p>
        </p:txBody>
      </p:sp>
      <p:sp>
        <p:nvSpPr>
          <p:cNvPr id="3" name="Content Placeholder 2"/>
          <p:cNvSpPr>
            <a:spLocks noGrp="1"/>
          </p:cNvSpPr>
          <p:nvPr>
            <p:ph idx="1"/>
          </p:nvPr>
        </p:nvSpPr>
        <p:spPr/>
        <p:txBody>
          <a:bodyPr/>
          <a:lstStyle/>
          <a:p>
            <a:pPr lvl="0" indent="0">
              <a:buNone/>
            </a:pPr>
            <a:r>
              <a:rPr>
                <a:latin typeface="Courier"/>
              </a:rPr>
              <a:t>library(boot)
hsb2 &lt;- read.table("https://stats.idre.ucla.edu/stat/data/hsb2.csv", sep=",", header=T)</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(3/4)</a:t>
            </a:r>
          </a:p>
        </p:txBody>
      </p:sp>
      <p:sp>
        <p:nvSpPr>
          <p:cNvPr id="3" name="Content Placeholder 2"/>
          <p:cNvSpPr>
            <a:spLocks noGrp="1"/>
          </p:cNvSpPr>
          <p:nvPr>
            <p:ph idx="1"/>
          </p:nvPr>
        </p:nvSpPr>
        <p:spPr/>
        <p:txBody>
          <a:bodyPr/>
          <a:lstStyle/>
          <a:p>
            <a:pPr lvl="0" indent="0">
              <a:buNone/>
            </a:pPr>
            <a:r>
              <a:rPr>
                <a:latin typeface="Courier"/>
              </a:rPr>
              <a:t>fc &lt;- function(d, i){
    d2 &lt;- d[i,]
    return(cor(d2$write, d2$math))
}
set.seed(626)
bootcorr &lt;- boot(hsb2, fc, R=500)</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Bootstrap in R (4/4)</a:t>
            </a:r>
          </a:p>
        </p:txBody>
      </p:sp>
      <p:sp>
        <p:nvSpPr>
          <p:cNvPr id="3" name="Content Placeholder 2"/>
          <p:cNvSpPr>
            <a:spLocks noGrp="1"/>
          </p:cNvSpPr>
          <p:nvPr>
            <p:ph idx="1"/>
          </p:nvPr>
        </p:nvSpPr>
        <p:spPr/>
        <p:txBody>
          <a:bodyPr/>
          <a:lstStyle/>
          <a:p>
            <a:pPr lvl="0" indent="0">
              <a:buNone/>
            </a:pPr>
            <a:r>
              <a:rPr>
                <a:latin typeface="Courier"/>
              </a:rPr>
              <a:t>Bootstrap Statistics :
     original       bias    std. error
t1* 0.6174493 -0.001528707  0.04020362</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#3</a:t>
            </a:r>
          </a:p>
        </p:txBody>
      </p:sp>
      <p:sp>
        <p:nvSpPr>
          <p:cNvPr id="3" name="Content Placeholder 2"/>
          <p:cNvSpPr>
            <a:spLocks noGrp="1"/>
          </p:cNvSpPr>
          <p:nvPr>
            <p:ph idx="1"/>
          </p:nvPr>
        </p:nvSpPr>
        <p:spPr/>
        <p:txBody>
          <a:bodyPr/>
          <a:lstStyle/>
          <a:p>
            <a:pPr lvl="0"/>
            <a:r>
              <a:rPr/>
              <a:t>What have you learned</a:t>
            </a:r>
          </a:p>
          <a:p>
            <a:pPr lvl="1"/>
            <a:r>
              <a:rPr/>
              <a:t>Software</a:t>
            </a:r>
          </a:p>
          <a:p>
            <a:pPr lvl="0"/>
            <a:r>
              <a:rPr/>
              <a:t>What’s coming next</a:t>
            </a:r>
          </a:p>
          <a:p>
            <a:pPr lvl="1"/>
            <a:r>
              <a:rPr/>
              <a:t>Special issues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Special issues</a:t>
            </a:r>
          </a:p>
        </p:txBody>
      </p:sp>
      <p:sp>
        <p:nvSpPr>
          <p:cNvPr id="3" name="Content Placeholder 2"/>
          <p:cNvSpPr>
            <a:spLocks noGrp="1"/>
          </p:cNvSpPr>
          <p:nvPr>
            <p:ph idx="1"/>
          </p:nvPr>
        </p:nvSpPr>
        <p:spPr/>
        <p:txBody>
          <a:bodyPr/>
          <a:lstStyle/>
          <a:p>
            <a:pPr lvl="0"/>
            <a:r>
              <a:rPr/>
              <a:t>Multiple groups</a:t>
            </a:r>
          </a:p>
          <a:p>
            <a:pPr lvl="0"/>
            <a:r>
              <a:rPr/>
              <a:t>Time series</a:t>
            </a:r>
          </a:p>
          <a:p>
            <a:pPr lvl="0"/>
            <a:r>
              <a:rPr/>
              <a:t>Regression models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Multiple groups</a:t>
            </a:r>
          </a:p>
        </p:txBody>
      </p:sp>
      <p:sp>
        <p:nvSpPr>
          <p:cNvPr id="3" name="Content Placeholder 2"/>
          <p:cNvSpPr>
            <a:spLocks noGrp="1"/>
          </p:cNvSpPr>
          <p:nvPr>
            <p:ph idx="1"/>
          </p:nvPr>
        </p:nvSpPr>
        <p:spPr/>
        <p:txBody>
          <a:bodyPr/>
          <a:lstStyle/>
          <a:p>
            <a:pPr lvl="0"/>
            <a:r>
              <a:rPr/>
              <a:t>Do you allow the group sizes to vary?</a:t>
            </a:r>
          </a:p>
          <a:p>
            <a:pPr lvl="0"/>
            <a:r>
              <a:rPr/>
              <a:t>Stratified bootstrap</a:t>
            </a:r>
          </a:p>
          <a:p>
            <a:pPr lvl="1"/>
            <a:r>
              <a:rPr/>
              <a:t>Two group example</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series</a:t>
            </a:r>
          </a:p>
        </p:txBody>
      </p:sp>
      <p:sp>
        <p:nvSpPr>
          <p:cNvPr id="3" name="Content Placeholder 2"/>
          <p:cNvSpPr>
            <a:spLocks noGrp="1"/>
          </p:cNvSpPr>
          <p:nvPr>
            <p:ph idx="1"/>
          </p:nvPr>
        </p:nvSpPr>
        <p:spPr/>
        <p:txBody>
          <a:bodyPr/>
          <a:lstStyle/>
          <a:p>
            <a:pPr lvl="0"/>
            <a:r>
              <a:rPr/>
              <a:t>Simple bootstrap destroys important features of time series models</a:t>
            </a:r>
          </a:p>
          <a:p>
            <a:pPr lvl="1"/>
            <a:r>
              <a:rPr/>
              <a:t>Evenly spaced observations</a:t>
            </a:r>
          </a:p>
          <a:p>
            <a:pPr lvl="1"/>
            <a:r>
              <a:rPr/>
              <a:t>Serial correlation</a:t>
            </a:r>
          </a:p>
          <a:p>
            <a:pPr lvl="1"/>
            <a:r>
              <a:rPr/>
              <a:t>Seasonality</a:t>
            </a:r>
          </a:p>
          <a:p>
            <a:pPr lvl="1"/>
            <a:r>
              <a:rPr/>
              <a:t>Temporal trends</a:t>
            </a:r>
          </a:p>
          <a:p>
            <a:pPr lvl="0"/>
            <a:r>
              <a:rPr/>
              <a:t>Solutions</a:t>
            </a:r>
          </a:p>
          <a:p>
            <a:pPr lvl="1"/>
            <a:r>
              <a:rPr/>
              <a:t>Bootstrap blocks of consecutive observations</a:t>
            </a:r>
          </a:p>
          <a:p>
            <a:pPr lvl="1"/>
            <a:r>
              <a:rPr/>
              <a:t>Detrend/decompose the time series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Regression models</a:t>
            </a:r>
          </a:p>
        </p:txBody>
      </p:sp>
      <p:sp>
        <p:nvSpPr>
          <p:cNvPr id="3" name="Content Placeholder 2"/>
          <p:cNvSpPr>
            <a:spLocks noGrp="1"/>
          </p:cNvSpPr>
          <p:nvPr>
            <p:ph idx="1"/>
          </p:nvPr>
        </p:nvSpPr>
        <p:spPr/>
        <p:txBody>
          <a:bodyPr/>
          <a:lstStyle/>
          <a:p>
            <a:pPr lvl="0"/>
            <a:r>
              <a:rPr/>
              <a:t>Subsample may have perfect collinearity</a:t>
            </a:r>
          </a:p>
          <a:p>
            <a:pPr lvl="0"/>
            <a:r>
              <a:rPr/>
              <a:t>Are the independent variables fixed or random?</a:t>
            </a:r>
          </a:p>
          <a:p>
            <a:pPr lvl="0"/>
            <a:r>
              <a:rPr/>
              <a:t>Solution: bootstrap residuals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Final bits of advice (1/2)</a:t>
            </a:r>
          </a:p>
        </p:txBody>
      </p:sp>
      <p:sp>
        <p:nvSpPr>
          <p:cNvPr id="3" name="Content Placeholder 2"/>
          <p:cNvSpPr>
            <a:spLocks noGrp="1"/>
          </p:cNvSpPr>
          <p:nvPr>
            <p:ph idx="1"/>
          </p:nvPr>
        </p:nvSpPr>
        <p:spPr/>
        <p:txBody>
          <a:bodyPr/>
          <a:lstStyle/>
          <a:p>
            <a:pPr lvl="0"/>
            <a:r>
              <a:rPr/>
              <a:t>Situations where the bootstrap performs poorly</a:t>
            </a:r>
          </a:p>
          <a:p>
            <a:pPr lvl="1"/>
            <a:r>
              <a:rPr/>
              <a:t>Small sample size</a:t>
            </a:r>
          </a:p>
          <a:p>
            <a:pPr lvl="1"/>
            <a:r>
              <a:rPr/>
              <a:t>Data from “weird” distributions</a:t>
            </a:r>
          </a:p>
          <a:p>
            <a:pPr lvl="1"/>
            <a:r>
              <a:rPr/>
              <a:t>Statistics at or near the extremes</a:t>
            </a:r>
          </a:p>
          <a:p>
            <a:pPr lvl="0"/>
            <a:r>
              <a:rPr/>
              <a:t>Situations where a simple bootstrap performs poorly</a:t>
            </a:r>
          </a:p>
          <a:p>
            <a:pPr lvl="1"/>
            <a:r>
              <a:rPr/>
              <a:t>Multiple groups with small sample sizes</a:t>
            </a:r>
          </a:p>
          <a:p>
            <a:pPr lvl="1"/>
            <a:r>
              <a:rPr/>
              <a:t>Time series models</a:t>
            </a:r>
          </a:p>
          <a:p>
            <a:pPr lvl="1"/>
            <a:r>
              <a:rPr/>
              <a:t>Complex regression models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Final bits of advice (2/2)</a:t>
            </a:r>
          </a:p>
        </p:txBody>
      </p:sp>
      <p:sp>
        <p:nvSpPr>
          <p:cNvPr id="3" name="Content Placeholder 2"/>
          <p:cNvSpPr>
            <a:spLocks noGrp="1"/>
          </p:cNvSpPr>
          <p:nvPr>
            <p:ph idx="1"/>
          </p:nvPr>
        </p:nvSpPr>
        <p:spPr/>
        <p:txBody>
          <a:bodyPr/>
          <a:lstStyle/>
          <a:p>
            <a:pPr lvl="0"/>
            <a:r>
              <a:rPr/>
              <a:t>Situations where the bootstrap performs well</a:t>
            </a:r>
          </a:p>
          <a:p>
            <a:pPr lvl="1"/>
            <a:r>
              <a:rPr/>
              <a:t>Statistics with no known theoretical results</a:t>
            </a:r>
          </a:p>
          <a:p>
            <a:pPr lvl="1"/>
            <a:r>
              <a:rPr/>
              <a:t>Statistics where approximations are questionable</a:t>
            </a:r>
          </a:p>
          <a:p>
            <a:pPr lvl="0"/>
            <a:r>
              <a:rPr/>
              <a:t>But you can’t squeeze blood from a turnip.</a:t>
            </a:r>
          </a:p>
          <a:p>
            <a:pPr lvl="1"/>
            <a:r>
              <a:rPr/>
              <a:t>Very small sample sizes are still very small sample sizes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 we rely on asymptotic normality? (4/4)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What about:</a:t>
                </a:r>
              </a:p>
              <a:p>
                <a:pPr lvl="0" indent="0" marL="0">
                  <a:buNone/>
                </a:pPr>
                <a14:m>
                  <m:oMath xmlns:m="http://schemas.openxmlformats.org/officeDocument/2006/math">
                    <m:r>
                      <m:t>M</m:t>
                    </m:r>
                    <m:r>
                      <m:t>A</m:t>
                    </m:r>
                    <m:r>
                      <m:t>D</m:t>
                    </m:r>
                    <m:d>
                      <m:dPr>
                        <m:begChr m:val="("/>
                        <m:endChr m:val=")"/>
                        <m:sepChr m:val=""/>
                        <m:grow/>
                      </m:dPr>
                      <m:e>
                        <m:r>
                          <m:t>X</m:t>
                        </m:r>
                      </m:e>
                    </m:d>
                    <m:r>
                      <m:rPr>
                        <m:sty m:val="p"/>
                      </m:rPr>
                      <m:t>=</m:t>
                    </m:r>
                    <m:f>
                      <m:fPr>
                        <m:type m:val="bar"/>
                      </m:fPr>
                      <m:num>
                        <m:r>
                          <m:t>1</m:t>
                        </m:r>
                      </m:num>
                      <m:den>
                        <m:r>
                          <m:t>n</m:t>
                        </m:r>
                      </m:den>
                    </m:f>
                    <m:nary>
                      <m:naryPr>
                        <m:chr m:val="∑"/>
                        <m:limLoc m:val="undOvr"/>
                        <m:subHide m:val="0"/>
                        <m:supHide m:val="0"/>
                      </m:naryPr>
                      <m:sub>
                        <m:r>
                          <m:t>i</m:t>
                        </m:r>
                        <m:r>
                          <m:rPr>
                            <m:sty m:val="p"/>
                          </m:rPr>
                          <m:t>=</m:t>
                        </m:r>
                        <m:r>
                          <m:t>1</m:t>
                        </m:r>
                      </m:sub>
                      <m:sup>
                        <m:r>
                          <m:t>n</m:t>
                        </m:r>
                      </m:sup>
                      <m:e>
                        <m:d>
                          <m:dPr>
                            <m:begChr m:val="|"/>
                            <m:endChr m:val="|"/>
                            <m:sepChr m:val=""/>
                            <m:grow/>
                          </m:dPr>
                          <m:e>
                            <m:sSub>
                              <m:e>
                                <m:r>
                                  <m:t>X</m:t>
                                </m:r>
                              </m:e>
                              <m:sub>
                                <m:r>
                                  <m:t>i</m:t>
                                </m:r>
                              </m:sub>
                            </m:sSub>
                            <m:r>
                              <m:rPr>
                                <m:sty m:val="p"/>
                              </m:rPr>
                              <m:t>−</m:t>
                            </m:r>
                            <m:acc>
                              <m:accPr>
                                <m:chr m:val="‾"/>
                              </m:accPr>
                              <m:e>
                                <m:r>
                                  <m:t>X</m:t>
                                </m:r>
                              </m:e>
                            </m:acc>
                          </m:e>
                        </m:d>
                      </m:e>
                    </m:nary>
                  </m:oMath>
                </a14:m>
              </a:p>
              <a:p>
                <a:pPr lvl="0" indent="0" marL="0">
                  <a:buNone/>
                </a:pPr>
                <a14:m>
                  <m:oMath xmlns:m="http://schemas.openxmlformats.org/officeDocument/2006/math">
                    <m:r>
                      <m:t> </m:t>
                    </m:r>
                  </m:oMath>
                </a14:m>
              </a:p>
              <a:p>
                <a:pPr lvl="0" indent="0" marL="0">
                  <a:buNone/>
                </a:pPr>
                <a14:m>
                  <m:oMath xmlns:m="http://schemas.openxmlformats.org/officeDocument/2006/math">
                    <m:r>
                      <m:t>I</m:t>
                    </m:r>
                    <m:r>
                      <m:t>Q</m:t>
                    </m:r>
                    <m:r>
                      <m:t>R</m:t>
                    </m:r>
                    <m:r>
                      <m:rPr>
                        <m:sty m:val="p"/>
                      </m:rPr>
                      <m:t>=</m:t>
                    </m:r>
                    <m:sSub>
                      <m:e>
                        <m:r>
                          <m:t>X</m:t>
                        </m:r>
                      </m:e>
                      <m:sub>
                        <m:r>
                          <m:t>.75</m:t>
                        </m:r>
                      </m:sub>
                    </m:sSub>
                    <m:r>
                      <m:rPr>
                        <m:sty m:val="p"/>
                      </m:rPr>
                      <m:t>−</m:t>
                    </m:r>
                    <m:sSub>
                      <m:e>
                        <m:r>
                          <m:t>X</m:t>
                        </m:r>
                      </m:e>
                      <m:sub>
                        <m:r>
                          <m:t>.25</m:t>
                        </m:r>
                      </m:sub>
                    </m:sSub>
                  </m:oMath>
                </a14:m>
              </a:p>
              <a:p>
                <a:pPr lvl="0" indent="0" marL="0">
                  <a:buNone/>
                </a:pPr>
                <a14:m>
                  <m:oMath xmlns:m="http://schemas.openxmlformats.org/officeDocument/2006/math">
                    <m:r>
                      <m:t> </m:t>
                    </m:r>
                  </m:oMath>
                </a14:m>
              </a:p>
              <a:p>
                <a:pPr lvl="0" indent="0" marL="0">
                  <a:buNone/>
                </a:pPr>
                <a14:m>
                  <m:oMath xmlns:m="http://schemas.openxmlformats.org/officeDocument/2006/math">
                    <m:r>
                      <m:t>n</m:t>
                    </m:r>
                    <m:r>
                      <m:rPr>
                        <m:sty m:val="p"/>
                      </m:rPr>
                      <m:t>&lt;</m:t>
                    </m:r>
                    <m:r>
                      <m:t>30</m:t>
                    </m:r>
                  </m:oMath>
                </a14:m>
              </a:p>
            </p:txBody>
          </p:sp>
        </mc:Choice>
      </mc:AlternateContent>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History</a:t>
            </a:r>
          </a:p>
          <a:p>
            <a:pPr lvl="0"/>
            <a:r>
              <a:rPr/>
              <a:t>Algorithms</a:t>
            </a:r>
          </a:p>
          <a:p>
            <a:pPr lvl="0"/>
            <a:r>
              <a:rPr/>
              <a:t>Software</a:t>
            </a:r>
          </a:p>
          <a:p>
            <a:pPr lvl="0"/>
            <a:r>
              <a:rPr/>
              <a:t>Special issues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(1/4)</a:t>
            </a:r>
          </a:p>
        </p:txBody>
      </p:sp>
      <p:pic>
        <p:nvPicPr>
          <p:cNvPr descr="fig:  ../images/jackknife-image.png" id="0" name="Picture 1"/>
          <p:cNvPicPr>
            <a:picLocks noGrp="1" noChangeAspect="1"/>
          </p:cNvPicPr>
          <p:nvPr/>
        </p:nvPicPr>
        <p:blipFill>
          <a:blip r:embed="rId3"/>
          <a:stretch>
            <a:fillRect/>
          </a:stretch>
        </p:blipFill>
        <p:spPr bwMode="auto">
          <a:xfrm>
            <a:off x="609600" y="2159000"/>
            <a:ext cx="10972800" cy="28956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Image of a jackknife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jackknife (2/4)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X</m:t>
                    </m:r>
                    <m:r>
                      <m:t> </m:t>
                    </m:r>
                    <m:r>
                      <m:t> </m:t>
                    </m:r>
                    <m:r>
                      <m:t> </m:t>
                    </m:r>
                    <m:r>
                      <m:t> </m:t>
                    </m:r>
                    <m:r>
                      <m:t> </m:t>
                    </m:r>
                    <m:r>
                      <m:t> </m:t>
                    </m:r>
                    <m:r>
                      <m:rPr>
                        <m:sty m:val="p"/>
                      </m:rPr>
                      <m:t>=</m:t>
                    </m:r>
                    <m:d>
                      <m:dPr>
                        <m:begChr m:val="("/>
                        <m:endChr m:val=")"/>
                        <m:sepChr m:val=""/>
                        <m:grow/>
                      </m:dPr>
                      <m:e>
                        <m:r>
                          <m:t>2</m:t>
                        </m:r>
                        <m:r>
                          <m:rPr>
                            <m:sty m:val="p"/>
                          </m:rPr>
                          <m:t>,</m:t>
                        </m:r>
                        <m:r>
                          <m:t>3</m:t>
                        </m:r>
                        <m:r>
                          <m:rPr>
                            <m:sty m:val="p"/>
                          </m:rPr>
                          <m:t>,</m:t>
                        </m:r>
                        <m:r>
                          <m:t>7</m:t>
                        </m:r>
                        <m:r>
                          <m:rPr>
                            <m:sty m:val="p"/>
                          </m:rPr>
                          <m:t>,</m:t>
                        </m:r>
                        <m:r>
                          <m:t>5</m:t>
                        </m:r>
                        <m:r>
                          <m:rPr>
                            <m:sty m:val="p"/>
                          </m:rPr>
                          <m:t>,</m:t>
                        </m:r>
                        <m:r>
                          <m:t>6</m:t>
                        </m:r>
                      </m:e>
                    </m:d>
                  </m:oMath>
                </a14:m>
              </a:p>
              <a:p>
                <a:pPr lvl="0" indent="0" marL="0">
                  <a:buNone/>
                </a:pPr>
                <a14:m>
                  <m:oMath xmlns:m="http://schemas.openxmlformats.org/officeDocument/2006/math">
                    <m:r>
                      <m:t> </m:t>
                    </m:r>
                  </m:oMath>
                </a14:m>
              </a:p>
              <a:p>
                <a:pPr lvl="0" indent="0" marL="0">
                  <a:buNone/>
                </a:pPr>
                <a14:m>
                  <m:oMath xmlns:m="http://schemas.openxmlformats.org/officeDocument/2006/math">
                    <m:sSup>
                      <m:e>
                        <m:r>
                          <m:t>X</m:t>
                        </m:r>
                      </m:e>
                      <m:sup>
                        <m:d>
                          <m:dPr>
                            <m:begChr m:val="("/>
                            <m:endChr m:val=")"/>
                            <m:sepChr m:val=""/>
                            <m:grow/>
                          </m:dPr>
                          <m:e>
                            <m:r>
                              <m:rPr>
                                <m:sty m:val="p"/>
                              </m:rPr>
                              <m:t>−</m:t>
                            </m:r>
                            <m:r>
                              <m:t>1</m:t>
                            </m:r>
                          </m:e>
                        </m:d>
                      </m:sup>
                    </m:sSup>
                    <m:r>
                      <m:rPr>
                        <m:sty m:val="p"/>
                      </m:rPr>
                      <m:t>=</m:t>
                    </m:r>
                    <m:d>
                      <m:dPr>
                        <m:begChr m:val="("/>
                        <m:endChr m:val=")"/>
                        <m:sepChr m:val=""/>
                        <m:grow/>
                      </m:dPr>
                      <m:e>
                        <m:r>
                          <m:t> </m:t>
                        </m:r>
                        <m:r>
                          <m:t> </m:t>
                        </m:r>
                        <m:r>
                          <m:rPr>
                            <m:sty m:val="p"/>
                          </m:rPr>
                          <m:t>,</m:t>
                        </m:r>
                        <m:r>
                          <m:t>3</m:t>
                        </m:r>
                        <m:r>
                          <m:rPr>
                            <m:sty m:val="p"/>
                          </m:rPr>
                          <m:t>,</m:t>
                        </m:r>
                        <m:r>
                          <m:t>7</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2</m:t>
                            </m:r>
                          </m:e>
                        </m:d>
                      </m:sup>
                    </m:sSup>
                    <m:r>
                      <m:rPr>
                        <m:sty m:val="p"/>
                      </m:rPr>
                      <m:t>=</m:t>
                    </m:r>
                    <m:d>
                      <m:dPr>
                        <m:begChr m:val="("/>
                        <m:endChr m:val=")"/>
                        <m:sepChr m:val=""/>
                        <m:grow/>
                      </m:dPr>
                      <m:e>
                        <m:r>
                          <m:t>2</m:t>
                        </m:r>
                        <m:r>
                          <m:rPr>
                            <m:sty m:val="p"/>
                          </m:rPr>
                          <m:t>,</m:t>
                        </m:r>
                        <m:r>
                          <m:t> </m:t>
                        </m:r>
                        <m:r>
                          <m:t> </m:t>
                        </m:r>
                        <m:r>
                          <m:rPr>
                            <m:sty m:val="p"/>
                          </m:rPr>
                          <m:t>,</m:t>
                        </m:r>
                        <m:r>
                          <m:t>7</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3</m:t>
                            </m:r>
                          </m:e>
                        </m:d>
                      </m:sup>
                    </m:sSup>
                    <m:r>
                      <m:rPr>
                        <m:sty m:val="p"/>
                      </m:rPr>
                      <m:t>=</m:t>
                    </m:r>
                    <m:d>
                      <m:dPr>
                        <m:begChr m:val="("/>
                        <m:endChr m:val=")"/>
                        <m:sepChr m:val=""/>
                        <m:grow/>
                      </m:dPr>
                      <m:e>
                        <m:r>
                          <m:t>2</m:t>
                        </m:r>
                        <m:r>
                          <m:rPr>
                            <m:sty m:val="p"/>
                          </m:rPr>
                          <m:t>,</m:t>
                        </m:r>
                        <m:r>
                          <m:t>3</m:t>
                        </m:r>
                        <m:r>
                          <m:rPr>
                            <m:sty m:val="p"/>
                          </m:rPr>
                          <m:t>,</m:t>
                        </m:r>
                        <m:r>
                          <m:t> </m:t>
                        </m:r>
                        <m:r>
                          <m:t> </m:t>
                        </m:r>
                        <m:r>
                          <m:rPr>
                            <m:sty m:val="p"/>
                          </m:rPr>
                          <m:t>,</m:t>
                        </m:r>
                        <m:r>
                          <m:t>5</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4</m:t>
                            </m:r>
                          </m:e>
                        </m:d>
                      </m:sup>
                    </m:sSup>
                    <m:r>
                      <m:rPr>
                        <m:sty m:val="p"/>
                      </m:rPr>
                      <m:t>=</m:t>
                    </m:r>
                    <m:d>
                      <m:dPr>
                        <m:begChr m:val="("/>
                        <m:endChr m:val=")"/>
                        <m:sepChr m:val=""/>
                        <m:grow/>
                      </m:dPr>
                      <m:e>
                        <m:r>
                          <m:t>2</m:t>
                        </m:r>
                        <m:r>
                          <m:rPr>
                            <m:sty m:val="p"/>
                          </m:rPr>
                          <m:t>,</m:t>
                        </m:r>
                        <m:r>
                          <m:t>3</m:t>
                        </m:r>
                        <m:r>
                          <m:rPr>
                            <m:sty m:val="p"/>
                          </m:rPr>
                          <m:t>,</m:t>
                        </m:r>
                        <m:r>
                          <m:t>7</m:t>
                        </m:r>
                        <m:r>
                          <m:rPr>
                            <m:sty m:val="p"/>
                          </m:rPr>
                          <m:t>,</m:t>
                        </m:r>
                        <m:r>
                          <m:t> </m:t>
                        </m:r>
                        <m:r>
                          <m:t> </m:t>
                        </m:r>
                        <m:r>
                          <m:rPr>
                            <m:sty m:val="p"/>
                          </m:rPr>
                          <m:t>,</m:t>
                        </m:r>
                        <m:r>
                          <m:t>6</m:t>
                        </m:r>
                      </m:e>
                    </m:d>
                  </m:oMath>
                </a14:m>
              </a:p>
              <a:p>
                <a:pPr lvl="0" indent="0" marL="0">
                  <a:buNone/>
                </a:pPr>
                <a14:m>
                  <m:oMath xmlns:m="http://schemas.openxmlformats.org/officeDocument/2006/math">
                    <m:sSup>
                      <m:e>
                        <m:r>
                          <m:t>X</m:t>
                        </m:r>
                      </m:e>
                      <m:sup>
                        <m:d>
                          <m:dPr>
                            <m:begChr m:val="("/>
                            <m:endChr m:val=")"/>
                            <m:sepChr m:val=""/>
                            <m:grow/>
                          </m:dPr>
                          <m:e>
                            <m:r>
                              <m:rPr>
                                <m:sty m:val="p"/>
                              </m:rPr>
                              <m:t>−</m:t>
                            </m:r>
                            <m:r>
                              <m:t>5</m:t>
                            </m:r>
                          </m:e>
                        </m:d>
                      </m:sup>
                    </m:sSup>
                    <m:r>
                      <m:rPr>
                        <m:sty m:val="p"/>
                      </m:rPr>
                      <m:t>=</m:t>
                    </m:r>
                    <m:d>
                      <m:dPr>
                        <m:begChr m:val="("/>
                        <m:endChr m:val=")"/>
                        <m:sepChr m:val=""/>
                        <m:grow/>
                      </m:dPr>
                      <m:e>
                        <m:r>
                          <m:t>2</m:t>
                        </m:r>
                        <m:r>
                          <m:rPr>
                            <m:sty m:val="p"/>
                          </m:rPr>
                          <m:t>,</m:t>
                        </m:r>
                        <m:r>
                          <m:t>3</m:t>
                        </m:r>
                        <m:r>
                          <m:rPr>
                            <m:sty m:val="p"/>
                          </m:rPr>
                          <m:t>,</m:t>
                        </m:r>
                        <m:r>
                          <m:t>7</m:t>
                        </m:r>
                        <m:r>
                          <m:rPr>
                            <m:sty m:val="p"/>
                          </m:rPr>
                          <m:t>,</m:t>
                        </m:r>
                        <m:r>
                          <m:t>5</m:t>
                        </m:r>
                        <m:r>
                          <m:rPr>
                            <m:sty m:val="p"/>
                          </m:rPr>
                          <m:t>,</m:t>
                        </m:r>
                        <m:r>
                          <m:t> </m:t>
                        </m:r>
                        <m:r>
                          <m:t> </m:t>
                        </m:r>
                        <m:r>
                          <m:t> </m:t>
                        </m:r>
                      </m:e>
                    </m:d>
                  </m:oMath>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gentle introduction to the bootstrap</dc:title>
  <dc:creator>Steve Simon</dc:creator>
  <cp:keywords/>
  <dcterms:created xsi:type="dcterms:W3CDTF">2022-07-22T20:38:45Z</dcterms:created>
  <dcterms:modified xsi:type="dcterms:W3CDTF">2022-07-22T20:38:45Z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2022-07-13</vt:lpwstr>
  </property>
  <property fmtid="{D5CDD505-2E9C-101B-9397-08002B2CF9AE}" pid="3" name="output">
    <vt:lpwstr/>
  </property>
</Properties>
</file>