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8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629" y="72"/>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sorterViewPr>
    <p:cViewPr>
      <p:scale>
        <a:sx d="100" n="100"/>
        <a:sy d="100" n="100"/>
      </p:scale>
      <p:origin x="0" y="0"/>
    </p:cViewPr>
  </p:sorter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notesMaster" Target="notesMasters/notesMaster1.xml" /><Relationship Id="rId86" Type="http://schemas.openxmlformats.org/officeDocument/2006/relationships/tableStyles" Target="tableStyles.xml" /><Relationship Id="rId85" Type="http://schemas.openxmlformats.org/officeDocument/2006/relationships/theme" Target="theme/theme1.xml" /><Relationship Id="rId1" Type="http://schemas.openxmlformats.org/officeDocument/2006/relationships/slideMaster" Target="slideMasters/slideMaster1.xml" /><Relationship Id="rId84" Type="http://schemas.openxmlformats.org/officeDocument/2006/relationships/viewProps" Target="viewProps.xml" /><Relationship Id="rId83"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5/1/2022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1.xml.rels><?xml version="1.0" encoding="UTF-8"?><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2.xml.rels><?xml version="1.0" encoding="UTF-8"?><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3.xml.rels><?xml version="1.0" encoding="UTF-8"?><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4.xml.rels><?xml version="1.0" encoding="UTF-8"?><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5.xml.rels><?xml version="1.0" encoding="UTF-8"?><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6.xml.rels><?xml version="1.0" encoding="UTF-8"?><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7.xml.rels><?xml version="1.0" encoding="UTF-8"?><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48.xml.rels><?xml version="1.0" encoding="UTF-8"?><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49.xml.rels><?xml version="1.0" encoding="UTF-8"?><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1.xml.rels><?xml version="1.0" encoding="UTF-8"?><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2.xml.rels><?xml version="1.0" encoding="UTF-8"?><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3.xml.rels><?xml version="1.0" encoding="UTF-8"?><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4.xml.rels><?xml version="1.0" encoding="UTF-8"?><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5.xml.rels><?xml version="1.0" encoding="UTF-8"?><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56.xml.rels><?xml version="1.0" encoding="UTF-8"?><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57.xml.rels><?xml version="1.0" encoding="UTF-8"?><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58.xml.rels><?xml version="1.0" encoding="UTF-8"?><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59.xml.rels><?xml version="1.0" encoding="UTF-8"?><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0.xml.rels><?xml version="1.0" encoding="UTF-8"?><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61.xml.rels><?xml version="1.0" encoding="UTF-8"?><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2.xml.rels><?xml version="1.0" encoding="UTF-8"?><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63.xml.rels><?xml version="1.0" encoding="UTF-8"?><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64.xml.rels><?xml version="1.0" encoding="UTF-8"?><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65.xml.rels><?xml version="1.0" encoding="UTF-8"?><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66.xml.rels><?xml version="1.0" encoding="UTF-8"?><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67.xml.rels><?xml version="1.0" encoding="UTF-8"?><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68.xml.rels><?xml version="1.0" encoding="UTF-8"?><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69.xml.rels><?xml version="1.0" encoding="UTF-8"?><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0.xml.rels><?xml version="1.0" encoding="UTF-8"?><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71.xml.rels><?xml version="1.0" encoding="UTF-8"?><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72.xml.rels><?xml version="1.0" encoding="UTF-8"?><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73.xml.rels><?xml version="1.0" encoding="UTF-8"?><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74.xml.rels><?xml version="1.0" encoding="UTF-8"?><Relationships xmlns="http://schemas.openxmlformats.org/package/2006/relationships"><Relationship Id="rId2" Type="http://schemas.openxmlformats.org/officeDocument/2006/relationships/slide" Target="../slides/slide79.xml" /><Relationship Id="rId1" Type="http://schemas.openxmlformats.org/officeDocument/2006/relationships/notesMaster" Target="../notesMasters/notesMaster1.xml" /></Relationships>
</file>

<file path=ppt/notesSlides/_rels/notesSlide75.xml.rels><?xml version="1.0" encoding="UTF-8"?><Relationships xmlns="http://schemas.openxmlformats.org/package/2006/relationships"><Relationship Id="rId2" Type="http://schemas.openxmlformats.org/officeDocument/2006/relationships/slide" Target="../slides/slide80.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Most of you should be familiar with the components and stages that The Analysis Factor uses to classify their talks. This talk is in Stage 3, Extensions of Linear Models. It covers a pretty broad swath, but might be considered as interpreting results. Perhaps validating results might be a second component.</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For the jackknife, you create subsamples by leaving one data point out.</a:t>
            </a:r>
          </a:p>
          <a:p>
            <a:pPr lvl="0" indent="0" marL="0">
              <a:buNone/>
            </a:pPr>
          </a:p>
          <a:p>
            <a:pPr lvl="0" indent="0" marL="0">
              <a:buNone/>
            </a:pPr>
            <a:r>
              <a:rPr/>
              <a:t>The original data set in this small artificial example is 2, 3, 7, 5, 6. The first subsample leaves out the 2. The second subsample leaves out the 3. And so forth. With five data points, you have five subsamples.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Then calculate a statistic (in this case, the mean absolute deviation). Do it first for the entire sample. Here are the actual calculations.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Then repeat the calculation with the first observation left out. Notice that we are dividing now by four rather than by five.</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are the results for the remaining jackknife sample. Notice that there is some variation in the results from one jackknife subsample to another.</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average of the jackknife subsamples is a bit less than 1.68. This indicates a small amount of bias, though I would argue that the size of the bias is manageable. The standard deviation of the jackknife subsamples is around 0.3 (I’m rounding liberally here). This standard deviation is a reasonable estimate for the standard error of the mean absolute deviation. So plus or minus two standard errors gives you an approximate confidence interval from 1.0 to 2.2. A fair amount of imprecision, but hardly surprising for a dataset with a total sample size of 5.</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image is from a White House ceremony where Bradley Efron received the President’s National Medal of Science. I was quite shocked when I found this picture a few days ago, and I’ve been trying to call Joe Biden ever since to see where my medal is. Seriously, you have to be a really special statistician to deserve an honor like this.</a:t>
            </a:r>
          </a:p>
          <a:p>
            <a:pPr lvl="0" indent="0" marL="0">
              <a:buNone/>
            </a:pPr>
          </a:p>
          <a:p>
            <a:pPr lvl="0" indent="0" marL="0">
              <a:buNone/>
            </a:pPr>
            <a:r>
              <a:rPr/>
              <a:t>Most of the information about Bradley Efron comes from</a:t>
            </a:r>
          </a:p>
          <a:p>
            <a:pPr lvl="0" indent="0" marL="0">
              <a:buNone/>
            </a:pPr>
          </a:p>
          <a:p>
            <a:pPr lvl="0" indent="0" marL="0">
              <a:buNone/>
            </a:pPr>
            <a:r>
              <a:rPr/>
              <a:t>Denise LaFontaine. The History of Bootstrapping: Tracing the Development of Resampling With Replacement. The Mathematics Enthusiast 2021, 18(1). Available in pdf format.</a:t>
            </a:r>
          </a:p>
          <a:p>
            <a:pPr lvl="0" indent="0" marL="0">
              <a:buNone/>
            </a:pPr>
          </a:p>
          <a:p>
            <a:pPr lvl="0" indent="0" marL="0">
              <a:buNone/>
            </a:pPr>
            <a:r>
              <a:rPr/>
              <a:t>Bradley Efron entered the PhD program in Statistics at Stanford University in 1960. He was influenced by one of the faculty at Stanford, Rupert Miller, who was working on establishing conditions under which the jackknife did or did not perform well. Shortly after graduating, Dr. Efron started working on an approach that would fix some of the shortcomings of the jackknife.</a:t>
            </a:r>
          </a:p>
          <a:p>
            <a:pPr lvl="0" indent="0" marL="0">
              <a:buNone/>
            </a:pPr>
          </a:p>
          <a:p>
            <a:pPr lvl="0" indent="0" marL="0">
              <a:buNone/>
            </a:pPr>
            <a:r>
              <a:rPr/>
              <a:t>It turns out that the jackknife works in a variety of settings, but fails badly for certain statistics like the median and the interquartile range. The bootstrap handles all the cases that the jackknife handles but also handles quite a few that the jackknife can’t.</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Bradley Efron decided to create subsamples by sampling from the full data set, but with replacement.</a:t>
            </a:r>
          </a:p>
          <a:p>
            <a:pPr lvl="0" indent="0" marL="0">
              <a:buNone/>
            </a:pPr>
          </a:p>
          <a:p>
            <a:pPr lvl="0" indent="0" marL="0">
              <a:buNone/>
            </a:pPr>
            <a:r>
              <a:rPr/>
              <a:t>Sampling with replacement means that the first data value selected gets tossed back into the pool and is available for selection later on. It might get selected a second, or even a third time. A consequence of this is that one or more of the original values might not make it into the bootstrap sample. If one data value is hogging two or three spots, that squeezes out room for another data value.</a:t>
            </a:r>
          </a:p>
          <a:p>
            <a:pPr lvl="0" indent="0" marL="0">
              <a:buNone/>
            </a:pPr>
          </a:p>
          <a:p>
            <a:pPr lvl="0" indent="0" marL="0">
              <a:buNone/>
            </a:pPr>
            <a:r>
              <a:rPr/>
              <a:t>The first bootstrap sample picks the 5 twice and skips over the 6. The second bootstrap sample picks the 5 twice and the 7 twice and skips over the 2 and the 6.</a:t>
            </a:r>
          </a:p>
          <a:p>
            <a:pPr lvl="0" indent="0" marL="0">
              <a:buNone/>
            </a:pPr>
          </a:p>
          <a:p>
            <a:pPr lvl="0" indent="0" marL="0">
              <a:buNone/>
            </a:pPr>
            <a:r>
              <a:rPr/>
              <a:t>One big advantage of the bootstrap samples is that you can do this hundreds or even thousands of times.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are the calculations for the mean absolute deviation for the first bootstrap sample.</a:t>
            </a:r>
          </a:p>
          <a:p>
            <a:pPr lvl="0" indent="0" marL="0">
              <a:buNone/>
            </a:pPr>
          </a:p>
          <a:p>
            <a:pPr lvl="0" indent="0" marL="0">
              <a:buNone/>
            </a:pPr>
            <a:r>
              <a:rPr/>
              <a:t>This is not difficult, but you need to repeat the calculations 499 more times.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what you might do with the bootstrap samples. Suppose you are interested in the behavior of the mean absolute deviation for this particular dataset. You can calculate that statistic for each bootstrap sample. It is 1.52 for the first bootstrap sample, 1.28 for the second bootstrap sample, and so forth. Notice how much this statistic varies from one sample to the next.</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average across all the bootstrap samples is a bit smaller than the estimate for the original data. This indicates, as you noticed before with the jackknife, a small amount of bias.</a:t>
            </a:r>
          </a:p>
          <a:p>
            <a:pPr lvl="0" indent="0" marL="0">
              <a:buNone/>
            </a:pPr>
          </a:p>
          <a:p>
            <a:pPr lvl="0" indent="0" marL="0">
              <a:buNone/>
            </a:pPr>
            <a:r>
              <a:rPr/>
              <a:t>The standard deviation from the bootstrap mean absolute deviations is an estimate of the standard error of that statistic. It is fairly large, but as noted earlier, not too much of a surprise.</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Much of the material about bootstraps is either very specific to one problem or very mathematical. Althoug a few formulas are needed, I will try to avoid too much mathematics. I also want to give an appreciation of the broad range of areas where the bootstrap is appropriate. If you want to implement the bootstrap yourself, you need some basic programming skills, and I will talk about those skills. But if the programming is beyond you, don’t fret because bootstrapping is automated for several commonly used settings.</a:t>
            </a:r>
          </a:p>
          <a:p>
            <a:pPr lvl="0" indent="0" marL="0">
              <a:buNone/>
            </a:pPr>
          </a:p>
          <a:p>
            <a:pPr lvl="0" indent="0" marL="0">
              <a:buNone/>
            </a:pPr>
            <a:r>
              <a:rPr/>
              <a:t>It’s not possible to cover every possible application of the bootstrap today. I hope just to get you a bit more comfortable with the methodology in general.</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histogram of the 500 bootstrapped estimates of the mean absolute deviation. Notice that it is “patchy” and does not follow a smooth bell shaped curve. This is an important issue that you will address when computing confidence intervals.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Suppose you have inside knowledge about the true probabilities for the data in our sample. Here is a cumulative distribution function that can generate data for a particular distribution.</a:t>
            </a:r>
          </a:p>
          <a:p>
            <a:pPr lvl="0" indent="0" marL="0">
              <a:buNone/>
            </a:pPr>
          </a:p>
          <a:p>
            <a:pPr lvl="0" indent="0" marL="0">
              <a:buNone/>
            </a:pPr>
            <a:r>
              <a:rPr/>
              <a:t>The cumulative distribution allows you to compute the cumulative probability for any data value. Select the data value on the X axis, project up to the curve and slide horizontally to read the cumulative probability on the Y axis.</a:t>
            </a:r>
          </a:p>
          <a:p>
            <a:pPr lvl="0" indent="0" marL="0">
              <a:buNone/>
            </a:pPr>
          </a:p>
          <a:p>
            <a:pPr lvl="0" indent="0" marL="0">
              <a:buNone/>
            </a:pPr>
            <a:r>
              <a:rPr/>
              <a:t>You can also invert the process to get a percentile. Select a percentile level on the Y-axis, project horizontally until you intersect the curve, then drop down to the X-axis to get the percentile.</a:t>
            </a:r>
          </a:p>
          <a:p>
            <a:pPr lvl="0" indent="0" marL="0">
              <a:buNone/>
            </a:pPr>
          </a:p>
          <a:p>
            <a:pPr lvl="0" indent="0" marL="0">
              <a:buNone/>
            </a:pPr>
            <a:r>
              <a:rPr/>
              <a:t>To get the median, for example, find 0.5 on the y-axis, project over to the curve and down to about 4.</a:t>
            </a:r>
          </a:p>
          <a:p>
            <a:pPr lvl="0" indent="0" marL="0">
              <a:buNone/>
            </a:pPr>
          </a:p>
          <a:p>
            <a:pPr lvl="0" indent="0" marL="0">
              <a:buNone/>
            </a:pPr>
            <a:r>
              <a:rPr/>
              <a:t>It’s subtle, but notice that the curve is a just a bit lopsided, indicating a tiny amount of a skewness in this data.</a:t>
            </a:r>
          </a:p>
          <a:p>
            <a:pPr lvl="0" indent="0" marL="0">
              <a:buNone/>
            </a:pPr>
          </a:p>
          <a:p>
            <a:pPr lvl="0" indent="0" marL="0">
              <a:buNone/>
            </a:pPr>
            <a:r>
              <a:rPr/>
              <a:t>If you had inside knowledge, enough to specify the cumulative distribution function, you could generate random samples from this distribution and calculate statistics on those random samples. It is a basic tool in Statistics known as Monte Carlo simulation.</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simplest way to generate random variables from a specific cumulative density function is to select values on the y-axis from a random variable uniformly distributed on the interval 0 to 1. Project those values horizontally until they intersect the curve and then drop down to the X-axis. What you’re doing is picking random percentiles from the distribution.</a:t>
            </a:r>
          </a:p>
          <a:p>
            <a:pPr lvl="0" indent="0" marL="0">
              <a:buNone/>
            </a:pPr>
          </a:p>
          <a:p>
            <a:pPr lvl="0" indent="0" marL="0">
              <a:buNone/>
            </a:pPr>
            <a:r>
              <a:rPr/>
              <a:t>So grab n uniform random variables, convert them into percentiles from the cumulative distribution function, and then calculate some statistic like the mean absolute deviation. Get another set of n uniform random variables and repeat the process. With computers as fast as they are today, you could do this a few hundred or even a few thousand times and not break a sweat.</a:t>
            </a:r>
          </a:p>
          <a:p>
            <a:pPr lvl="0" indent="0" marL="0">
              <a:buNone/>
            </a:pPr>
          </a:p>
          <a:p>
            <a:pPr lvl="0" indent="0" marL="0">
              <a:buNone/>
            </a:pPr>
            <a:r>
              <a:rPr/>
              <a:t>Of course, most of the time, you can’t run this Monte Carlo simulation without making some strong assumptions. If you have a particular set of data, do you ever really know what the cumulative distribution function is that created this data? Even if you were lucky enough to have some inside information–that it was associated with a normal random variable, for example–you wouldn’t know which normal. You wouldn’t know the mu and you wouldn’t know the sigma.</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get a good approximation to the cumulative distribution function using the data. Draw a step function with a jump of 1/n at each data point where n is the number of data points.</a:t>
            </a:r>
          </a:p>
          <a:p>
            <a:pPr lvl="0" indent="0" marL="0">
              <a:buNone/>
            </a:pPr>
          </a:p>
          <a:p>
            <a:pPr lvl="0" indent="0" marL="0">
              <a:buNone/>
            </a:pPr>
            <a:r>
              <a:rPr/>
              <a:t>This step function is known as the empirical cumulative distribution function.</a:t>
            </a:r>
          </a:p>
          <a:p>
            <a:pPr lvl="0" indent="0" marL="0">
              <a:buNone/>
            </a:pPr>
          </a:p>
          <a:p>
            <a:pPr lvl="0" indent="0" marL="0">
              <a:buNone/>
            </a:pPr>
            <a:r>
              <a:rPr/>
              <a:t>The empirical cumulative distribution function does a pretty good job. It is unbiased and converges to the true cumulative distribution function as the sample size increases.</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If you can’t generate random variables from the true cumulative distribution function, then a good approximation would be to generate random variables from the empirical cumulative distribution function. Generate values on the Y-axis that are uniformly distributed on the interval 0 to 1, project over horizontally and then drop down to the X-axis.</a:t>
            </a:r>
          </a:p>
          <a:p>
            <a:pPr lvl="0" indent="0" marL="0">
              <a:buNone/>
            </a:pPr>
          </a:p>
          <a:p>
            <a:pPr lvl="0" indent="0" marL="0">
              <a:buNone/>
            </a:pPr>
            <a:r>
              <a:rPr/>
              <a:t>What you’re doing here is sampling from the data with replacement. So, at least intuitively, this is equivalent to an approximate Monte Carlo simulation based on the empirical cumulative distribution function.</a:t>
            </a:r>
          </a:p>
          <a:p>
            <a:pPr lvl="0" indent="0" marL="0">
              <a:buNone/>
            </a:pPr>
          </a:p>
          <a:p>
            <a:pPr lvl="0" indent="0" marL="0">
              <a:buNone/>
            </a:pPr>
            <a:r>
              <a:rPr/>
              <a:t>Notice in this example that some of the data values appear two or more times and others are not selected at all. Because it is done randomly, you get a reasonable set of simulated values, even without knowing the true underlying cumulative distribution function.</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name bootstrap comes from the saying “Lift yourself up by your bootstraps”. It is a reference to getting something done without any help. This is analogous to the statistical bootstrap. It produces results with just the data at hand and no outside help from an assumed distribution.</a:t>
            </a:r>
          </a:p>
          <a:p>
            <a:pPr lvl="0" indent="0" marL="0">
              <a:buNone/>
            </a:pPr>
          </a:p>
          <a:p>
            <a:pPr lvl="0" indent="0" marL="0">
              <a:buNone/>
            </a:pPr>
            <a:r>
              <a:rPr/>
              <a:t>But the image of lifting yourself into the air by yanking on a loop of your shoe is also an analogy to doing something that seems impossible. The Useless Etymology website has a nice discussion of this saying, and the image you see here is taken from their website.</a:t>
            </a:r>
          </a:p>
          <a:p>
            <a:pPr lvl="0" indent="0" marL="0">
              <a:buNone/>
            </a:pPr>
          </a:p>
          <a:p>
            <a:pPr lvl="0" indent="0" marL="0">
              <a:buNone/>
            </a:pPr>
            <a:r>
              <a:rPr/>
              <a:t>The origin of this phrase “Lift yourself up by your bootstraps” is unclear. Several web pages trace this phrase back to a book, The Surprising Adventures of Baron Munchausen. This was a litany of tall tales somewhat akin to the Paul Bunyan character in American folklore. One of the improbable tasks that Baron Munchausen did was lifting himself out of a deep well by pulling on his bootstraps.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briefly address bagging, an important application of the bootstrap to machine learning. Bagging is a portmanteau, a combination and shortening of two words: bootstrap aggregation.</a:t>
            </a:r>
          </a:p>
          <a:p>
            <a:pPr lvl="0" indent="0" marL="0">
              <a:buNone/>
            </a:pPr>
          </a:p>
          <a:p>
            <a:pPr lvl="0" indent="0" marL="0">
              <a:buNone/>
            </a:pPr>
            <a:r>
              <a:rPr/>
              <a:t>The basic building block for bagging in the random forest model is the CART model. CART is an acronym for Classification and Regression Trees.</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are the results from a bootstrap sample. Notice how the regression tree from the bootstrap sample differs slightly from the regression tree from the original sample.</a:t>
            </a:r>
          </a:p>
          <a:p>
            <a:pPr lvl="0" indent="0" marL="0">
              <a:buNone/>
            </a:pPr>
          </a:p>
          <a:p>
            <a:pPr lvl="0" indent="0" marL="0">
              <a:buNone/>
            </a:pPr>
            <a:r>
              <a:rPr/>
              <a:t>The regression tree might have different cut points. It might have only a single cut point or maybe three or more cut points.</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are what the results look like for multiple bootstrap samples.</a:t>
            </a:r>
          </a:p>
          <a:p>
            <a:pPr lvl="0" indent="0" marL="0">
              <a:buNone/>
            </a:pPr>
          </a:p>
          <a:p>
            <a:pPr lvl="0" indent="0" marL="0">
              <a:buNone/>
            </a:pPr>
            <a:r>
              <a:rPr/>
              <a:t>You would average the predicted values across all the bootstrap predictions to get a final average prediction.</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are some additional enhancements to the Random Forest models, but the key element is the bagging step.</a:t>
            </a:r>
          </a:p>
          <a:p>
            <a:pPr lvl="0" indent="0" marL="0">
              <a:buNone/>
            </a:pPr>
          </a:p>
          <a:p>
            <a:pPr lvl="0" indent="0" marL="0">
              <a:buNone/>
            </a:pPr>
            <a:r>
              <a:rPr/>
              <a:t>The regression tree itself has discrete jumps, so it is a bit artificial. But when you average across multiple trees, each having differing locations for the cut points and possibly a different number of cutpoints, this can end up producing a fairly broad range of nonlinearities.</a:t>
            </a:r>
          </a:p>
          <a:p>
            <a:pPr lvl="0" indent="0" marL="0">
              <a:buNone/>
            </a:pPr>
          </a:p>
          <a:p>
            <a:pPr lvl="0" indent="0" marL="0">
              <a:buNone/>
            </a:pPr>
            <a:r>
              <a:rPr/>
              <a:t>This example is a bit simplistic, but regression trees are very good at identifying interactions, and this becomes another strong feature of random forests.</a:t>
            </a:r>
          </a:p>
          <a:p>
            <a:pPr lvl="0" indent="0" marL="0">
              <a:buNone/>
            </a:pPr>
          </a:p>
          <a:p>
            <a:pPr lvl="0" indent="0" marL="0">
              <a:buNone/>
            </a:pPr>
            <a:r>
              <a:rPr/>
              <a:t>Finally, the random forest is really good at avoiding overfitting.</a:t>
            </a:r>
          </a:p>
          <a:p>
            <a:pPr lvl="0" indent="0" marL="0">
              <a:buNone/>
            </a:pPr>
          </a:p>
          <a:p>
            <a:pPr lvl="0" indent="0" marL="0">
              <a:buNone/>
            </a:pPr>
            <a:r>
              <a:rPr/>
              <a:t>Note: Each bootstrap sample might produce a different set of independent variables, so you can’t say anything directly about which variables help the most in predicting the outcome. You can’t get p-values or confidence intervals for individual independent variables. There are some indirect ways to assess this, but I will not talk about these.</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talk will cover four major areas.</a:t>
            </a:r>
          </a:p>
          <a:p>
            <a:pPr lvl="0" indent="0" marL="0">
              <a:buNone/>
            </a:pPr>
          </a:p>
          <a:p>
            <a:pPr lvl="0" indent="0" marL="0">
              <a:buNone/>
            </a:pPr>
            <a:r>
              <a:rPr/>
              <a:t>First, I will provide a historical overview, starting with a simpler method that the bootstrap was based on called the jackknife. Then I will talk about Bradley Efron’s work to develop the bootstrap and establish its theoretical foundations. Then I will mention how bootstrapping has developed into a methodology used in machine learning called bagging.</a:t>
            </a:r>
          </a:p>
          <a:p>
            <a:pPr lvl="0" indent="0" marL="0">
              <a:buNone/>
            </a:pPr>
          </a:p>
          <a:p>
            <a:pPr lvl="0" indent="0" marL="0">
              <a:buNone/>
            </a:pPr>
            <a:r>
              <a:rPr/>
              <a:t>I will illustrate the mechanics of the bootstrap: to estimate bias, calculate standard errors, compute confidence intervals, test hypotheses, and to visualize variations in statistical plots.</a:t>
            </a:r>
          </a:p>
          <a:p>
            <a:pPr lvl="0" indent="0" marL="0">
              <a:buNone/>
            </a:pPr>
          </a:p>
          <a:p>
            <a:pPr lvl="0" indent="0" marL="0">
              <a:buNone/>
            </a:pPr>
            <a:r>
              <a:rPr/>
              <a:t>Then I will show some sample code on how to implement the bootstrap in SAS, Stata, and R.</a:t>
            </a:r>
          </a:p>
          <a:p>
            <a:pPr lvl="0" indent="0" marL="0">
              <a:buNone/>
            </a:pPr>
          </a:p>
          <a:p>
            <a:pPr lvl="0" indent="0" marL="0">
              <a:buNone/>
            </a:pPr>
            <a:r>
              <a:rPr/>
              <a:t>Then I will discuss some special settings where you might consider more complex forms of bootstrapping.</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show the algorithms used in bootstrapping. These fall into five categories: estimating bias, calculating standard errors, computing confidence intervals, testing hypotheses, and visualization. I also want to provide some guidance on how many bootstrap samples you need.</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For all of the proposed uses of the bootstrap, you start with an estimate based on the full dataset. Call that estimate theta-hat.</a:t>
            </a:r>
          </a:p>
          <a:p>
            <a:pPr lvl="0" indent="0" marL="0">
              <a:buNone/>
            </a:pPr>
          </a:p>
          <a:p>
            <a:pPr lvl="0" indent="0" marL="0">
              <a:buNone/>
            </a:pPr>
            <a:r>
              <a:rPr/>
              <a:t>Then for each bootstrap sample, you calculate the same estimate. Call these theta-hat superscript 1, theta-hat superscript 2, all the way through to theta-hat superscript B, where B is the number of bootstrap samples.</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estimate bias, see how much the average of the bootstrapped estimates differs from the estimate based on the full sample.</a:t>
            </a:r>
          </a:p>
          <a:p>
            <a:pPr lvl="0" indent="0" marL="0">
              <a:buNone/>
            </a:pPr>
          </a:p>
          <a:p>
            <a:pPr lvl="0" indent="0" marL="0">
              <a:buNone/>
            </a:pPr>
            <a:r>
              <a:rPr/>
              <a:t>For what it’s worth, many people (including myself) consider concerns about bias to be overblown. There are times when a biased estimate can be quite serious, especially if the bias is caused by a flaw in the sampling process. But debates about whether you should divide n versus n-1 in the formula for variance are a bit silly.</a:t>
            </a:r>
          </a:p>
          <a:p>
            <a:pPr lvl="0" indent="0" marL="0">
              <a:buNone/>
            </a:pPr>
          </a:p>
          <a:p>
            <a:pPr lvl="0" indent="0" marL="0">
              <a:buNone/>
            </a:pPr>
            <a:r>
              <a:rPr/>
              <a:t>Furthermore, a small amount of bias in an estimator may be worth it if you can get less sampling error in return.</a:t>
            </a:r>
          </a:p>
          <a:p>
            <a:pPr lvl="0" indent="0" marL="0">
              <a:buNone/>
            </a:pPr>
          </a:p>
          <a:p>
            <a:pPr lvl="0" indent="0" marL="0">
              <a:buNone/>
            </a:pPr>
            <a:r>
              <a:rPr/>
              <a:t>There’s no correct answer about if and when you should adjust for bias, but I am presenting it here as a simple application of the bootstrap. In all candor, the use of the bootstrap for calculating standard errors, computing confidence intervals, and testing hypotheses are far more common uses of the bootstrap.</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use the standard deviation of the bootstrapped estimates as an estimate of the standard error of your statistic.</a:t>
            </a:r>
          </a:p>
          <a:p>
            <a:pPr lvl="0" indent="0" marL="0">
              <a:buNone/>
            </a:pPr>
          </a:p>
          <a:p>
            <a:pPr lvl="0" indent="0" marL="0">
              <a:buNone/>
            </a:pPr>
            <a:r>
              <a:rPr/>
              <a:t>We’ll talk next about confidence intervals and hypothesis tests. But the question arises: why would you want a bootstrap estimate of the standard error if not to use it in a confidence interval or a hypothesis test?</a:t>
            </a:r>
          </a:p>
          <a:p>
            <a:pPr lvl="0" indent="0" marL="0">
              <a:buNone/>
            </a:pPr>
          </a:p>
          <a:p>
            <a:pPr lvl="0" indent="0" marL="0">
              <a:buNone/>
            </a:pPr>
            <a:r>
              <a:rPr/>
              <a:t>Perhaps there is some value in getting the standard error using a classic approach and comparing it to the bootstrap estimate of the standard error. If the two are close, that gives you some reassurance that the classic approach is appropriate. If they differ, then examine things like whether the sample size is large enough to justify the normal approximation or if one of the assumptions that you need is questionable.</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most frequent use of the bootstrap, by far, is the creation of confidence intervals. There are many ways to do this, but three of the most common approaches are a classical interval using the bootstrap standard error, an interval that relies on percentiles from the bootstrap distribution, and some corrections that improve the accuracy of percentile confidence interval.</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Once you have a standard error, the simplest confidence interval is going use the bootstrap estimate plus or minus a percentile from the standard normal distribution times the bootstrap standard deviation.</a:t>
            </a:r>
          </a:p>
          <a:p>
            <a:pPr lvl="0" indent="0" marL="0">
              <a:buNone/>
            </a:pPr>
          </a:p>
          <a:p>
            <a:pPr lvl="0" indent="0" marL="0">
              <a:buNone/>
            </a:pPr>
            <a:r>
              <a:rPr/>
              <a:t>There is some controversy about whether you should use a t distribution here. I personally do not recommend it, because it is unclear what the degrees of freedom should be.</a:t>
            </a:r>
          </a:p>
          <a:p>
            <a:pPr lvl="0" indent="0" marL="0">
              <a:buNone/>
            </a:pPr>
          </a:p>
          <a:p>
            <a:pPr lvl="0" indent="0" marL="0">
              <a:buNone/>
            </a:pPr>
            <a:r>
              <a:rPr/>
              <a:t>Other approaches may be preferred. The classic interval makes a pretty strong assumption. It assumes that the sampling distribution of the estimate is symmetric. Even so, the classical approach is still reasonable.</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 even simpler approach is to take percentiles directly from the bootstrap sample. For this, you need a pretty large number of bootstrap samples. Although some sources say that a few hundred might be okay, I would recommend at least a thousand.</a:t>
            </a:r>
          </a:p>
          <a:p>
            <a:pPr lvl="0" indent="0" marL="0">
              <a:buNone/>
            </a:pPr>
          </a:p>
          <a:p>
            <a:pPr lvl="0" indent="0" marL="0">
              <a:buNone/>
            </a:pPr>
            <a:r>
              <a:rPr/>
              <a:t>With a thousand bootstrap samples, you would select the 25th and 975th observations, after sorting the data.</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bootstrap standard error intervals and the percentile intervals work reasonably well, but you can improve significantly on the percentile interval using an approach known as bias correction and acceleration.</a:t>
            </a:r>
          </a:p>
          <a:p>
            <a:pPr lvl="0" indent="0" marL="0">
              <a:buNone/>
            </a:pPr>
          </a:p>
          <a:p>
            <a:pPr lvl="0" indent="0" marL="0">
              <a:buNone/>
            </a:pPr>
            <a:r>
              <a:rPr/>
              <a:t>The work is tricky–So tricky that every reference that I reviewed showed these equations and immediately apologized for their complexity.</a:t>
            </a:r>
          </a:p>
          <a:p>
            <a:pPr lvl="0" indent="0" marL="0">
              <a:buNone/>
            </a:pPr>
          </a:p>
          <a:p>
            <a:pPr lvl="0" indent="0" marL="0">
              <a:buNone/>
            </a:pPr>
            <a:r>
              <a:rPr/>
              <a:t>The bootstrap is good at identifying bias. It also allows you to look for skewness. The BCa approach shifts the percentiles to account for bias and skewness.</a:t>
            </a:r>
          </a:p>
          <a:p>
            <a:pPr lvl="0" indent="0" marL="0">
              <a:buNone/>
            </a:pPr>
          </a:p>
          <a:p>
            <a:pPr lvl="0" indent="0" marL="0">
              <a:buNone/>
            </a:pPr>
            <a:r>
              <a:rPr/>
              <a:t>It’s a bit counter-intuitive, because the percentile intervals already adjust for bias and skewness, but shifting the percentiles can improve things even more.</a:t>
            </a:r>
          </a:p>
          <a:p>
            <a:pPr lvl="0" indent="0" marL="0">
              <a:buNone/>
            </a:pPr>
          </a:p>
          <a:p>
            <a:pPr lvl="0" indent="0" marL="0">
              <a:buNone/>
            </a:pPr>
            <a:r>
              <a:rPr/>
              <a:t>It’s hard to define what “improve” means, but I’ll try. When you compute a 90% confidence interval, you expect that coverage probability is 90%. That means that 90% of the samples from the same underlying population with the same size as your sample will produce bootstrap confidence intervals that contain the population mean.</a:t>
            </a:r>
          </a:p>
          <a:p>
            <a:pPr lvl="0" indent="0" marL="0">
              <a:buNone/>
            </a:pPr>
          </a:p>
          <a:p>
            <a:pPr lvl="0" indent="0" marL="0">
              <a:buNone/>
            </a:pPr>
            <a:r>
              <a:rPr/>
              <a:t>This 90% is only accurate for a sample size of infinity. For smaller sample sizes this is only approximate. The bigger the sample size the better the approximation.</a:t>
            </a:r>
          </a:p>
          <a:p>
            <a:pPr lvl="0" indent="0" marL="0">
              <a:buNone/>
            </a:pPr>
          </a:p>
          <a:p>
            <a:pPr lvl="0" indent="0" marL="0">
              <a:buNone/>
            </a:pPr>
            <a:r>
              <a:rPr/>
              <a:t>Note that the approximation is based on the size of the original sample and not the number of bootstrap samples that you take.</a:t>
            </a:r>
          </a:p>
          <a:p>
            <a:pPr lvl="0" indent="0" marL="0">
              <a:buNone/>
            </a:pPr>
          </a:p>
          <a:p>
            <a:pPr lvl="0" indent="0" marL="0">
              <a:buNone/>
            </a:pPr>
            <a:r>
              <a:rPr/>
              <a:t>The rate that the approximate coverage probability converges to the true coverage probability is a lot faster with the BCa adjustment. A lot faster.</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test a hypothesis, count the proportion of bootstrap values that agree with the null hypothesis. If it is less than alpha, then you reject the null hypothesis. Extension to two sided hypotheses is not difficult.</a:t>
            </a:r>
          </a:p>
          <a:p>
            <a:pPr lvl="0" indent="0" marL="0">
              <a:buNone/>
            </a:pPr>
          </a:p>
          <a:p>
            <a:pPr lvl="0" indent="0" marL="0">
              <a:buNone/>
            </a:pPr>
            <a:r>
              <a:rPr/>
              <a:t>You could also look at any one of the bootstrap confidence intervals and see whether that interval includes or excludes the null value.</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image comes from a 1986 publication in Statistical Science by Bradley Efron and Robert Tibshirani.</a:t>
            </a:r>
          </a:p>
          <a:p>
            <a:pPr lvl="0" indent="0" marL="0">
              <a:buNone/>
            </a:pPr>
          </a:p>
          <a:p>
            <a:pPr lvl="0" indent="0" marL="0">
              <a:buNone/>
            </a:pPr>
            <a:r>
              <a:rPr/>
              <a:t>There are two curves shown here which show two different ways of measuring risk as a function of age. One estimate shows a flat level (same amount of risk) for anyone under 45 and the other shows an increase in risk for patients under 30. Which one is correct? The bootstrap can help answer this question.</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Let’s start with a historical overview.</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bootstrap curves show a few with an increase in risk at younger ages, but more showing a flat curve (same level of risk) and a few showing a further decrease in risk. So there is little evidence that risk increases for patients under 30.</a:t>
            </a:r>
          </a:p>
          <a:p>
            <a:pPr lvl="0" indent="0" marL="0">
              <a:buNone/>
            </a:pPr>
          </a:p>
          <a:p>
            <a:pPr lvl="0" indent="0" marL="0">
              <a:buNone/>
            </a:pPr>
            <a:r>
              <a:rPr/>
              <a:t>In contrast, every single bootstrap sample shows an increase in risk after 45 years of age. That trend is well supported by the data.</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figure is from a Scientific American article on the bootstrap.</a:t>
            </a:r>
          </a:p>
          <a:p>
            <a:pPr lvl="0" indent="0" marL="0">
              <a:buNone/>
            </a:pPr>
          </a:p>
          <a:p>
            <a:pPr lvl="0" indent="0" marL="0">
              <a:buNone/>
            </a:pPr>
            <a:r>
              <a:rPr/>
              <a:t>It shows countour curves fir to the map of the eastern United States. The upper left panel uses contours from the original data and the remaining panels represent contours drawn from bootstrap samples. It’s a bit hard to read at this resolution, but it looks like the contours are reasonably stable.</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Although there are no formal justifications, there is general consensus in the research community that you would need about 50 to 100 bootstrap samples to estimate bais or compute a standard error. You need an order of magnitude more bootstrap samples (500 to 1,000) if you are computing confidence intervals or hypothesis tests.</a:t>
            </a:r>
          </a:p>
          <a:p>
            <a:pPr lvl="0" indent="0" marL="0">
              <a:buNone/>
            </a:pPr>
          </a:p>
          <a:p>
            <a:pPr lvl="0" indent="0" marL="0">
              <a:buNone/>
            </a:pPr>
            <a:r>
              <a:rPr/>
              <a:t>I have not seen any guidance on visualizations, but from a practical perspective you want to avoid so many bootstrap samples that the family of curves looks like a big black splotch. Around 10 to 50 seems to me to be about right.</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just saw the general algorithms for estimating bias, calculating standard errors, computing confidence intervals, testing hypotheses, and evaluating visualizations. Next you will see software applications in SAS, Stata, and R.</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If you want to program a bootstrap, you need to have enough familiarity with your statistical software to run a loop and extract specific values from the output. Looping in SAS, Stata, and R can be done explicitly, but often the code is simpler if you take advantage of some implicit looping.</a:t>
            </a:r>
          </a:p>
          <a:p>
            <a:pPr lvl="0" indent="0" marL="0">
              <a:buNone/>
            </a:pPr>
          </a:p>
          <a:p>
            <a:pPr lvl="0" indent="0" marL="0">
              <a:buNone/>
            </a:pPr>
            <a:r>
              <a:rPr/>
              <a:t>If the examples that follow seem a bit frightening, you might want to only use bootstraps that are completely automated for you. The advantage of the code shown on the following slides is that it allows you to apply a bootstrap in cases that are a little bit off in left field. In other words, cases that are different enough that no one has taken the trouble to fully automate them.</a:t>
            </a:r>
          </a:p>
          <a:p>
            <a:pPr lvl="0" indent="0" marL="0">
              <a:buNone/>
            </a:pPr>
          </a:p>
          <a:p>
            <a:pPr lvl="0" indent="0" marL="0">
              <a:buNone/>
            </a:pPr>
            <a:r>
              <a:rPr/>
              <a:t>I want to show briefly, how to do a simple bootstrap in SAS, Stata, and R. It may be possible to do this in SPSS, but I am not familiar enough with SPSS to outline how the approach might work.</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example is taken from the UCLA Statistical Methods and Data Analytics site. It pops up easily on a simple google search. Try the search terms “ucla,” “bootstrap,” and “sas.”</a:t>
            </a:r>
          </a:p>
          <a:p>
            <a:pPr lvl="0" indent="0" marL="0">
              <a:buNone/>
            </a:pPr>
          </a:p>
          <a:p>
            <a:pPr lvl="0" indent="0" marL="0">
              <a:buNone/>
            </a:pPr>
            <a:r>
              <a:rPr/>
              <a:t>The first statement tells SAS that it should take the output from the following procedure, pull out a particular number from the output called “FitStatistics” and store it in a dataset with the name t0.</a:t>
            </a:r>
          </a:p>
          <a:p>
            <a:pPr lvl="0" indent="0" marL="0">
              <a:buNone/>
            </a:pPr>
          </a:p>
          <a:p>
            <a:pPr lvl="0" indent="0" marL="0">
              <a:buNone/>
            </a:pPr>
            <a:r>
              <a:rPr/>
              <a:t>I’m guess that the “quit” statement is important here because of the way you are handling output with the ods statement.</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data step here creates a dataset with the sole purpose of moving the r-squared value from a dataset to a macro variable. The key function here is symput and if you are not familiar with it, check out the SAS documentation.</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Although you could use a loop here, the surveyselect procedure allows you to create 500 bootstrap samples and store them all in a single dataset.</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part of the output from surveyselect. The original dataset has 200 observations. You are creating 500 replicates using sampling with replacement. That creates a dataset of 100,000 observations.</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ods statement on the first line of code on this slide tells SAS to look at the output from the following procedure and store the result in a dataset called t.</a:t>
            </a:r>
          </a:p>
          <a:p>
            <a:pPr lvl="0" indent="0" marL="0">
              <a:buNone/>
            </a:pPr>
          </a:p>
          <a:p>
            <a:pPr lvl="0" indent="0" marL="0">
              <a:buNone/>
            </a:pPr>
            <a:r>
              <a:rPr/>
              <a:t>The “by replicate” statement tells SAS to run a separate regression for each bootstrap sample.</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Before the bootstrap came along, researchers relied on a variety of mathematical theorems like the Central Limit Theorem and extensions to the Central Limit Theorem to estimate bias, calculate standard errors, produce confidence intervals, and test hypotheses.</a:t>
            </a:r>
          </a:p>
          <a:p>
            <a:pPr lvl="0" indent="0" marL="0">
              <a:buNone/>
            </a:pPr>
          </a:p>
          <a:p>
            <a:pPr lvl="0" indent="0" marL="0">
              <a:buNone/>
            </a:pPr>
            <a:r>
              <a:rPr/>
              <a:t>The bootstrap represents an early attempt to use the power of computer simulation to estimate bias, calculate standard errors, produce confidence intervals, and test hypotheses. The bootstrap provides these answers in many settings where you can’t find a version of the Central Limit Theorem that would apply or when you don’t trust the approximation. I’ll provide a brief overview of the jackknife, an earlier approach that the bootstrap was based on. Then I’ll talk about Bradley Efron’s work in the 1970’s and 1980’s to develop the bootstrap and to establish the mathematical principles that make the bootstrap work in so many different areas. Finally, I will talk about how bootstrapping came to be relied on in various machine learning algorithms.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output stored in the dataset, however, is a string, and you have to convert it to a numeric value by adding zero. This is a classic SAS hack.</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first three lines are just a fancy way of getting from a 0.05 alpha level to selecting the 2.5 percentile and the 97.5 percentile.</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proc univariate produces the mean as well as the 2.5 and 97.5 percentiles. The pctlpre and pctlname make the variable names of the output dataset look nice.</a:t>
            </a:r>
          </a:p>
          <a:p>
            <a:pPr lvl="0" indent="0" marL="0">
              <a:buNone/>
            </a:pPr>
          </a:p>
          <a:p>
            <a:pPr lvl="0" indent="0" marL="0">
              <a:buNone/>
            </a:pPr>
            <a:r>
              <a:rPr/>
              <a:t>Although the folks at UCLA take great pains to make everything look nice, they should have used a noprint option for proc univariate to keep the output cleaner.</a:t>
            </a:r>
          </a:p>
        </p:txBody>
      </p:sp>
      <p:sp>
        <p:nvSpPr>
          <p:cNvPr id="4" name="Slide Number Placeholder 3"/>
          <p:cNvSpPr>
            <a:spLocks noGrp="1"/>
          </p:cNvSpPr>
          <p:nvPr>
            <p:ph type="sldNum" sz="quarter" idx="10"/>
          </p:nvPr>
        </p:nvSpPr>
        <p:spPr/>
        <p:txBody>
          <a:bodyPr/>
          <a:lstStyle/>
          <a:p>
            <a:fld id="{18BDFEC3-8487-43E8-A154-7C12CBC1FFF2}" type="slidenum">
              <a:rPr lang="en-US"/>
              <a:t>57</a:t>
            </a:fld>
            <a:endParaRPr lang="en-US"/>
          </a:p>
        </p:txBody>
      </p:sp>
    </p:spTree>
  </p:cSld>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That &amp;r2bar is a macro variable of the estimate of R-squared from the original dataset. You subtract it from the mean of the bootstrap samples (r2hat) to get the estimated bias.</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After all this careful work, you now have the original estimate of R-squared (52% after rounding), the estimated bias (less than 1%) and the confidence interval (44% to 60%).</a:t>
            </a:r>
          </a:p>
          <a:p>
            <a:pPr lvl="0" indent="0" marL="0">
              <a:buNone/>
            </a:pPr>
          </a:p>
          <a:p>
            <a:pPr lvl="0" indent="0" marL="0">
              <a:buNone/>
            </a:pPr>
            <a:r>
              <a:rPr/>
              <a:t>As a quick recap, knowledge of the output delivery system (ods) and macro variables were critical. Thankfully, you did not need a loop here, but familiarity with looping mechanisms in SAS is probably worth knowing for other bootstrap examples.</a:t>
            </a:r>
          </a:p>
          <a:p>
            <a:pPr lvl="0" indent="0" marL="0">
              <a:buNone/>
            </a:pPr>
          </a:p>
          <a:p>
            <a:pPr lvl="0" indent="0" marL="0">
              <a:buNone/>
            </a:pPr>
            <a:r>
              <a:rPr/>
              <a:t>If you want to learn more, Rick Wicklin of SAS Institute has a nice series of blog posts. Start with this one.</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am not an expert on Stata, but it was created in 1985 about two decades later than SAS. So it did not have any holdovers from the restricted options available in the age of IBM mainframe computers.</a:t>
            </a:r>
          </a:p>
          <a:p>
            <a:pPr lvl="0" indent="0" marL="0">
              <a:buNone/>
            </a:pPr>
          </a:p>
          <a:p>
            <a:pPr lvl="0" indent="0" marL="0">
              <a:buNone/>
            </a:pPr>
            <a:r>
              <a:rPr/>
              <a:t>This example is taken from the UCLA Statistical Methods and Data Analytics site. It pops up easily on a simple google search. Try using the search terms “ucla,” “bootstrap,” and “stata.”</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the Stata code to get the estimates from the original data.</a:t>
            </a:r>
          </a:p>
        </p:txBody>
      </p:sp>
      <p:sp>
        <p:nvSpPr>
          <p:cNvPr id="4" name="Slide Number Placeholder 3"/>
          <p:cNvSpPr>
            <a:spLocks noGrp="1"/>
          </p:cNvSpPr>
          <p:nvPr>
            <p:ph type="sldNum" sz="quarter" idx="10"/>
          </p:nvPr>
        </p:nvSpPr>
        <p:spPr/>
        <p:txBody>
          <a:bodyPr/>
          <a:lstStyle/>
          <a:p>
            <a:fld id="{18BDFEC3-8487-43E8-A154-7C12CBC1FFF2}" type="slidenum">
              <a:rPr lang="en-US"/>
              <a:t>61</a:t>
            </a:fld>
            <a:endParaRPr lang="en-US"/>
          </a:p>
        </p:txBody>
      </p:sp>
    </p:spTree>
  </p:cSld>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Stata has a bootstrap function built-in. It is both a good thing and a bad thing. It is good in that it simplifies your code. It is bad in that it can only bootstrap on prespecified parts of the output. In fairness, this is also a limitation with the output delivery system in SAS. Both systems are pretty good at letting you pick out the pieces of the output that you are most interested in.</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the output. By default, it provides a confidence interval based on the bootstrap standard error, but you can get other confidence intervals as well.</a:t>
            </a:r>
          </a:p>
          <a:p>
            <a:pPr lvl="0" indent="0" marL="0">
              <a:buNone/>
            </a:pPr>
          </a:p>
          <a:p>
            <a:pPr lvl="0" indent="0" marL="0">
              <a:buNone/>
            </a:pPr>
            <a:r>
              <a:rPr/>
              <a:t>In this example, the original data produced a root mean squared error of 7.2 and the bootstrap 95% confidence interval goes from 6.7 to 7.7.</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R was created in 1999, and relied on a modular approach that makes it ideal for bootstrapping. There is a special library that works for most cases, even some very exotic ones. Looping in R is easy as is extracting specific values.</a:t>
            </a:r>
          </a:p>
          <a:p>
            <a:pPr lvl="0" indent="0" marL="0">
              <a:buNone/>
            </a:pPr>
          </a:p>
          <a:p>
            <a:pPr lvl="0" indent="0" marL="0">
              <a:buNone/>
            </a:pPr>
            <a:r>
              <a:rPr/>
              <a:t>Again, I am using an example from the UCLA Statistical Methods and Data Analytics site. It pops up easily on a simple google search. Try using the search terms “ucla,” “bootstrap,” and “r”.</a:t>
            </a:r>
          </a:p>
          <a:p>
            <a:pPr lvl="0" indent="0" marL="0">
              <a:buNone/>
            </a:pPr>
          </a:p>
          <a:p>
            <a:pPr lvl="0" indent="0" marL="0">
              <a:buNone/>
            </a:pPr>
            <a:r>
              <a:rPr/>
              <a:t>By the way, one disadvantage of the R programming language is that a google search just using the term “r” is going to bring up a bunch of things related to the letter “r” other than just the R programming language. You don’t have as much trouble with SAS, although you might be routed to the Scandinavian Airlines website. Stockholm, anyone?</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need to start with a book that I used when I was in graduate school. The title is “Approximation Theorems in Mathematical Statistics” by Robert Serfling. It was all about the variety of ways to show that some statistic followed an asymptotic normal distribution.</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read the data directly from the web.</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Define a function that takes your dataset and returns a single number. In this example, the single number is the correlation between two measures of knowledge. Plug this function into the boot function. This will prepare R=500 bootstrap samples and apply them to the function you just defined.</a:t>
            </a:r>
          </a:p>
          <a:p>
            <a:pPr lvl="0" indent="0" marL="0">
              <a:buNone/>
            </a:pPr>
          </a:p>
          <a:p>
            <a:pPr lvl="0" indent="0" marL="0">
              <a:buNone/>
            </a:pPr>
            <a:r>
              <a:rPr/>
              <a:t>By the way, I get a lot of questions: should I learn R or Python or SAS or Stata or something else. There’s very little reason to prefer one over the other, but here’s a small thing. In R, you can use a function like “boot” and have it evaluate another function like “hsb2.” This seamless integration of functions within functions provides a powerful yet easy to use approach for handling complex settings.</a:t>
            </a:r>
          </a:p>
        </p:txBody>
      </p:sp>
      <p:sp>
        <p:nvSpPr>
          <p:cNvPr id="4" name="Slide Number Placeholder 3"/>
          <p:cNvSpPr>
            <a:spLocks noGrp="1"/>
          </p:cNvSpPr>
          <p:nvPr>
            <p:ph type="sldNum" sz="quarter" idx="10"/>
          </p:nvPr>
        </p:nvSpPr>
        <p:spPr/>
        <p:txBody>
          <a:bodyPr/>
          <a:lstStyle/>
          <a:p>
            <a:fld id="{18BDFEC3-8487-43E8-A154-7C12CBC1FFF2}" type="slidenum">
              <a:rPr lang="en-US"/>
              <a:t>66</a:t>
            </a:fld>
            <a:endParaRPr lang="en-US"/>
          </a:p>
        </p:txBody>
      </p:sp>
    </p:spTree>
  </p:cSld>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are the results. The correlation from the orginal data is 0.62 (I’m rounding here). There is almost no bias and the standard error demonstrates that there is very little sampling error.</a:t>
            </a:r>
          </a:p>
          <a:p>
            <a:pPr lvl="0" indent="0" marL="0">
              <a:buNone/>
            </a:pPr>
          </a:p>
          <a:p>
            <a:pPr lvl="0" indent="0" marL="0">
              <a:buNone/>
            </a:pPr>
            <a:r>
              <a:rPr/>
              <a:t>You can get confidence intervals and hypothesis tests fairly easily as well. Go the the UCLA site for details.</a:t>
            </a:r>
          </a:p>
        </p:txBody>
      </p:sp>
      <p:sp>
        <p:nvSpPr>
          <p:cNvPr id="4" name="Slide Number Placeholder 3"/>
          <p:cNvSpPr>
            <a:spLocks noGrp="1"/>
          </p:cNvSpPr>
          <p:nvPr>
            <p:ph type="sldNum" sz="quarter" idx="10"/>
          </p:nvPr>
        </p:nvSpPr>
        <p:spPr/>
        <p:txBody>
          <a:bodyPr/>
          <a:lstStyle/>
          <a:p>
            <a:fld id="{18BDFEC3-8487-43E8-A154-7C12CBC1FFF2}" type="slidenum">
              <a:rPr lang="en-US"/>
              <a:t>67</a:t>
            </a:fld>
            <a:endParaRPr lang="en-US"/>
          </a:p>
        </p:txBody>
      </p:sp>
    </p:spTree>
  </p:cSld>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https://www.ibm.com/products/spss-bootstrapping</a:t>
            </a:r>
          </a:p>
          <a:p>
            <a:pPr lvl="0" indent="0" marL="0">
              <a:buNone/>
            </a:pPr>
          </a:p>
          <a:p>
            <a:pPr lvl="0" indent="0" marL="0">
              <a:buNone/>
            </a:pPr>
            <a:r>
              <a:rPr/>
              <a:t>SPSS has a special add-on for bootstrapping. Thanks to Karen Grace-Martin for finding this. It is a separate license from SPSS, so you may or may not have it. I did not get a chance to investigate this in any detail, but it looks to work similarly to Stata. You find a place with standard errors and/or confidence intervals are computed in the main SPSS package and if you have the add-on package, you can request that the traditional standard errors and confidence intervals be replaced with bootstrap standard errors and confidence intervals.</a:t>
            </a:r>
          </a:p>
          <a:p>
            <a:pPr lvl="0" indent="0" marL="0">
              <a:buNone/>
            </a:pPr>
          </a:p>
          <a:p>
            <a:pPr lvl="0" indent="0" marL="0">
              <a:buNone/>
            </a:pPr>
            <a:r>
              <a:rPr/>
              <a:t>According to their website, you can use this module to “etimate standard errors and confidence intervals of a population parameter such as a mean, median, proportion, odds ratio, correlation coefficient, regression coefficient or others. Control the numbers of bootstrap samples, set a random number seed and indicate whether a simple or stratified method is appropriate.”</a:t>
            </a:r>
          </a:p>
          <a:p>
            <a:pPr lvl="0" indent="0" marL="0">
              <a:buNone/>
            </a:pPr>
          </a:p>
          <a:p>
            <a:pPr lvl="0" indent="0" marL="0">
              <a:buNone/>
            </a:pPr>
            <a:r>
              <a:rPr/>
              <a:t>You could also use the Python or R add-ons to SPSS to run a bootstrap. I am not familiar enough with either to show an example.</a:t>
            </a:r>
          </a:p>
        </p:txBody>
      </p:sp>
      <p:sp>
        <p:nvSpPr>
          <p:cNvPr id="4" name="Slide Number Placeholder 3"/>
          <p:cNvSpPr>
            <a:spLocks noGrp="1"/>
          </p:cNvSpPr>
          <p:nvPr>
            <p:ph type="sldNum" sz="quarter" idx="10"/>
          </p:nvPr>
        </p:nvSpPr>
        <p:spPr/>
        <p:txBody>
          <a:bodyPr/>
          <a:lstStyle/>
          <a:p>
            <a:fld id="{18BDFEC3-8487-43E8-A154-7C12CBC1FFF2}" type="slidenum">
              <a:rPr lang="en-US"/>
              <a:t>68</a:t>
            </a:fld>
            <a:endParaRPr lang="en-US"/>
          </a:p>
        </p:txBody>
      </p:sp>
    </p:spTree>
  </p:cSld>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If you use the menus in SPSS rather than syntax, you may notice a button that reads “Bootstrap”. This is one such menu, after selecting ANALYZE | CORRELATE |BIVARIATE.</a:t>
            </a:r>
          </a:p>
        </p:txBody>
      </p:sp>
      <p:sp>
        <p:nvSpPr>
          <p:cNvPr id="4" name="Slide Number Placeholder 3"/>
          <p:cNvSpPr>
            <a:spLocks noGrp="1"/>
          </p:cNvSpPr>
          <p:nvPr>
            <p:ph type="sldNum" sz="quarter" idx="10"/>
          </p:nvPr>
        </p:nvSpPr>
        <p:spPr/>
        <p:txBody>
          <a:bodyPr/>
          <a:lstStyle/>
          <a:p>
            <a:fld id="{18BDFEC3-8487-43E8-A154-7C12CBC1FFF2}" type="slidenum">
              <a:rPr lang="en-US"/>
              <a:t>69</a:t>
            </a:fld>
            <a:endParaRPr lang="en-US"/>
          </a:p>
        </p:txBody>
      </p:sp>
    </p:spTree>
  </p:cSld>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When you click on that button a new dialog box appears. Generally, the default options are good at least 90% of the time.</a:t>
            </a:r>
          </a:p>
        </p:txBody>
      </p:sp>
      <p:sp>
        <p:nvSpPr>
          <p:cNvPr id="4" name="Slide Number Placeholder 3"/>
          <p:cNvSpPr>
            <a:spLocks noGrp="1"/>
          </p:cNvSpPr>
          <p:nvPr>
            <p:ph type="sldNum" sz="quarter" idx="10"/>
          </p:nvPr>
        </p:nvSpPr>
        <p:spPr/>
        <p:txBody>
          <a:bodyPr/>
          <a:lstStyle/>
          <a:p>
            <a:fld id="{18BDFEC3-8487-43E8-A154-7C12CBC1FFF2}" type="slidenum">
              <a:rPr lang="en-US"/>
              <a:t>70</a:t>
            </a:fld>
            <a:endParaRPr lang="en-US"/>
          </a:p>
        </p:txBody>
      </p:sp>
    </p:spTree>
  </p:cSld>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the output that SPSS produces.</a:t>
            </a:r>
          </a:p>
        </p:txBody>
      </p:sp>
      <p:sp>
        <p:nvSpPr>
          <p:cNvPr id="4" name="Slide Number Placeholder 3"/>
          <p:cNvSpPr>
            <a:spLocks noGrp="1"/>
          </p:cNvSpPr>
          <p:nvPr>
            <p:ph type="sldNum" sz="quarter" idx="10"/>
          </p:nvPr>
        </p:nvSpPr>
        <p:spPr/>
        <p:txBody>
          <a:bodyPr/>
          <a:lstStyle/>
          <a:p>
            <a:fld id="{18BDFEC3-8487-43E8-A154-7C12CBC1FFF2}" type="slidenum">
              <a:rPr lang="en-US"/>
              <a:t>71</a:t>
            </a:fld>
            <a:endParaRPr lang="en-US"/>
          </a:p>
        </p:txBody>
      </p:sp>
    </p:spTree>
  </p:cSld>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So you’ve seen how to apply the bootstrap in SAS, Stata, and R. Next, I want to discuss special settings where you might want to modify the bootstrap approach.</a:t>
            </a:r>
          </a:p>
        </p:txBody>
      </p:sp>
      <p:sp>
        <p:nvSpPr>
          <p:cNvPr id="4" name="Slide Number Placeholder 3"/>
          <p:cNvSpPr>
            <a:spLocks noGrp="1"/>
          </p:cNvSpPr>
          <p:nvPr>
            <p:ph type="sldNum" sz="quarter" idx="10"/>
          </p:nvPr>
        </p:nvSpPr>
        <p:spPr/>
        <p:txBody>
          <a:bodyPr/>
          <a:lstStyle/>
          <a:p>
            <a:fld id="{18BDFEC3-8487-43E8-A154-7C12CBC1FFF2}" type="slidenum">
              <a:rPr lang="en-US"/>
              <a:t>72</a:t>
            </a:fld>
            <a:endParaRPr lang="en-US"/>
          </a:p>
        </p:txBody>
      </p:sp>
    </p:spTree>
  </p:cSld>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more complex settings, you need to consider some modifications to the bootstrap. I have almost no experience in these settings and there is scant guidance in the published literature and on the web.</a:t>
            </a:r>
          </a:p>
          <a:p>
            <a:pPr lvl="0" indent="0" marL="0">
              <a:buNone/>
            </a:pPr>
          </a:p>
          <a:p>
            <a:pPr lvl="0" indent="0" marL="0">
              <a:buNone/>
            </a:pPr>
            <a:r>
              <a:rPr/>
              <a:t>If you find yourself in one of these settings, I would encourage you to find a few publications that use the bootstrap in a setting reasonably similar to yours and emulate their approach.</a:t>
            </a:r>
          </a:p>
          <a:p>
            <a:pPr lvl="0" indent="0" marL="0">
              <a:buNone/>
            </a:pPr>
          </a:p>
          <a:p>
            <a:pPr lvl="0" indent="0" marL="0">
              <a:buNone/>
            </a:pPr>
            <a:r>
              <a:rPr/>
              <a:t>I call this the “lemming school of research” which is a reference to the warning about peer pressure that almost every parent has nagged their children with (“If all your friends jumped off a cliff, would you jump off the cliff as well?”).</a:t>
            </a:r>
          </a:p>
          <a:p>
            <a:pPr lvl="0" indent="0" marL="0">
              <a:buNone/>
            </a:pPr>
          </a:p>
          <a:p>
            <a:pPr lvl="0" indent="0" marL="0">
              <a:buNone/>
            </a:pPr>
            <a:r>
              <a:rPr/>
              <a:t>It actually is not as bad as I make it sound. If a certain methodology has survived the peer review process, that gives you a bit more confidence that you can survive the peer review process as well if you emulate their approach. There are no guarantees, of course, but this is perhaps an illustration of a more positive message: “there is safety in numbers.”</a:t>
            </a:r>
          </a:p>
          <a:p>
            <a:pPr lvl="0" indent="0" marL="0">
              <a:buNone/>
            </a:pPr>
          </a:p>
          <a:p>
            <a:pPr lvl="0" indent="0" marL="0">
              <a:buNone/>
            </a:pPr>
            <a:r>
              <a:rPr/>
              <a:t>The three settings I want to discuss are multiple groups, time series, and regression models.</a:t>
            </a:r>
          </a:p>
        </p:txBody>
      </p:sp>
      <p:sp>
        <p:nvSpPr>
          <p:cNvPr id="4" name="Slide Number Placeholder 3"/>
          <p:cNvSpPr>
            <a:spLocks noGrp="1"/>
          </p:cNvSpPr>
          <p:nvPr>
            <p:ph type="sldNum" sz="quarter" idx="10"/>
          </p:nvPr>
        </p:nvSpPr>
        <p:spPr/>
        <p:txBody>
          <a:bodyPr/>
          <a:lstStyle/>
          <a:p>
            <a:fld id="{18BDFEC3-8487-43E8-A154-7C12CBC1FFF2}" type="slidenum">
              <a:rPr lang="en-US"/>
              <a:t>73</a:t>
            </a:fld>
            <a:endParaRPr lang="en-US"/>
          </a:p>
        </p:txBody>
      </p:sp>
    </p:spTree>
  </p:cSld>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Suppose you have two or more groups and want to estimate a statistic across all of the groups. For example, you have a treatment and a control group and you want to estimate the difference in medians between the two groups.</a:t>
            </a:r>
          </a:p>
          <a:p>
            <a:pPr lvl="0" indent="0" marL="0">
              <a:buNone/>
            </a:pPr>
          </a:p>
          <a:p>
            <a:pPr lvl="0" indent="0" marL="0">
              <a:buNone/>
            </a:pPr>
            <a:r>
              <a:rPr/>
              <a:t>You have two options. The first is to apply a simple bootstrap. This allows the relative sizes in the groups to vary. If one of the groups has a small relative sample size, then you run a slight risk having zero observations in that group for one or more of your bootstrap samples.</a:t>
            </a:r>
          </a:p>
          <a:p>
            <a:pPr lvl="0" indent="0" marL="0">
              <a:buNone/>
            </a:pPr>
          </a:p>
          <a:p>
            <a:pPr lvl="0" indent="0" marL="0">
              <a:buNone/>
            </a:pPr>
            <a:r>
              <a:rPr/>
              <a:t>If the group sizes are all reasonably large, this is not a serious problem.</a:t>
            </a:r>
          </a:p>
          <a:p>
            <a:pPr lvl="0" indent="0" marL="0">
              <a:buNone/>
            </a:pPr>
          </a:p>
          <a:p>
            <a:pPr lvl="0" indent="0" marL="0">
              <a:buNone/>
            </a:pPr>
            <a:r>
              <a:rPr/>
              <a:t>An alternative is to use a stratified bootstrap sample. It’s easy enough to envision with two groups. Let’s say that the two groups have sample sizes n1 and n2. Sample n1 observation with replacement from the first group, sample with n2 observations with replacement from the second group and then combine.</a:t>
            </a:r>
          </a:p>
          <a:p>
            <a:pPr lvl="0" indent="0" marL="0">
              <a:buNone/>
            </a:pPr>
          </a:p>
          <a:p>
            <a:pPr lvl="0" indent="0" marL="0">
              <a:buNone/>
            </a:pPr>
            <a:r>
              <a:rPr/>
              <a:t>The stratified bootstrap answers a different question than the simple bootstrap. The simple bootstrap calculates uncertainty in a setting where you are collecting a single sample and that sample has a random number of subjects in each group. The stratified bootstrap calculates uncertainty where you are collecting samples from multiple groups, each with a fixed quota.</a:t>
            </a:r>
          </a:p>
          <a:p>
            <a:pPr lvl="0" indent="0" marL="0">
              <a:buNone/>
            </a:pPr>
          </a:p>
          <a:p>
            <a:pPr lvl="0" indent="0" marL="0">
              <a:buNone/>
            </a:pPr>
            <a:r>
              <a:rPr/>
              <a:t>Is this a huge difference? I’m not sure, but my guess is that it is not all that important except when one or more of the group sizes is small. By small, I mean 10 or less. I should note, however, that I have not seen an “official” guidance on this question.</a:t>
            </a:r>
          </a:p>
        </p:txBody>
      </p:sp>
      <p:sp>
        <p:nvSpPr>
          <p:cNvPr id="4" name="Slide Number Placeholder 3"/>
          <p:cNvSpPr>
            <a:spLocks noGrp="1"/>
          </p:cNvSpPr>
          <p:nvPr>
            <p:ph type="sldNum" sz="quarter" idx="10"/>
          </p:nvPr>
        </p:nvSpPr>
        <p:spPr/>
        <p:txBody>
          <a:bodyPr/>
          <a:lstStyle/>
          <a:p>
            <a:fld id="{18BDFEC3-8487-43E8-A154-7C12CBC1FFF2}" type="slidenum">
              <a:rPr lang="en-US"/>
              <a:t>74</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 sure you’re all familiar with the Central Limit Theorem. It’s the granddaddy of all approximation theorems. It states that the average of independent identically distributed random variables is approximately normal.</a:t>
            </a:r>
          </a:p>
          <a:p>
            <a:pPr lvl="0" indent="0" marL="0">
              <a:buNone/>
            </a:pPr>
          </a:p>
          <a:p>
            <a:pPr lvl="0" indent="0" marL="0">
              <a:buNone/>
            </a:pPr>
            <a:r>
              <a:rPr/>
              <a:t>The rule of thumb is that you can trust the normal approximation when the sample size is greater than 30. There is a lot that you can quibble about with respect to the cut-off of 30, but we’re not going to get too fussy about this.</a:t>
            </a:r>
          </a:p>
          <a:p>
            <a:pPr lvl="0" indent="0" marL="0">
              <a:buNone/>
            </a:pPr>
          </a:p>
          <a:p>
            <a:pPr lvl="0" indent="0" marL="0">
              <a:buNone/>
            </a:pPr>
            <a:r>
              <a:rPr/>
              <a:t>You can also show easily that the expected value of the sample mean is mu (the sample mean is an unbiased estimate of the population mean) and that the variance of the sample mean is the variance of an individual X value divided by the sample size n. Equivalently, the standard error of X-bar is the standard deviation of an individual value divided by the square root of the sample size.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are special features of time series data that make them difficult to use with a simple bootstrap. The first and most obvious feature is that most time series have even spacing, a nice neatly ordered pattern over time. A bootstrap sample is going to have gaps in some places and multiple observations at the same time point.</a:t>
            </a:r>
          </a:p>
          <a:p>
            <a:pPr lvl="0" indent="0" marL="0">
              <a:buNone/>
            </a:pPr>
          </a:p>
          <a:p>
            <a:pPr lvl="0" indent="0" marL="0">
              <a:buNone/>
            </a:pPr>
            <a:r>
              <a:rPr/>
              <a:t>Most time series also exhibit serial correlation, seasonality, and/or temporal trends. These features are either seriously distorted or totally destroyed in a bootstrap sample.</a:t>
            </a:r>
          </a:p>
          <a:p>
            <a:pPr lvl="0" indent="0" marL="0">
              <a:buNone/>
            </a:pPr>
          </a:p>
          <a:p>
            <a:pPr lvl="0" indent="0" marL="0">
              <a:buNone/>
            </a:pPr>
            <a:r>
              <a:rPr/>
              <a:t>There are several possible solutions. One is to bootstrap consecutive blocks of observations. This preserves time series features within a block and appears to perform reasonably well.</a:t>
            </a:r>
          </a:p>
          <a:p>
            <a:pPr lvl="0" indent="0" marL="0">
              <a:buNone/>
            </a:pPr>
          </a:p>
          <a:p>
            <a:pPr lvl="0" indent="0" marL="0">
              <a:buNone/>
            </a:pPr>
            <a:r>
              <a:rPr/>
              <a:t>A second option is to remove any trend and decompose the time series into independent components, take a bootstrap sample of the independent components, and then recompose a new series from the bootstrap sample.</a:t>
            </a:r>
          </a:p>
          <a:p>
            <a:pPr lvl="0" indent="0" marL="0">
              <a:buNone/>
            </a:pPr>
          </a:p>
          <a:p>
            <a:pPr lvl="0" indent="0" marL="0">
              <a:buNone/>
            </a:pPr>
            <a:r>
              <a:rPr/>
              <a:t>The approach you take largely depends on the context of your problem and what statistic you are trying to characterize. For example, if you detrend the data and remove seasonality, then any bootstrapped estimate from the reconstructed time series will be fine if it is modeling a feature of the data other than the trend or seasonality.</a:t>
            </a:r>
          </a:p>
        </p:txBody>
      </p:sp>
      <p:sp>
        <p:nvSpPr>
          <p:cNvPr id="4" name="Slide Number Placeholder 3"/>
          <p:cNvSpPr>
            <a:spLocks noGrp="1"/>
          </p:cNvSpPr>
          <p:nvPr>
            <p:ph type="sldNum" sz="quarter" idx="10"/>
          </p:nvPr>
        </p:nvSpPr>
        <p:spPr/>
        <p:txBody>
          <a:bodyPr/>
          <a:lstStyle/>
          <a:p>
            <a:fld id="{18BDFEC3-8487-43E8-A154-7C12CBC1FFF2}" type="slidenum">
              <a:rPr lang="en-US"/>
              <a:t>75</a:t>
            </a:fld>
            <a:endParaRPr lang="en-US"/>
          </a:p>
        </p:txBody>
      </p:sp>
    </p:spTree>
  </p:cSld>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regression model has some of the same issues as the setting with multiple groups described earlier. If some of the independent variables are very strongly correlated, you might end up with a setting where the correlation is exactly 1 for one or more of the bootstrap samples. This is not a serious issue unless you have both a strong correlation and a small sample size.</a:t>
            </a:r>
          </a:p>
          <a:p>
            <a:pPr lvl="0" indent="0" marL="0">
              <a:buNone/>
            </a:pPr>
          </a:p>
          <a:p>
            <a:pPr lvl="0" indent="0" marL="0">
              <a:buNone/>
            </a:pPr>
            <a:r>
              <a:rPr/>
              <a:t>But another consideration is that the bootstrap sample treats the independent variables as if they are selected randomly along with the dependent variable. This may be the case, but there are some datasets where the X values are fixed in advance and the dependent variable is the only thing being sampled.</a:t>
            </a:r>
          </a:p>
          <a:p>
            <a:pPr lvl="0" indent="0" marL="0">
              <a:buNone/>
            </a:pPr>
          </a:p>
          <a:p>
            <a:pPr lvl="0" indent="0" marL="0">
              <a:buNone/>
            </a:pPr>
            <a:r>
              <a:rPr/>
              <a:t>One possible solution is to compute the residuals and reconstruct a new dependent variable from the bootstrapped residuals.</a:t>
            </a:r>
          </a:p>
          <a:p>
            <a:pPr lvl="0" indent="0" marL="0">
              <a:buNone/>
            </a:pPr>
          </a:p>
          <a:p>
            <a:pPr lvl="0" indent="0" marL="0">
              <a:buNone/>
            </a:pPr>
            <a:r>
              <a:rPr/>
              <a:t>Context is important here. If you bootstrap the residuals, you can’t use the reconstructed dependent variable as an estimate of the regression slopes themselves. You could use them to reconstruct a statistic that is independent of those slopes.</a:t>
            </a:r>
          </a:p>
        </p:txBody>
      </p:sp>
      <p:sp>
        <p:nvSpPr>
          <p:cNvPr id="4" name="Slide Number Placeholder 3"/>
          <p:cNvSpPr>
            <a:spLocks noGrp="1"/>
          </p:cNvSpPr>
          <p:nvPr>
            <p:ph type="sldNum" sz="quarter" idx="10"/>
          </p:nvPr>
        </p:nvSpPr>
        <p:spPr/>
        <p:txBody>
          <a:bodyPr/>
          <a:lstStyle/>
          <a:p>
            <a:fld id="{18BDFEC3-8487-43E8-A154-7C12CBC1FFF2}" type="slidenum">
              <a:rPr lang="en-US"/>
              <a:t>76</a:t>
            </a:fld>
            <a:endParaRPr lang="en-US"/>
          </a:p>
        </p:txBody>
      </p:sp>
    </p:spTree>
  </p:cSld>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Although the bootstrap works in a very broad range of settings, it can fail miserably in certain cases. Weird distributions like the Cauchy distribution which have no finite moment are going to cause problems. Also troublesome are statistics at or near the extremes of the data. The range, for example, is a statistic where the bootstrap does not perform well.</a:t>
            </a:r>
          </a:p>
          <a:p>
            <a:pPr lvl="0" indent="0" marL="0">
              <a:buNone/>
            </a:pPr>
          </a:p>
          <a:p>
            <a:pPr lvl="0" indent="0" marL="0">
              <a:buNone/>
            </a:pPr>
            <a:r>
              <a:rPr/>
              <a:t>We’ve also talked about settings where a simple bootstrap does not perform well and may need some modification. This includes setting with multiple groups and small sample sizes, time series models, and regression models.</a:t>
            </a:r>
          </a:p>
        </p:txBody>
      </p:sp>
      <p:sp>
        <p:nvSpPr>
          <p:cNvPr id="4" name="Slide Number Placeholder 3"/>
          <p:cNvSpPr>
            <a:spLocks noGrp="1"/>
          </p:cNvSpPr>
          <p:nvPr>
            <p:ph type="sldNum" sz="quarter" idx="10"/>
          </p:nvPr>
        </p:nvSpPr>
        <p:spPr/>
        <p:txBody>
          <a:bodyPr/>
          <a:lstStyle/>
          <a:p>
            <a:fld id="{18BDFEC3-8487-43E8-A154-7C12CBC1FFF2}" type="slidenum">
              <a:rPr lang="en-US"/>
              <a:t>77</a:t>
            </a:fld>
            <a:endParaRPr lang="en-US"/>
          </a:p>
        </p:txBody>
      </p:sp>
    </p:spTree>
  </p:cSld>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bootstrap performs well in settings where you do not have any theoretical results to guide your work. It also works well when the normal approximations that you rely on are questionable, either because the sample size is small or because the underlying distribution of the data is troublesome. By troublesome, I mean extreme skew or high probability of producing outliers. Both will tend to slow down the asymptotic approximation to normality.</a:t>
            </a:r>
          </a:p>
          <a:p>
            <a:pPr lvl="0" indent="0" marL="0">
              <a:buNone/>
            </a:pPr>
          </a:p>
          <a:p>
            <a:pPr lvl="0" indent="0" marL="0">
              <a:buNone/>
            </a:pPr>
            <a:r>
              <a:rPr/>
              <a:t>Keep in mind, though, that the bootstrap can’t compensate for a limited sample size. The confidence intervals may be valid, but often they will be so wide as to be meaningless. There’s a saying that you can’t squeeze blood from a turnip. That’s an attempt to explain that you can’t get something from nothing.</a:t>
            </a:r>
          </a:p>
        </p:txBody>
      </p:sp>
      <p:sp>
        <p:nvSpPr>
          <p:cNvPr id="4" name="Slide Number Placeholder 3"/>
          <p:cNvSpPr>
            <a:spLocks noGrp="1"/>
          </p:cNvSpPr>
          <p:nvPr>
            <p:ph type="sldNum" sz="quarter" idx="10"/>
          </p:nvPr>
        </p:nvSpPr>
        <p:spPr/>
        <p:txBody>
          <a:bodyPr/>
          <a:lstStyle/>
          <a:p>
            <a:fld id="{18BDFEC3-8487-43E8-A154-7C12CBC1FFF2}" type="slidenum">
              <a:rPr lang="en-US"/>
              <a:t>78</a:t>
            </a:fld>
            <a:endParaRPr lang="en-US"/>
          </a:p>
        </p:txBody>
      </p:sp>
    </p:spTree>
  </p:cSld>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So we’ve covered the history of the bootstrap, illustrated some algorithms, showed how to compute a bootstrap in SAS, Stata, and R, and discussed some special issues where you might want to modify the bootstrap approach.</a:t>
            </a:r>
          </a:p>
          <a:p>
            <a:pPr lvl="0" indent="0" marL="0">
              <a:buNone/>
            </a:pPr>
          </a:p>
          <a:p>
            <a:pPr lvl="0" indent="0" marL="0">
              <a:buNone/>
            </a:pPr>
            <a:r>
              <a:rPr/>
              <a:t>I’d be glad to take any questions you might have.</a:t>
            </a:r>
          </a:p>
        </p:txBody>
      </p:sp>
      <p:sp>
        <p:nvSpPr>
          <p:cNvPr id="4" name="Slide Number Placeholder 3"/>
          <p:cNvSpPr>
            <a:spLocks noGrp="1"/>
          </p:cNvSpPr>
          <p:nvPr>
            <p:ph type="sldNum" sz="quarter" idx="10"/>
          </p:nvPr>
        </p:nvSpPr>
        <p:spPr/>
        <p:txBody>
          <a:bodyPr/>
          <a:lstStyle/>
          <a:p>
            <a:fld id="{18BDFEC3-8487-43E8-A154-7C12CBC1FFF2}" type="slidenum">
              <a:rPr lang="en-US"/>
              <a:t>79</a:t>
            </a:fld>
            <a:endParaRPr lang="en-US"/>
          </a:p>
        </p:txBody>
      </p:sp>
    </p:spTree>
  </p:cSld>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https://www.vanderbilt.edu/psychological_sciences/graduate/programs/quantitative-methods/quantitative-content/diaconis_efron_1983.pdf</a:t>
            </a:r>
          </a:p>
          <a:p>
            <a:pPr lvl="0" indent="0" marL="0">
              <a:buNone/>
            </a:pPr>
          </a:p>
          <a:p>
            <a:pPr lvl="0" indent="0" marL="0">
              <a:buNone/>
            </a:pPr>
            <a:r>
              <a:rPr/>
              <a:t>http://users.cla.umn.edu/~nwaller/prelim/efronbootjackcrossv.pdf</a:t>
            </a:r>
          </a:p>
          <a:p>
            <a:pPr lvl="0" indent="0" marL="0">
              <a:buNone/>
            </a:pPr>
          </a:p>
          <a:p>
            <a:pPr lvl="0" indent="0" marL="0">
              <a:buNone/>
            </a:pPr>
            <a:r>
              <a:rPr/>
              <a:t>http://www.nielsen.sites.oasis.unc.edu/soci709/cdocs/efron.pdf</a:t>
            </a:r>
          </a:p>
        </p:txBody>
      </p:sp>
      <p:sp>
        <p:nvSpPr>
          <p:cNvPr id="4" name="Slide Number Placeholder 3"/>
          <p:cNvSpPr>
            <a:spLocks noGrp="1"/>
          </p:cNvSpPr>
          <p:nvPr>
            <p:ph type="sldNum" sz="quarter" idx="10"/>
          </p:nvPr>
        </p:nvSpPr>
        <p:spPr/>
        <p:txBody>
          <a:bodyPr/>
          <a:lstStyle/>
          <a:p>
            <a:fld id="{18BDFEC3-8487-43E8-A154-7C12CBC1FFF2}" type="slidenum">
              <a:rPr lang="en-US"/>
              <a:t>80</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What about more complex settings?</a:t>
            </a:r>
          </a:p>
          <a:p>
            <a:pPr lvl="0" indent="0" marL="0">
              <a:buNone/>
            </a:pPr>
          </a:p>
          <a:p>
            <a:pPr lvl="0" indent="0" marL="0">
              <a:buNone/>
            </a:pPr>
            <a:r>
              <a:rPr/>
              <a:t>What if you are measuring the mean absolute deviation (the average of the absolute values of each individual value minus the sample mean) or the interquartile range (the difference between the 75th percentile and the 25th percentile).</a:t>
            </a:r>
          </a:p>
          <a:p>
            <a:pPr lvl="0" indent="0" marL="0">
              <a:buNone/>
            </a:pPr>
          </a:p>
          <a:p>
            <a:pPr lvl="0" indent="0" marL="0">
              <a:buNone/>
            </a:pPr>
            <a:r>
              <a:rPr/>
              <a:t>If you are really clever and if you understand all the approximation theorems in Robert Serfling’s book, you will know how to establish an approximation to these statistics (usually a normal approximation, but sometimes there are other distributions like the chi-square distribution that represent a good approximation).</a:t>
            </a:r>
          </a:p>
          <a:p>
            <a:pPr lvl="0" indent="0" marL="0">
              <a:buNone/>
            </a:pPr>
          </a:p>
          <a:p>
            <a:pPr lvl="0" indent="0" marL="0">
              <a:buNone/>
            </a:pPr>
            <a:r>
              <a:rPr/>
              <a:t>But there are lots of settings where even Dr. Serfling’s hard work will still leave you high and dry. Some statistics are just so messy that no one can figure out an asymptotic approximation.</a:t>
            </a:r>
          </a:p>
          <a:p>
            <a:pPr lvl="0" indent="0" marL="0">
              <a:buNone/>
            </a:pPr>
          </a:p>
          <a:p>
            <a:pPr lvl="0" indent="0" marL="0">
              <a:buNone/>
            </a:pPr>
            <a:r>
              <a:rPr/>
              <a:t>But an even more fundamental question is what do you do when the sample size is not large enough to justify the use of the Central Limit Theorem? I put down n&lt;30 here, but in some settings (well behaved distributions without much skewness and only a weak tendency to produce outliers), you might get by with only 10 observations. Other times (extremely skewed distributions and/or a strong tendency to produce outliers), even a sample size of 300 is inadequate to assume an approximately normal distribution.</a:t>
            </a:r>
          </a:p>
          <a:p>
            <a:pPr lvl="0" indent="0" marL="0">
              <a:buNone/>
            </a:pPr>
          </a:p>
          <a:p>
            <a:pPr lvl="0" indent="0" marL="0">
              <a:buNone/>
            </a:pPr>
            <a:r>
              <a:rPr/>
              <a:t>It turns out that you can use simulations involving the data itself to establish an underlying distribution.</a:t>
            </a:r>
          </a:p>
          <a:p>
            <a:pPr lvl="0" indent="0" marL="0">
              <a:buNone/>
            </a:pPr>
          </a:p>
          <a:p>
            <a:pPr lvl="0" indent="0" marL="0">
              <a:buNone/>
            </a:pPr>
            <a:r>
              <a:rPr/>
              <a:t>You might find, after applying the bootstrap, that the normal distribution is a reasonable approximation. If so, great! Consider the bootstrap to be a sensitivity check that you passed with flying colors.</a:t>
            </a:r>
          </a:p>
          <a:p>
            <a:pPr lvl="0" indent="0" marL="0">
              <a:buNone/>
            </a:pPr>
          </a:p>
          <a:p>
            <a:pPr lvl="0" indent="0" marL="0">
              <a:buNone/>
            </a:pPr>
            <a:r>
              <a:rPr/>
              <a:t>If the results of the bootstrap are markedly different from the results assuming approximate normality, then investigate further. But you can almost always rely on the bootstrap results to provide valid confidence intervals and hypothesis tests. Although there are a few settings where you shouldn’t rely on a bootstrap approach, it is a credible approach for a surprisingly broad range of settings.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understand the bootstrap, you need to understand the approach that it was intended to improve upon, the jackknife.</a:t>
            </a:r>
          </a:p>
          <a:p>
            <a:pPr lvl="0" indent="0" marL="0">
              <a:buNone/>
            </a:pPr>
          </a:p>
          <a:p>
            <a:pPr lvl="0" indent="0" marL="0">
              <a:buNone/>
            </a:pPr>
            <a:r>
              <a:rPr/>
              <a:t>The jackknife was first developed in 1949 by Maurice Quenouille and was extended to a more general setting by John Tukey in the 1950s. Dr. Tukey was fond of giving clever names to various statistical terms. He was the one, for example, who coined the term “bit” as a shorted form of binary digit. He chose the name “jackknife” for the Quenouille approach because the jackknife is an all-purpose tool.</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609600" y="1600201"/>
            <a:ext cx="10972800" cy="4525963"/>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609600" y="6356351"/>
            <a:ext cx="28448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5/1/2022</a:t>
            </a:fld>
            <a:endParaRPr lang="en-US"/>
          </a:p>
        </p:txBody>
      </p:sp>
      <p:sp>
        <p:nvSpPr>
          <p:cNvPr id="5" name="Footer Placeholder 4"/>
          <p:cNvSpPr>
            <a:spLocks noGrp="1"/>
          </p:cNvSpPr>
          <p:nvPr>
            <p:ph idx="3" sz="quarter" type="ftr"/>
          </p:nvPr>
        </p:nvSpPr>
        <p:spPr>
          <a:xfrm>
            <a:off x="4165600" y="6356351"/>
            <a:ext cx="3860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8737600" y="6356351"/>
            <a:ext cx="28448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342900" latinLnBrk="0" marL="342900" rtl="0">
        <a:spcBef>
          <a:spcPct val="20000"/>
        </a:spcBef>
        <a:buFont typeface="Arial"/>
        <a:buChar char="•"/>
        <a:defRPr kern="1200" sz="3200">
          <a:solidFill>
            <a:schemeClr val="tx1"/>
          </a:solidFill>
          <a:latin typeface="+mn-lt"/>
          <a:ea typeface="+mn-ea"/>
          <a:cs typeface="+mn-cs"/>
        </a:defRPr>
      </a:lvl1pPr>
      <a:lvl2pPr algn="l" defTabSz="457200" eaLnBrk="1" hangingPunct="1" indent="-285750" latinLnBrk="0" marL="742950" rtl="0">
        <a:spcBef>
          <a:spcPct val="20000"/>
        </a:spcBef>
        <a:buFont typeface="Arial"/>
        <a:buChar char="–"/>
        <a:defRPr kern="1200" sz="2800">
          <a:solidFill>
            <a:schemeClr val="tx1"/>
          </a:solidFill>
          <a:latin typeface="+mn-lt"/>
          <a:ea typeface="+mn-ea"/>
          <a:cs typeface="+mn-cs"/>
        </a:defRPr>
      </a:lvl2pPr>
      <a:lvl3pPr algn="l" defTabSz="457200" eaLnBrk="1" hangingPunct="1" indent="-228600" latinLnBrk="0" marL="1143000" rtl="0">
        <a:spcBef>
          <a:spcPct val="20000"/>
        </a:spcBef>
        <a:buFont typeface="Arial"/>
        <a:buChar char="•"/>
        <a:defRPr kern="1200" sz="2400">
          <a:solidFill>
            <a:schemeClr val="tx1"/>
          </a:solidFill>
          <a:latin typeface="+mn-lt"/>
          <a:ea typeface="+mn-ea"/>
          <a:cs typeface="+mn-cs"/>
        </a:defRPr>
      </a:lvl3pPr>
      <a:lvl4pPr algn="l" defTabSz="457200" eaLnBrk="1" hangingPunct="1" indent="-228600" latinLnBrk="0" marL="1600200" rtl="0">
        <a:spcBef>
          <a:spcPct val="20000"/>
        </a:spcBef>
        <a:buFont typeface="Arial"/>
        <a:buChar char="–"/>
        <a:defRPr kern="1200" sz="2000">
          <a:solidFill>
            <a:schemeClr val="tx1"/>
          </a:solidFill>
          <a:latin typeface="+mn-lt"/>
          <a:ea typeface="+mn-ea"/>
          <a:cs typeface="+mn-cs"/>
        </a:defRPr>
      </a:lvl4pPr>
      <a:lvl5pPr algn="l" defTabSz="457200" eaLnBrk="1" hangingPunct="1" indent="-228600" latinLnBrk="0" marL="2057400" rtl="0">
        <a:spcBef>
          <a:spcPct val="20000"/>
        </a:spcBef>
        <a:buFont typeface="Arial"/>
        <a:buChar char="»"/>
        <a:defRPr kern="1200" sz="2000">
          <a:solidFill>
            <a:schemeClr val="tx1"/>
          </a:solidFill>
          <a:latin typeface="+mn-lt"/>
          <a:ea typeface="+mn-ea"/>
          <a:cs typeface="+mn-cs"/>
        </a:defRPr>
      </a:lvl5pPr>
      <a:lvl6pPr algn="l" defTabSz="457200" eaLnBrk="1" hangingPunct="1" indent="-228600" latinLnBrk="0" marL="2514600" rtl="0">
        <a:spcBef>
          <a:spcPct val="20000"/>
        </a:spcBef>
        <a:buFont typeface="Arial"/>
        <a:buChar char="•"/>
        <a:defRPr kern="1200" sz="20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kern="1200" sz="20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kern="1200" sz="20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4.jp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 Id="rId3" Type="http://schemas.openxmlformats.org/officeDocument/2006/relationships/image" Target="../media/image5.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 Id="rId3" Type="http://schemas.openxmlformats.org/officeDocument/2006/relationships/image" Target="../media/image6.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 Id="rId3" Type="http://schemas.openxmlformats.org/officeDocument/2006/relationships/image" Target="../media/image8.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 Id="rId3" Type="http://schemas.openxmlformats.org/officeDocument/2006/relationships/image" Target="../media/image10.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 Id="rId3" Type="http://schemas.openxmlformats.org/officeDocument/2006/relationships/image" Target="../media/image11.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 Id="rId3" Type="http://schemas.openxmlformats.org/officeDocument/2006/relationships/image" Target="../media/image1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 Id="rId3" Type="http://schemas.openxmlformats.org/officeDocument/2006/relationships/image" Target="../media/image14.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 Id="rId3" Type="http://schemas.openxmlformats.org/officeDocument/2006/relationships/image" Target="../media/image15.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 Id="rId3" Type="http://schemas.openxmlformats.org/officeDocument/2006/relationships/image" Target="../media/image16.png"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 Id="rId3" Type="http://schemas.openxmlformats.org/officeDocument/2006/relationships/image" Target="../media/image17.png"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 Id="rId3" Type="http://schemas.openxmlformats.org/officeDocument/2006/relationships/image" Target="../media/image18.png"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0.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1.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3.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5.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6.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7.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8.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9.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0.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1.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3.xml" /><Relationship Id="rId3" Type="http://schemas.openxmlformats.org/officeDocument/2006/relationships/image" Target="../media/image19.png"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4.xml" /><Relationship Id="rId3" Type="http://schemas.openxmlformats.org/officeDocument/2006/relationships/image" Target="../media/image20.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2.jpg"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5.xml" /><Relationship Id="rId3" Type="http://schemas.openxmlformats.org/officeDocument/2006/relationships/image" Target="../media/image21.png"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6.xml" /><Relationship Id="rId3" Type="http://schemas.openxmlformats.org/officeDocument/2006/relationships/image" Target="../media/image22.png"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7.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8.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9.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0.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1.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2.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3.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4.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5.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pPr lvl="0" indent="0" marL="0">
              <a:buNone/>
            </a:pPr>
            <a:r>
              <a:rPr/>
              <a:t>A gentle introduction to the bootstrap</a:t>
            </a:r>
          </a:p>
        </p:txBody>
      </p:sp>
      <p:sp>
        <p:nvSpPr>
          <p:cNvPr id="3" name="Subtitle 2"/>
          <p:cNvSpPr>
            <a:spLocks noGrp="1"/>
          </p:cNvSpPr>
          <p:nvPr>
            <p:ph idx="1" type="subTitle"/>
          </p:nvPr>
        </p:nvSpPr>
        <p:spPr>
          <a:xfrm>
            <a:off x="1828800" y="3886200"/>
            <a:ext cx="8534400" cy="1752600"/>
          </a:xfrm>
        </p:spPr>
        <p:txBody>
          <a:bodyPr/>
          <a:lstStyle/>
          <a:p>
            <a:pPr lvl="0" indent="0" marL="0">
              <a:buNone/>
            </a:pPr>
            <a:br/>
            <a:br/>
            <a:r>
              <a:rPr/>
              <a:t>Steve Simon</a:t>
            </a:r>
          </a:p>
        </p:txBody>
      </p:sp>
      <p:sp>
        <p:nvSpPr>
          <p:cNvPr id="4" name="Date Placeholder 3"/>
          <p:cNvSpPr>
            <a:spLocks noGrp="1"/>
          </p:cNvSpPr>
          <p:nvPr>
            <p:ph idx="10" sz="half" type="dt"/>
          </p:nvPr>
        </p:nvSpPr>
        <p:spPr/>
        <p:txBody>
          <a:bodyPr/>
          <a:lstStyle/>
          <a:p>
            <a:pPr lvl="0" indent="0" marL="0">
              <a:buNone/>
            </a:pPr>
            <a:r>
              <a:rPr/>
              <a:t>Created 2022-07-13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(1/4)</a:t>
            </a:r>
          </a:p>
        </p:txBody>
      </p:sp>
      <p:pic>
        <p:nvPicPr>
          <p:cNvPr descr="fig:  ../images/jackknife-image.png" id="0" name="Picture 1"/>
          <p:cNvPicPr>
            <a:picLocks noGrp="1" noChangeAspect="1"/>
          </p:cNvPicPr>
          <p:nvPr/>
        </p:nvPicPr>
        <p:blipFill>
          <a:blip r:embed="rId3"/>
          <a:stretch>
            <a:fillRect/>
          </a:stretch>
        </p:blipFill>
        <p:spPr bwMode="auto">
          <a:xfrm>
            <a:off x="609600" y="2159000"/>
            <a:ext cx="10972800" cy="28956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2. Image of a jackknife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(2/4)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X</m:t>
                    </m:r>
                    <m:r>
                      <m:t> </m:t>
                    </m:r>
                    <m:r>
                      <m:t> </m:t>
                    </m:r>
                    <m:r>
                      <m:t> </m:t>
                    </m:r>
                    <m:r>
                      <m:t> </m:t>
                    </m:r>
                    <m:r>
                      <m:t> </m:t>
                    </m:r>
                    <m:r>
                      <m:t> </m:t>
                    </m:r>
                    <m:r>
                      <m:rPr>
                        <m:sty m:val="p"/>
                      </m:rPr>
                      <m:t>=</m:t>
                    </m:r>
                    <m:d>
                      <m:dPr>
                        <m:begChr m:val="("/>
                        <m:endChr m:val=")"/>
                        <m:sepChr m:val=""/>
                        <m:grow/>
                      </m:dPr>
                      <m:e>
                        <m:r>
                          <m:t>2</m:t>
                        </m:r>
                        <m:r>
                          <m:rPr>
                            <m:sty m:val="p"/>
                          </m:rPr>
                          <m:t>,</m:t>
                        </m:r>
                        <m:r>
                          <m:t>3</m:t>
                        </m:r>
                        <m:r>
                          <m:rPr>
                            <m:sty m:val="p"/>
                          </m:rPr>
                          <m:t>,</m:t>
                        </m:r>
                        <m:r>
                          <m:t>7</m:t>
                        </m:r>
                        <m:r>
                          <m:rPr>
                            <m:sty m:val="p"/>
                          </m:rPr>
                          <m:t>,</m:t>
                        </m:r>
                        <m:r>
                          <m:t>5</m:t>
                        </m:r>
                        <m:r>
                          <m:rPr>
                            <m:sty m:val="p"/>
                          </m:rPr>
                          <m:t>,</m:t>
                        </m:r>
                        <m:r>
                          <m:t>6</m:t>
                        </m:r>
                      </m:e>
                    </m:d>
                  </m:oMath>
                </a14:m>
              </a:p>
              <a:p>
                <a:pPr lvl="0" indent="0" marL="0">
                  <a:buNone/>
                </a:pPr>
                <a14:m>
                  <m:oMath xmlns:m="http://schemas.openxmlformats.org/officeDocument/2006/math">
                    <m:r>
                      <m:t> </m:t>
                    </m:r>
                  </m:oMath>
                </a14:m>
              </a:p>
              <a:p>
                <a:pPr lvl="0" indent="0" marL="0">
                  <a:buNone/>
                </a:pPr>
                <a14:m>
                  <m:oMath xmlns:m="http://schemas.openxmlformats.org/officeDocument/2006/math">
                    <m:sSup>
                      <m:e>
                        <m:r>
                          <m:t>X</m:t>
                        </m:r>
                      </m:e>
                      <m:sup>
                        <m:d>
                          <m:dPr>
                            <m:begChr m:val="("/>
                            <m:endChr m:val=")"/>
                            <m:sepChr m:val=""/>
                            <m:grow/>
                          </m:dPr>
                          <m:e>
                            <m:r>
                              <m:rPr>
                                <m:sty m:val="p"/>
                              </m:rPr>
                              <m:t>−</m:t>
                            </m:r>
                            <m:r>
                              <m:t>1</m:t>
                            </m:r>
                          </m:e>
                        </m:d>
                      </m:sup>
                    </m:sSup>
                    <m:r>
                      <m:rPr>
                        <m:sty m:val="p"/>
                      </m:rPr>
                      <m:t>=</m:t>
                    </m:r>
                    <m:d>
                      <m:dPr>
                        <m:begChr m:val="("/>
                        <m:endChr m:val=")"/>
                        <m:sepChr m:val=""/>
                        <m:grow/>
                      </m:dPr>
                      <m:e>
                        <m:r>
                          <m:t> </m:t>
                        </m:r>
                        <m:r>
                          <m:t> </m:t>
                        </m:r>
                        <m:r>
                          <m:rPr>
                            <m:sty m:val="p"/>
                          </m:rPr>
                          <m:t>,</m:t>
                        </m:r>
                        <m:r>
                          <m:t>3</m:t>
                        </m:r>
                        <m:r>
                          <m:rPr>
                            <m:sty m:val="p"/>
                          </m:rPr>
                          <m:t>,</m:t>
                        </m:r>
                        <m:r>
                          <m:t>7</m:t>
                        </m:r>
                        <m:r>
                          <m:rPr>
                            <m:sty m:val="p"/>
                          </m:rPr>
                          <m:t>,</m:t>
                        </m:r>
                        <m:r>
                          <m:t>5</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2</m:t>
                            </m:r>
                          </m:e>
                        </m:d>
                      </m:sup>
                    </m:sSup>
                    <m:r>
                      <m:rPr>
                        <m:sty m:val="p"/>
                      </m:rPr>
                      <m:t>=</m:t>
                    </m:r>
                    <m:d>
                      <m:dPr>
                        <m:begChr m:val="("/>
                        <m:endChr m:val=")"/>
                        <m:sepChr m:val=""/>
                        <m:grow/>
                      </m:dPr>
                      <m:e>
                        <m:r>
                          <m:t>2</m:t>
                        </m:r>
                        <m:r>
                          <m:rPr>
                            <m:sty m:val="p"/>
                          </m:rPr>
                          <m:t>,</m:t>
                        </m:r>
                        <m:r>
                          <m:t> </m:t>
                        </m:r>
                        <m:r>
                          <m:t> </m:t>
                        </m:r>
                        <m:r>
                          <m:rPr>
                            <m:sty m:val="p"/>
                          </m:rPr>
                          <m:t>,</m:t>
                        </m:r>
                        <m:r>
                          <m:t>7</m:t>
                        </m:r>
                        <m:r>
                          <m:rPr>
                            <m:sty m:val="p"/>
                          </m:rPr>
                          <m:t>,</m:t>
                        </m:r>
                        <m:r>
                          <m:t>5</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3</m:t>
                            </m:r>
                          </m:e>
                        </m:d>
                      </m:sup>
                    </m:sSup>
                    <m:r>
                      <m:rPr>
                        <m:sty m:val="p"/>
                      </m:rPr>
                      <m:t>=</m:t>
                    </m:r>
                    <m:d>
                      <m:dPr>
                        <m:begChr m:val="("/>
                        <m:endChr m:val=")"/>
                        <m:sepChr m:val=""/>
                        <m:grow/>
                      </m:dPr>
                      <m:e>
                        <m:r>
                          <m:t>2</m:t>
                        </m:r>
                        <m:r>
                          <m:rPr>
                            <m:sty m:val="p"/>
                          </m:rPr>
                          <m:t>,</m:t>
                        </m:r>
                        <m:r>
                          <m:t>3</m:t>
                        </m:r>
                        <m:r>
                          <m:rPr>
                            <m:sty m:val="p"/>
                          </m:rPr>
                          <m:t>,</m:t>
                        </m:r>
                        <m:r>
                          <m:t> </m:t>
                        </m:r>
                        <m:r>
                          <m:t> </m:t>
                        </m:r>
                        <m:r>
                          <m:rPr>
                            <m:sty m:val="p"/>
                          </m:rPr>
                          <m:t>,</m:t>
                        </m:r>
                        <m:r>
                          <m:t>5</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4</m:t>
                            </m:r>
                          </m:e>
                        </m:d>
                      </m:sup>
                    </m:sSup>
                    <m:r>
                      <m:rPr>
                        <m:sty m:val="p"/>
                      </m:rPr>
                      <m:t>=</m:t>
                    </m:r>
                    <m:d>
                      <m:dPr>
                        <m:begChr m:val="("/>
                        <m:endChr m:val=")"/>
                        <m:sepChr m:val=""/>
                        <m:grow/>
                      </m:dPr>
                      <m:e>
                        <m:r>
                          <m:t>2</m:t>
                        </m:r>
                        <m:r>
                          <m:rPr>
                            <m:sty m:val="p"/>
                          </m:rPr>
                          <m:t>,</m:t>
                        </m:r>
                        <m:r>
                          <m:t>3</m:t>
                        </m:r>
                        <m:r>
                          <m:rPr>
                            <m:sty m:val="p"/>
                          </m:rPr>
                          <m:t>,</m:t>
                        </m:r>
                        <m:r>
                          <m:t>7</m:t>
                        </m:r>
                        <m:r>
                          <m:rPr>
                            <m:sty m:val="p"/>
                          </m:rPr>
                          <m:t>,</m:t>
                        </m:r>
                        <m:r>
                          <m:t> </m:t>
                        </m:r>
                        <m:r>
                          <m:t> </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5</m:t>
                            </m:r>
                          </m:e>
                        </m:d>
                      </m:sup>
                    </m:sSup>
                    <m:r>
                      <m:rPr>
                        <m:sty m:val="p"/>
                      </m:rPr>
                      <m:t>=</m:t>
                    </m:r>
                    <m:d>
                      <m:dPr>
                        <m:begChr m:val="("/>
                        <m:endChr m:val=")"/>
                        <m:sepChr m:val=""/>
                        <m:grow/>
                      </m:dPr>
                      <m:e>
                        <m:r>
                          <m:t>2</m:t>
                        </m:r>
                        <m:r>
                          <m:rPr>
                            <m:sty m:val="p"/>
                          </m:rPr>
                          <m:t>,</m:t>
                        </m:r>
                        <m:r>
                          <m:t>3</m:t>
                        </m:r>
                        <m:r>
                          <m:rPr>
                            <m:sty m:val="p"/>
                          </m:rPr>
                          <m:t>,</m:t>
                        </m:r>
                        <m:r>
                          <m:t>7</m:t>
                        </m:r>
                        <m:r>
                          <m:rPr>
                            <m:sty m:val="p"/>
                          </m:rPr>
                          <m:t>,</m:t>
                        </m:r>
                        <m:r>
                          <m:t>5</m:t>
                        </m:r>
                        <m:r>
                          <m:rPr>
                            <m:sty m:val="p"/>
                          </m:rPr>
                          <m:t>,</m:t>
                        </m:r>
                        <m:r>
                          <m:t> </m:t>
                        </m:r>
                        <m:r>
                          <m:t> </m:t>
                        </m:r>
                        <m:r>
                          <m:t> </m:t>
                        </m:r>
                      </m:e>
                    </m:d>
                  </m:oMath>
                </a14:m>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(3/4)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Calculate </a:t>
                </a:r>
                <a14:m>
                  <m:oMath xmlns:m="http://schemas.openxmlformats.org/officeDocument/2006/math">
                    <m:r>
                      <m:t>M</m:t>
                    </m:r>
                    <m:r>
                      <m:t>A</m:t>
                    </m:r>
                    <m:r>
                      <m:t>D</m:t>
                    </m:r>
                  </m:oMath>
                </a14:m>
                <a:r>
                  <a:rPr/>
                  <a:t> (2, 3, 7, 5, 6)</a:t>
                </a:r>
              </a:p>
              <a:p>
                <a:pPr lvl="0" indent="0" marL="0">
                  <a:buNone/>
                </a:pPr>
                <a:r>
                  <a:rPr/>
                  <a:t>Note that mean (3, 7, 5, 6) = 4.6.</a:t>
                </a:r>
              </a:p>
              <a:p>
                <a:pPr lvl="0" indent="0" marL="0">
                  <a:buNone/>
                </a:pPr>
                <a14:m>
                  <m:oMath xmlns:m="http://schemas.openxmlformats.org/officeDocument/2006/math">
                    <m:r>
                      <m:t> </m:t>
                    </m:r>
                  </m:oMath>
                </a14:m>
              </a:p>
              <a:p>
                <a:pPr lvl="0" indent="0" marL="0">
                  <a:buNone/>
                </a:pPr>
                <a14:m>
                  <m:oMath xmlns:m="http://schemas.openxmlformats.org/officeDocument/2006/math">
                    <m:r>
                      <m:t> </m:t>
                    </m:r>
                  </m:oMath>
                </a14:m>
                <a:r>
                  <a:rPr/>
                  <a:t> </a:t>
                </a:r>
                <a14:m>
                  <m:oMath xmlns:m="http://schemas.openxmlformats.org/officeDocument/2006/math">
                    <m:d>
                      <m:dPr>
                        <m:begChr m:val="("/>
                        <m:endChr m:val=")"/>
                        <m:sepChr m:val=""/>
                        <m:grow/>
                      </m:dPr>
                      <m:e>
                        <m:d>
                          <m:dPr>
                            <m:begChr m:val="|"/>
                            <m:endChr m:val="|"/>
                            <m:sepChr m:val=""/>
                            <m:grow/>
                          </m:dPr>
                          <m:e>
                            <m:r>
                              <m:t>2</m:t>
                            </m:r>
                            <m:r>
                              <m:rPr>
                                <m:sty m:val="p"/>
                              </m:rPr>
                              <m:t>−</m:t>
                            </m:r>
                            <m:r>
                              <m:t>4.6</m:t>
                            </m:r>
                          </m:e>
                        </m:d>
                        <m:r>
                          <m:rPr>
                            <m:sty m:val="p"/>
                          </m:rPr>
                          <m:t>+</m:t>
                        </m:r>
                        <m:d>
                          <m:dPr>
                            <m:begChr m:val="|"/>
                            <m:endChr m:val="|"/>
                            <m:sepChr m:val=""/>
                            <m:grow/>
                          </m:dPr>
                          <m:e>
                            <m:r>
                              <m:t>3</m:t>
                            </m:r>
                            <m:r>
                              <m:rPr>
                                <m:sty m:val="p"/>
                              </m:rPr>
                              <m:t>−</m:t>
                            </m:r>
                            <m:r>
                              <m:t>4.6</m:t>
                            </m:r>
                          </m:e>
                        </m:d>
                        <m:r>
                          <m:rPr>
                            <m:sty m:val="p"/>
                          </m:rPr>
                          <m:t>+</m:t>
                        </m:r>
                        <m:d>
                          <m:dPr>
                            <m:begChr m:val="|"/>
                            <m:endChr m:val="|"/>
                            <m:sepChr m:val=""/>
                            <m:grow/>
                          </m:dPr>
                          <m:e>
                            <m:r>
                              <m:t>7</m:t>
                            </m:r>
                            <m:r>
                              <m:rPr>
                                <m:sty m:val="p"/>
                              </m:rPr>
                              <m:t>−</m:t>
                            </m:r>
                            <m:r>
                              <m:t>4.6</m:t>
                            </m:r>
                          </m:e>
                        </m:d>
                        <m:r>
                          <m:rPr>
                            <m:sty m:val="p"/>
                          </m:rPr>
                          <m:t>+</m:t>
                        </m:r>
                        <m:d>
                          <m:dPr>
                            <m:begChr m:val="|"/>
                            <m:endChr m:val="|"/>
                            <m:sepChr m:val=""/>
                            <m:grow/>
                          </m:dPr>
                          <m:e>
                            <m:r>
                              <m:t>5</m:t>
                            </m:r>
                            <m:r>
                              <m:rPr>
                                <m:sty m:val="p"/>
                              </m:rPr>
                              <m:t>−</m:t>
                            </m:r>
                            <m:r>
                              <m:t>4.6</m:t>
                            </m:r>
                          </m:e>
                        </m:d>
                        <m:r>
                          <m:rPr>
                            <m:sty m:val="p"/>
                          </m:rPr>
                          <m:t>+</m:t>
                        </m:r>
                        <m:d>
                          <m:dPr>
                            <m:begChr m:val="|"/>
                            <m:endChr m:val="|"/>
                            <m:sepChr m:val=""/>
                            <m:grow/>
                          </m:dPr>
                          <m:e>
                            <m:r>
                              <m:t>6</m:t>
                            </m:r>
                            <m:r>
                              <m:rPr>
                                <m:sty m:val="p"/>
                              </m:rPr>
                              <m:t>−</m:t>
                            </m:r>
                            <m:r>
                              <m:t>4.6</m:t>
                            </m:r>
                          </m:e>
                        </m:d>
                      </m:e>
                    </m:d>
                    <m:r>
                      <m:rPr>
                        <m:sty m:val="p"/>
                      </m:rPr>
                      <m:t>/</m:t>
                    </m:r>
                    <m:r>
                      <m:t>5</m:t>
                    </m:r>
                  </m:oMath>
                </a14:m>
              </a:p>
              <a:p>
                <a:pPr lvl="0" indent="0" marL="0">
                  <a:buNone/>
                </a:pPr>
                <a14:m>
                  <m:oMath xmlns:m="http://schemas.openxmlformats.org/officeDocument/2006/math">
                    <m:r>
                      <m:t> </m:t>
                    </m:r>
                  </m:oMath>
                </a14:m>
                <a:r>
                  <a:rPr/>
                  <a:t> </a:t>
                </a:r>
                <a14:m>
                  <m:oMath xmlns:m="http://schemas.openxmlformats.org/officeDocument/2006/math">
                    <m:d>
                      <m:dPr>
                        <m:begChr m:val="("/>
                        <m:endChr m:val=")"/>
                        <m:sepChr m:val=""/>
                        <m:grow/>
                      </m:dPr>
                      <m:e>
                        <m:r>
                          <m:t>2.6</m:t>
                        </m:r>
                        <m:r>
                          <m:rPr>
                            <m:sty m:val="p"/>
                          </m:rPr>
                          <m:t>+</m:t>
                        </m:r>
                        <m:r>
                          <m:t>1.6</m:t>
                        </m:r>
                        <m:r>
                          <m:rPr>
                            <m:sty m:val="p"/>
                          </m:rPr>
                          <m:t>+</m:t>
                        </m:r>
                        <m:r>
                          <m:t>2.4</m:t>
                        </m:r>
                        <m:r>
                          <m:rPr>
                            <m:sty m:val="p"/>
                          </m:rPr>
                          <m:t>+</m:t>
                        </m:r>
                        <m:r>
                          <m:t>0.4</m:t>
                        </m:r>
                        <m:r>
                          <m:rPr>
                            <m:sty m:val="p"/>
                          </m:rPr>
                          <m:t>+</m:t>
                        </m:r>
                        <m:r>
                          <m:t>1.4</m:t>
                        </m:r>
                      </m:e>
                    </m:d>
                    <m:r>
                      <m:rPr>
                        <m:sty m:val="p"/>
                      </m:rPr>
                      <m:t>/</m:t>
                    </m:r>
                    <m:r>
                      <m:t>5</m:t>
                    </m:r>
                  </m:oMath>
                </a14:m>
              </a:p>
              <a:p>
                <a:pPr lvl="0" indent="0" marL="0">
                  <a:buNone/>
                </a:pPr>
                <a14:m>
                  <m:oMath xmlns:m="http://schemas.openxmlformats.org/officeDocument/2006/math">
                    <m:r>
                      <m:t> </m:t>
                    </m:r>
                  </m:oMath>
                </a14:m>
                <a:r>
                  <a:rPr/>
                  <a:t> </a:t>
                </a:r>
                <a14:m>
                  <m:oMath xmlns:m="http://schemas.openxmlformats.org/officeDocument/2006/math">
                    <m:r>
                      <m:t>8.4</m:t>
                    </m:r>
                    <m:r>
                      <m:rPr>
                        <m:sty m:val="p"/>
                      </m:rPr>
                      <m:t>/</m:t>
                    </m:r>
                    <m:r>
                      <m:t>5</m:t>
                    </m:r>
                  </m:oMath>
                </a14:m>
              </a:p>
              <a:p>
                <a:pPr lvl="0" indent="0" marL="0">
                  <a:buNone/>
                </a:pPr>
                <a14:m>
                  <m:oMath xmlns:m="http://schemas.openxmlformats.org/officeDocument/2006/math">
                    <m:r>
                      <m:t> </m:t>
                    </m:r>
                  </m:oMath>
                </a14:m>
                <a:r>
                  <a:rPr/>
                  <a:t> 1.68</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MAD for each jackknife sample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Calculate </a:t>
                </a:r>
                <a14:m>
                  <m:oMath xmlns:m="http://schemas.openxmlformats.org/officeDocument/2006/math">
                    <m:r>
                      <m:t>M</m:t>
                    </m:r>
                    <m:r>
                      <m:t>A</m:t>
                    </m:r>
                    <m:r>
                      <m:t>D</m:t>
                    </m:r>
                  </m:oMath>
                </a14:m>
                <a:r>
                  <a:rPr/>
                  <a:t> (3, 7, 5, 6)</a:t>
                </a:r>
              </a:p>
              <a:p>
                <a:pPr lvl="0" indent="0" marL="0">
                  <a:buNone/>
                </a:pPr>
                <a:r>
                  <a:rPr/>
                  <a:t>Note that mean (3, 7, 5, 6) = 5.25</a:t>
                </a:r>
              </a:p>
              <a:p>
                <a:pPr lvl="0" indent="0" marL="0">
                  <a:buNone/>
                </a:pPr>
                <a14:m>
                  <m:oMath xmlns:m="http://schemas.openxmlformats.org/officeDocument/2006/math">
                    <m:r>
                      <m:t> </m:t>
                    </m:r>
                  </m:oMath>
                </a14:m>
              </a:p>
              <a:p>
                <a:pPr lvl="0" indent="0" marL="0">
                  <a:buNone/>
                </a:pPr>
                <a14:m>
                  <m:oMath xmlns:m="http://schemas.openxmlformats.org/officeDocument/2006/math">
                    <m:r>
                      <m:t> </m:t>
                    </m:r>
                  </m:oMath>
                </a14:m>
                <a:r>
                  <a:rPr/>
                  <a:t> </a:t>
                </a:r>
                <a14:m>
                  <m:oMath xmlns:m="http://schemas.openxmlformats.org/officeDocument/2006/math">
                    <m:d>
                      <m:dPr>
                        <m:begChr m:val="("/>
                        <m:endChr m:val=")"/>
                        <m:sepChr m:val=""/>
                        <m:grow/>
                      </m:dPr>
                      <m:e>
                        <m:d>
                          <m:dPr>
                            <m:begChr m:val="|"/>
                            <m:endChr m:val="|"/>
                            <m:sepChr m:val=""/>
                            <m:grow/>
                          </m:dPr>
                          <m:e>
                            <m:r>
                              <m:t>3</m:t>
                            </m:r>
                            <m:r>
                              <m:rPr>
                                <m:sty m:val="p"/>
                              </m:rPr>
                              <m:t>−</m:t>
                            </m:r>
                            <m:r>
                              <m:t>5.25</m:t>
                            </m:r>
                          </m:e>
                        </m:d>
                        <m:r>
                          <m:rPr>
                            <m:sty m:val="p"/>
                          </m:rPr>
                          <m:t>+</m:t>
                        </m:r>
                        <m:d>
                          <m:dPr>
                            <m:begChr m:val="|"/>
                            <m:endChr m:val="|"/>
                            <m:sepChr m:val=""/>
                            <m:grow/>
                          </m:dPr>
                          <m:e>
                            <m:r>
                              <m:t>7</m:t>
                            </m:r>
                            <m:r>
                              <m:rPr>
                                <m:sty m:val="p"/>
                              </m:rPr>
                              <m:t>−</m:t>
                            </m:r>
                            <m:r>
                              <m:t>5.25</m:t>
                            </m:r>
                          </m:e>
                        </m:d>
                        <m:r>
                          <m:rPr>
                            <m:sty m:val="p"/>
                          </m:rPr>
                          <m:t>+</m:t>
                        </m:r>
                        <m:d>
                          <m:dPr>
                            <m:begChr m:val="|"/>
                            <m:endChr m:val="|"/>
                            <m:sepChr m:val=""/>
                            <m:grow/>
                          </m:dPr>
                          <m:e>
                            <m:r>
                              <m:t>5</m:t>
                            </m:r>
                            <m:r>
                              <m:rPr>
                                <m:sty m:val="p"/>
                              </m:rPr>
                              <m:t>−</m:t>
                            </m:r>
                            <m:r>
                              <m:t>5.25</m:t>
                            </m:r>
                          </m:e>
                        </m:d>
                        <m:r>
                          <m:rPr>
                            <m:sty m:val="p"/>
                          </m:rPr>
                          <m:t>+</m:t>
                        </m:r>
                        <m:d>
                          <m:dPr>
                            <m:begChr m:val="|"/>
                            <m:endChr m:val="|"/>
                            <m:sepChr m:val=""/>
                            <m:grow/>
                          </m:dPr>
                          <m:e>
                            <m:r>
                              <m:t>6</m:t>
                            </m:r>
                            <m:r>
                              <m:rPr>
                                <m:sty m:val="p"/>
                              </m:rPr>
                              <m:t>−</m:t>
                            </m:r>
                            <m:r>
                              <m:t>5.25</m:t>
                            </m:r>
                          </m:e>
                        </m:d>
                      </m:e>
                    </m:d>
                    <m:r>
                      <m:rPr>
                        <m:sty m:val="p"/>
                      </m:rPr>
                      <m:t>/</m:t>
                    </m:r>
                    <m:r>
                      <m:t>4</m:t>
                    </m:r>
                  </m:oMath>
                </a14:m>
                <a:r>
                  <a:rPr/>
                  <a:t>.</a:t>
                </a:r>
              </a:p>
              <a:p>
                <a:pPr lvl="0" indent="0" marL="0">
                  <a:buNone/>
                </a:pPr>
                <a14:m>
                  <m:oMath xmlns:m="http://schemas.openxmlformats.org/officeDocument/2006/math">
                    <m:r>
                      <m:t> </m:t>
                    </m:r>
                  </m:oMath>
                </a14:m>
                <a:r>
                  <a:rPr/>
                  <a:t> </a:t>
                </a:r>
                <a14:m>
                  <m:oMath xmlns:m="http://schemas.openxmlformats.org/officeDocument/2006/math">
                    <m:d>
                      <m:dPr>
                        <m:begChr m:val="("/>
                        <m:endChr m:val=")"/>
                        <m:sepChr m:val=""/>
                        <m:grow/>
                      </m:dPr>
                      <m:e>
                        <m:r>
                          <m:t>2.25</m:t>
                        </m:r>
                        <m:r>
                          <m:rPr>
                            <m:sty m:val="p"/>
                          </m:rPr>
                          <m:t>+</m:t>
                        </m:r>
                        <m:r>
                          <m:t>1.75</m:t>
                        </m:r>
                        <m:r>
                          <m:rPr>
                            <m:sty m:val="p"/>
                          </m:rPr>
                          <m:t>+</m:t>
                        </m:r>
                        <m:r>
                          <m:t>0.25</m:t>
                        </m:r>
                        <m:r>
                          <m:rPr>
                            <m:sty m:val="p"/>
                          </m:rPr>
                          <m:t>+</m:t>
                        </m:r>
                        <m:r>
                          <m:t>0.75</m:t>
                        </m:r>
                      </m:e>
                    </m:d>
                    <m:r>
                      <m:rPr>
                        <m:sty m:val="p"/>
                      </m:rPr>
                      <m:t>/</m:t>
                    </m:r>
                    <m:r>
                      <m:t>4</m:t>
                    </m:r>
                  </m:oMath>
                </a14:m>
              </a:p>
              <a:p>
                <a:pPr lvl="0" indent="0" marL="0">
                  <a:buNone/>
                </a:pPr>
                <a14:m>
                  <m:oMath xmlns:m="http://schemas.openxmlformats.org/officeDocument/2006/math">
                    <m:r>
                      <m:t> </m:t>
                    </m:r>
                  </m:oMath>
                </a14:m>
                <a:r>
                  <a:rPr/>
                  <a:t> </a:t>
                </a:r>
                <a14:m>
                  <m:oMath xmlns:m="http://schemas.openxmlformats.org/officeDocument/2006/math">
                    <m:r>
                      <m:t>5</m:t>
                    </m:r>
                    <m:r>
                      <m:rPr>
                        <m:sty m:val="p"/>
                      </m:rPr>
                      <m:t>/</m:t>
                    </m:r>
                    <m:r>
                      <m:t>4</m:t>
                    </m:r>
                  </m:oMath>
                </a14:m>
              </a:p>
              <a:p>
                <a:pPr lvl="0" indent="0" marL="0">
                  <a:buNone/>
                </a:pPr>
                <a14:m>
                  <m:oMath xmlns:m="http://schemas.openxmlformats.org/officeDocument/2006/math">
                    <m:r>
                      <m:t> </m:t>
                    </m:r>
                  </m:oMath>
                </a14:m>
                <a:r>
                  <a:rPr/>
                  <a:t> 1.25</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remaining calculations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M</m:t>
                    </m:r>
                    <m:r>
                      <m:t>A</m:t>
                    </m:r>
                    <m:r>
                      <m:t>D</m:t>
                    </m:r>
                  </m:oMath>
                </a14:m>
                <a:r>
                  <a:rPr/>
                  <a:t> (2, 7, 5, 6) = 1.5</a:t>
                </a:r>
              </a:p>
              <a:p>
                <a:pPr lvl="0" indent="0" marL="0">
                  <a:buNone/>
                </a:pPr>
                <a14:m>
                  <m:oMath xmlns:m="http://schemas.openxmlformats.org/officeDocument/2006/math">
                    <m:r>
                      <m:t>M</m:t>
                    </m:r>
                    <m:r>
                      <m:t>A</m:t>
                    </m:r>
                    <m:r>
                      <m:t>D</m:t>
                    </m:r>
                  </m:oMath>
                </a14:m>
                <a:r>
                  <a:rPr/>
                  <a:t> (2, 3, 5, 6) = 1.5</a:t>
                </a:r>
              </a:p>
              <a:p>
                <a:pPr lvl="0" indent="0" marL="0">
                  <a:buNone/>
                </a:pPr>
                <a14:m>
                  <m:oMath xmlns:m="http://schemas.openxmlformats.org/officeDocument/2006/math">
                    <m:r>
                      <m:t>M</m:t>
                    </m:r>
                    <m:r>
                      <m:t>A</m:t>
                    </m:r>
                    <m:r>
                      <m:t>D</m:t>
                    </m:r>
                  </m:oMath>
                </a14:m>
                <a:r>
                  <a:rPr/>
                  <a:t> (2, 3, 7, 6) = 2</a:t>
                </a:r>
              </a:p>
              <a:p>
                <a:pPr lvl="0" indent="0" marL="0">
                  <a:buNone/>
                </a:pPr>
                <a14:m>
                  <m:oMath xmlns:m="http://schemas.openxmlformats.org/officeDocument/2006/math">
                    <m:r>
                      <m:t>M</m:t>
                    </m:r>
                    <m:r>
                      <m:t>A</m:t>
                    </m:r>
                    <m:r>
                      <m:t>D</m:t>
                    </m:r>
                  </m:oMath>
                </a14:m>
                <a:r>
                  <a:rPr/>
                  <a:t> (2, 3, 7, 5) = 1.75</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Mean and standard deviations for the jackknife samples</a:t>
            </a:r>
          </a:p>
        </p:txBody>
      </p:sp>
      <p:sp>
        <p:nvSpPr>
          <p:cNvPr id="3" name="Content Placeholder 2"/>
          <p:cNvSpPr>
            <a:spLocks noGrp="1"/>
          </p:cNvSpPr>
          <p:nvPr>
            <p:ph idx="1"/>
          </p:nvPr>
        </p:nvSpPr>
        <p:spPr/>
        <p:txBody>
          <a:bodyPr/>
          <a:lstStyle/>
          <a:p>
            <a:pPr lvl="0"/>
            <a:r>
              <a:rPr/>
              <a:t>MAD (Full sample) = 1.68</a:t>
            </a:r>
          </a:p>
          <a:p>
            <a:pPr lvl="0"/>
            <a:r>
              <a:rPr/>
              <a:t>Average MAD (Jackknife subsamples) = 1.6</a:t>
            </a:r>
          </a:p>
          <a:p>
            <a:pPr lvl="0"/>
            <a:r>
              <a:rPr/>
              <a:t>Standard deviation MAD (Jackknife subsamples) = 0.285</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(1/6)</a:t>
            </a:r>
          </a:p>
        </p:txBody>
      </p:sp>
      <p:pic>
        <p:nvPicPr>
          <p:cNvPr descr="fig:  ../images/bradley-efron-02.jpg" id="0" name="Picture 1"/>
          <p:cNvPicPr>
            <a:picLocks noGrp="1" noChangeAspect="1"/>
          </p:cNvPicPr>
          <p:nvPr/>
        </p:nvPicPr>
        <p:blipFill>
          <a:blip r:embed="rId3"/>
          <a:stretch>
            <a:fillRect/>
          </a:stretch>
        </p:blipFill>
        <p:spPr bwMode="auto">
          <a:xfrm>
            <a:off x="2908300" y="1600200"/>
            <a:ext cx="63881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3. Photograph of Bradley Efron with President Bush</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(2/6)</a:t>
            </a:r>
          </a:p>
        </p:txBody>
      </p:sp>
      <p:sp>
        <p:nvSpPr>
          <p:cNvPr id="3" name="Content Placeholder 2"/>
          <p:cNvSpPr>
            <a:spLocks noGrp="1"/>
          </p:cNvSpPr>
          <p:nvPr>
            <p:ph idx="1"/>
          </p:nvPr>
        </p:nvSpPr>
        <p:spPr/>
        <p:txBody>
          <a:bodyPr/>
          <a:lstStyle/>
          <a:p>
            <a:pPr lvl="0" indent="0" marL="0">
              <a:buNone/>
            </a:pPr>
            <a:r>
              <a:rPr/>
              <a:t>The bootstrap sample=sampling with replacement.</a:t>
            </a:r>
          </a:p>
          <a:p>
            <a:pPr lvl="0" indent="0" marL="0">
              <a:buNone/>
            </a:pPr>
            <a:r>
              <a:rPr/>
              <a:t>The original data: (2, 3, 7, 5, 6)</a:t>
            </a:r>
          </a:p>
          <a:p>
            <a:pPr lvl="0" indent="0" marL="0">
              <a:buNone/>
            </a:pPr>
            <a:r>
              <a:rPr/>
              <a:t>Bootstrap sample #1: (7, 2, 5, 3, 5)</a:t>
            </a:r>
          </a:p>
          <a:p>
            <a:pPr lvl="0" indent="0" marL="0">
              <a:buNone/>
            </a:pPr>
            <a:r>
              <a:rPr/>
              <a:t>Bootstrap sample #2: (5, 7, 3, 5, 7)</a:t>
            </a:r>
          </a:p>
          <a:p>
            <a:pPr lvl="0" indent="0" marL="0">
              <a:buNone/>
            </a:pPr>
            <a:r>
              <a:rPr/>
              <a:t>Bootstrap sample #3: (7, 2, 2, 2, 2)</a:t>
            </a:r>
          </a:p>
          <a:p>
            <a:pPr lvl="0" indent="0" marL="0">
              <a:buNone/>
            </a:pPr>
            <a:r>
              <a:rPr/>
              <a:t>…</a:t>
            </a:r>
          </a:p>
          <a:p>
            <a:pPr lvl="0" indent="0" marL="0">
              <a:buNone/>
            </a:pPr>
            <a:r>
              <a:rPr/>
              <a:t>Bootstrap sample #500: (7, 7, 3, 2, 7)</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(3/6)</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Calculate </a:t>
                </a:r>
                <a14:m>
                  <m:oMath xmlns:m="http://schemas.openxmlformats.org/officeDocument/2006/math">
                    <m:r>
                      <m:t>M</m:t>
                    </m:r>
                    <m:r>
                      <m:t>A</m:t>
                    </m:r>
                    <m:r>
                      <m:t>D</m:t>
                    </m:r>
                  </m:oMath>
                </a14:m>
                <a:r>
                  <a:rPr/>
                  <a:t> (7, 2, 5, 3, 5)</a:t>
                </a:r>
              </a:p>
              <a:p>
                <a:pPr lvl="0" indent="0" marL="0">
                  <a:buNone/>
                </a:pPr>
                <a:r>
                  <a:rPr/>
                  <a:t>Note that mean (7, 2, 5, 3, 5) = 4.4.</a:t>
                </a:r>
              </a:p>
              <a:p>
                <a:pPr lvl="0" indent="0" marL="0">
                  <a:buNone/>
                </a:pPr>
                <a14:m>
                  <m:oMath xmlns:m="http://schemas.openxmlformats.org/officeDocument/2006/math">
                    <m:r>
                      <m:t> </m:t>
                    </m:r>
                  </m:oMath>
                </a14:m>
              </a:p>
              <a:p>
                <a:pPr lvl="0" indent="0" marL="0">
                  <a:buNone/>
                </a:pPr>
                <a14:m>
                  <m:oMath xmlns:m="http://schemas.openxmlformats.org/officeDocument/2006/math">
                    <m:r>
                      <m:t> </m:t>
                    </m:r>
                  </m:oMath>
                </a14:m>
                <a:r>
                  <a:rPr/>
                  <a:t> </a:t>
                </a:r>
                <a14:m>
                  <m:oMath xmlns:m="http://schemas.openxmlformats.org/officeDocument/2006/math">
                    <m:d>
                      <m:dPr>
                        <m:begChr m:val="("/>
                        <m:endChr m:val=")"/>
                        <m:sepChr m:val=""/>
                        <m:grow/>
                      </m:dPr>
                      <m:e>
                        <m:d>
                          <m:dPr>
                            <m:begChr m:val="|"/>
                            <m:endChr m:val="|"/>
                            <m:sepChr m:val=""/>
                            <m:grow/>
                          </m:dPr>
                          <m:e>
                            <m:r>
                              <m:t>7</m:t>
                            </m:r>
                            <m:r>
                              <m:rPr>
                                <m:sty m:val="p"/>
                              </m:rPr>
                              <m:t>−</m:t>
                            </m:r>
                            <m:r>
                              <m:t>4.4</m:t>
                            </m:r>
                          </m:e>
                        </m:d>
                        <m:r>
                          <m:rPr>
                            <m:sty m:val="p"/>
                          </m:rPr>
                          <m:t>+</m:t>
                        </m:r>
                        <m:d>
                          <m:dPr>
                            <m:begChr m:val="|"/>
                            <m:endChr m:val="|"/>
                            <m:sepChr m:val=""/>
                            <m:grow/>
                          </m:dPr>
                          <m:e>
                            <m:r>
                              <m:t>2</m:t>
                            </m:r>
                            <m:r>
                              <m:rPr>
                                <m:sty m:val="p"/>
                              </m:rPr>
                              <m:t>−</m:t>
                            </m:r>
                            <m:r>
                              <m:t>4.4</m:t>
                            </m:r>
                          </m:e>
                        </m:d>
                        <m:r>
                          <m:rPr>
                            <m:sty m:val="p"/>
                          </m:rPr>
                          <m:t>+</m:t>
                        </m:r>
                        <m:d>
                          <m:dPr>
                            <m:begChr m:val="|"/>
                            <m:endChr m:val="|"/>
                            <m:sepChr m:val=""/>
                            <m:grow/>
                          </m:dPr>
                          <m:e>
                            <m:r>
                              <m:t>5</m:t>
                            </m:r>
                            <m:r>
                              <m:rPr>
                                <m:sty m:val="p"/>
                              </m:rPr>
                              <m:t>−</m:t>
                            </m:r>
                            <m:r>
                              <m:t>4.4</m:t>
                            </m:r>
                          </m:e>
                        </m:d>
                        <m:r>
                          <m:rPr>
                            <m:sty m:val="p"/>
                          </m:rPr>
                          <m:t>+</m:t>
                        </m:r>
                        <m:d>
                          <m:dPr>
                            <m:begChr m:val="|"/>
                            <m:endChr m:val="|"/>
                            <m:sepChr m:val=""/>
                            <m:grow/>
                          </m:dPr>
                          <m:e>
                            <m:r>
                              <m:t>3</m:t>
                            </m:r>
                            <m:r>
                              <m:rPr>
                                <m:sty m:val="p"/>
                              </m:rPr>
                              <m:t>−</m:t>
                            </m:r>
                            <m:r>
                              <m:t>4.4</m:t>
                            </m:r>
                          </m:e>
                        </m:d>
                        <m:r>
                          <m:rPr>
                            <m:sty m:val="p"/>
                          </m:rPr>
                          <m:t>+</m:t>
                        </m:r>
                        <m:d>
                          <m:dPr>
                            <m:begChr m:val="|"/>
                            <m:endChr m:val="|"/>
                            <m:sepChr m:val=""/>
                            <m:grow/>
                          </m:dPr>
                          <m:e>
                            <m:r>
                              <m:t>5</m:t>
                            </m:r>
                            <m:r>
                              <m:rPr>
                                <m:sty m:val="p"/>
                              </m:rPr>
                              <m:t>−</m:t>
                            </m:r>
                            <m:r>
                              <m:t>4.4</m:t>
                            </m:r>
                          </m:e>
                        </m:d>
                      </m:e>
                    </m:d>
                    <m:r>
                      <m:rPr>
                        <m:sty m:val="p"/>
                      </m:rPr>
                      <m:t>/</m:t>
                    </m:r>
                    <m:r>
                      <m:t>5</m:t>
                    </m:r>
                  </m:oMath>
                </a14:m>
              </a:p>
              <a:p>
                <a:pPr lvl="0" indent="0" marL="0">
                  <a:buNone/>
                </a:pPr>
                <a14:m>
                  <m:oMath xmlns:m="http://schemas.openxmlformats.org/officeDocument/2006/math">
                    <m:r>
                      <m:t> </m:t>
                    </m:r>
                  </m:oMath>
                </a14:m>
                <a:r>
                  <a:rPr/>
                  <a:t> </a:t>
                </a:r>
                <a14:m>
                  <m:oMath xmlns:m="http://schemas.openxmlformats.org/officeDocument/2006/math">
                    <m:d>
                      <m:dPr>
                        <m:begChr m:val="("/>
                        <m:endChr m:val=")"/>
                        <m:sepChr m:val=""/>
                        <m:grow/>
                      </m:dPr>
                      <m:e>
                        <m:r>
                          <m:t>2.6</m:t>
                        </m:r>
                        <m:r>
                          <m:rPr>
                            <m:sty m:val="p"/>
                          </m:rPr>
                          <m:t>+</m:t>
                        </m:r>
                        <m:r>
                          <m:t>2.4</m:t>
                        </m:r>
                        <m:r>
                          <m:rPr>
                            <m:sty m:val="p"/>
                          </m:rPr>
                          <m:t>+</m:t>
                        </m:r>
                        <m:r>
                          <m:t>0.6</m:t>
                        </m:r>
                        <m:r>
                          <m:rPr>
                            <m:sty m:val="p"/>
                          </m:rPr>
                          <m:t>+</m:t>
                        </m:r>
                        <m:r>
                          <m:t>1.4</m:t>
                        </m:r>
                        <m:r>
                          <m:rPr>
                            <m:sty m:val="p"/>
                          </m:rPr>
                          <m:t>+</m:t>
                        </m:r>
                        <m:r>
                          <m:t>0.6</m:t>
                        </m:r>
                      </m:e>
                    </m:d>
                    <m:r>
                      <m:rPr>
                        <m:sty m:val="p"/>
                      </m:rPr>
                      <m:t>/</m:t>
                    </m:r>
                    <m:r>
                      <m:t>5</m:t>
                    </m:r>
                  </m:oMath>
                </a14:m>
              </a:p>
              <a:p>
                <a:pPr lvl="0" indent="0" marL="0">
                  <a:buNone/>
                </a:pPr>
                <a14:m>
                  <m:oMath xmlns:m="http://schemas.openxmlformats.org/officeDocument/2006/math">
                    <m:r>
                      <m:t> </m:t>
                    </m:r>
                  </m:oMath>
                </a14:m>
                <a:r>
                  <a:rPr/>
                  <a:t> </a:t>
                </a:r>
                <a14:m>
                  <m:oMath xmlns:m="http://schemas.openxmlformats.org/officeDocument/2006/math">
                    <m:r>
                      <m:t>7.6</m:t>
                    </m:r>
                    <m:r>
                      <m:rPr>
                        <m:sty m:val="p"/>
                      </m:rPr>
                      <m:t>/</m:t>
                    </m:r>
                    <m:r>
                      <m:t>5</m:t>
                    </m:r>
                  </m:oMath>
                </a14:m>
              </a:p>
              <a:p>
                <a:pPr lvl="0" indent="0" marL="0">
                  <a:buNone/>
                </a:pPr>
                <a14:m>
                  <m:oMath xmlns:m="http://schemas.openxmlformats.org/officeDocument/2006/math">
                    <m:r>
                      <m:t> </m:t>
                    </m:r>
                  </m:oMath>
                </a14:m>
                <a:r>
                  <a:rPr/>
                  <a:t> 1.52</a:t>
                </a: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(4/6)</a:t>
            </a:r>
          </a:p>
        </p:txBody>
      </p:sp>
      <p:sp>
        <p:nvSpPr>
          <p:cNvPr id="3" name="Content Placeholder 2"/>
          <p:cNvSpPr>
            <a:spLocks noGrp="1"/>
          </p:cNvSpPr>
          <p:nvPr>
            <p:ph idx="1"/>
          </p:nvPr>
        </p:nvSpPr>
        <p:spPr/>
        <p:txBody>
          <a:bodyPr/>
          <a:lstStyle/>
          <a:p>
            <a:pPr lvl="0" indent="0" marL="0">
              <a:buNone/>
            </a:pPr>
            <a:r>
              <a:rPr/>
              <a:t>MAD(5, 7, 3, 5, 7) = 1.28</a:t>
            </a:r>
          </a:p>
          <a:p>
            <a:pPr lvl="0" indent="0" marL="0">
              <a:buNone/>
            </a:pPr>
            <a:r>
              <a:rPr/>
              <a:t>MAD(7, 2, 2, 2, 2) = 1.6</a:t>
            </a:r>
          </a:p>
          <a:p>
            <a:pPr lvl="0" indent="0" marL="0">
              <a:buNone/>
            </a:pPr>
            <a:r>
              <a:rPr/>
              <a:t>…</a:t>
            </a:r>
          </a:p>
          <a:p>
            <a:pPr lvl="0" indent="0" marL="0">
              <a:buNone/>
            </a:pPr>
            <a:r>
              <a:rPr/>
              <a:t>MAD(7, 7, 3, 2, 7) = 2.16</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Where this fits</a:t>
            </a:r>
          </a:p>
        </p:txBody>
      </p:sp>
      <p:pic>
        <p:nvPicPr>
          <p:cNvPr descr="../images/where-this-fits.png" id="0" name="Picture 1"/>
          <p:cNvPicPr>
            <a:picLocks noGrp="1" noChangeAspect="1"/>
          </p:cNvPicPr>
          <p:nvPr/>
        </p:nvPicPr>
        <p:blipFill>
          <a:blip r:embed="rId3"/>
          <a:stretch>
            <a:fillRect/>
          </a:stretch>
        </p:blipFill>
        <p:spPr bwMode="auto">
          <a:xfrm>
            <a:off x="1587500" y="1600200"/>
            <a:ext cx="9029700" cy="45212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(5/6)</a:t>
            </a:r>
          </a:p>
        </p:txBody>
      </p:sp>
      <p:sp>
        <p:nvSpPr>
          <p:cNvPr id="3" name="Content Placeholder 2"/>
          <p:cNvSpPr>
            <a:spLocks noGrp="1"/>
          </p:cNvSpPr>
          <p:nvPr>
            <p:ph idx="1"/>
          </p:nvPr>
        </p:nvSpPr>
        <p:spPr/>
        <p:txBody>
          <a:bodyPr/>
          <a:lstStyle/>
          <a:p>
            <a:pPr lvl="0"/>
            <a:r>
              <a:rPr/>
              <a:t>MAD (Full sample) = 1.68</a:t>
            </a:r>
          </a:p>
          <a:p>
            <a:pPr lvl="0"/>
            <a:r>
              <a:rPr/>
              <a:t>Average MAD (Bootstrap samples) = 1.405</a:t>
            </a:r>
          </a:p>
          <a:p>
            <a:pPr lvl="0"/>
            <a:r>
              <a:rPr/>
              <a:t>Standard deviation MAD (Bootstrap samples) = 0.461</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(6/6)</a:t>
            </a:r>
          </a:p>
        </p:txBody>
      </p:sp>
      <p:pic>
        <p:nvPicPr>
          <p:cNvPr descr="fig:  ../images/histogram01.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4. Histogram of bootstrapped estimates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of intuition about the bootstrap (1/6)</a:t>
            </a:r>
          </a:p>
        </p:txBody>
      </p:sp>
      <p:pic>
        <p:nvPicPr>
          <p:cNvPr descr="fig:  ../images/intuition0.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5. An example of a cumulative density function</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of intuition about the bootstrap (2/6)</a:t>
            </a:r>
          </a:p>
        </p:txBody>
      </p:sp>
      <p:pic>
        <p:nvPicPr>
          <p:cNvPr descr="fig:  ../images/intuitionx.png" id="0" name="Picture 1"/>
          <p:cNvPicPr>
            <a:picLocks noGrp="1" noChangeAspect="1"/>
          </p:cNvPicPr>
          <p:nvPr/>
        </p:nvPicPr>
        <p:blipFill>
          <a:blip r:embed="rId2"/>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6. An alternative cumulative density function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of intuition about the bootstrap (3/6)</a:t>
            </a:r>
          </a:p>
        </p:txBody>
      </p:sp>
      <p:pic>
        <p:nvPicPr>
          <p:cNvPr descr="fig:  ../images/intuition1.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7. Using random uniform values to simulate data from a cumulative distribution function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of intuition about the bootstrap (4/6)</a:t>
            </a:r>
          </a:p>
        </p:txBody>
      </p:sp>
      <p:pic>
        <p:nvPicPr>
          <p:cNvPr descr="fig:  ../images/intuitiony.png" id="0" name="Picture 1"/>
          <p:cNvPicPr>
            <a:picLocks noGrp="1" noChangeAspect="1"/>
          </p:cNvPicPr>
          <p:nvPr/>
        </p:nvPicPr>
        <p:blipFill>
          <a:blip r:embed="rId2"/>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8. Using random uniform values to simulate data from an alternative cumulative distribution function</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of intuition about the bootstrap (5/6)</a:t>
            </a:r>
          </a:p>
        </p:txBody>
      </p:sp>
      <p:pic>
        <p:nvPicPr>
          <p:cNvPr descr="fig:  ../images/intuition3.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9. Estimate of cumulative density function from the data</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of intuition about the bootstrap (6/6)</a:t>
            </a:r>
          </a:p>
        </p:txBody>
      </p:sp>
      <p:pic>
        <p:nvPicPr>
          <p:cNvPr descr="fig:  ../images/intuition4.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10. Random uniform values converted into a bootstrap</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Meaning of the term “bootstrap”</a:t>
            </a:r>
          </a:p>
        </p:txBody>
      </p:sp>
      <p:pic>
        <p:nvPicPr>
          <p:cNvPr descr="fig:  ../images/bootstrap-image.png" id="0" name="Picture 1"/>
          <p:cNvPicPr>
            <a:picLocks noGrp="1" noChangeAspect="1"/>
          </p:cNvPicPr>
          <p:nvPr/>
        </p:nvPicPr>
        <p:blipFill>
          <a:blip r:embed="rId3"/>
          <a:stretch>
            <a:fillRect/>
          </a:stretch>
        </p:blipFill>
        <p:spPr bwMode="auto">
          <a:xfrm>
            <a:off x="2501900" y="1600200"/>
            <a:ext cx="72009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11. Image of a bootstrap</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 Forests/Bagging (1/5)</a:t>
            </a:r>
          </a:p>
        </p:txBody>
      </p:sp>
      <p:sp>
        <p:nvSpPr>
          <p:cNvPr id="3" name="Content Placeholder 2"/>
          <p:cNvSpPr>
            <a:spLocks noGrp="1"/>
          </p:cNvSpPr>
          <p:nvPr>
            <p:ph idx="1"/>
          </p:nvPr>
        </p:nvSpPr>
        <p:spPr/>
        <p:txBody>
          <a:bodyPr/>
          <a:lstStyle/>
          <a:p>
            <a:pPr lvl="0"/>
            <a:r>
              <a:rPr/>
              <a:t>Portmanteau for bootstrap aggregation</a:t>
            </a:r>
          </a:p>
          <a:p>
            <a:pPr lvl="1"/>
            <a:r>
              <a:rPr/>
              <a:t>Used in random forests</a:t>
            </a:r>
          </a:p>
          <a:p>
            <a:pPr lvl="0"/>
            <a:r>
              <a:rPr/>
              <a:t>Developed by Leo Breiman in 1996</a:t>
            </a:r>
          </a:p>
          <a:p>
            <a:pPr lvl="0"/>
            <a:r>
              <a:rPr/>
              <a:t>Start with CART model</a:t>
            </a:r>
          </a:p>
          <a:p>
            <a:pPr lvl="1"/>
            <a:r>
              <a:rPr/>
              <a:t>Classification And Regression Tree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a:t>
            </a:r>
          </a:p>
        </p:txBody>
      </p:sp>
      <p:sp>
        <p:nvSpPr>
          <p:cNvPr id="3" name="Content Placeholder 2"/>
          <p:cNvSpPr>
            <a:spLocks noGrp="1"/>
          </p:cNvSpPr>
          <p:nvPr>
            <p:ph idx="1"/>
          </p:nvPr>
        </p:nvSpPr>
        <p:spPr/>
        <p:txBody>
          <a:bodyPr/>
          <a:lstStyle/>
          <a:p>
            <a:pPr lvl="0" indent="0" marL="0">
              <a:buNone/>
            </a:pPr>
            <a:r>
              <a:rPr/>
              <a:t>For you to have a good understanding of:</a:t>
            </a:r>
          </a:p>
          <a:p>
            <a:pPr lvl="0"/>
            <a:r>
              <a:rPr/>
              <a:t>what the bootstrap is</a:t>
            </a:r>
          </a:p>
          <a:p>
            <a:pPr lvl="0"/>
            <a:r>
              <a:rPr/>
              <a:t>when it is appropriate to use it</a:t>
            </a:r>
          </a:p>
          <a:p>
            <a:pPr lvl="0"/>
            <a:r>
              <a:rPr/>
              <a:t>the steps to implement the bootstrap.</a:t>
            </a:r>
          </a:p>
          <a:p>
            <a:pPr lvl="0" indent="0" marL="0">
              <a:buNone/>
            </a:pPr>
            <a:r>
              <a:rPr/>
              <a:t>The goal is not to cover every possible application of the bootstrap.</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 Forests/Bagging (2/5)</a:t>
            </a:r>
          </a:p>
        </p:txBody>
      </p:sp>
      <p:pic>
        <p:nvPicPr>
          <p:cNvPr descr="fig:  ../images/bag1.png" id="0" name="Picture 1"/>
          <p:cNvPicPr>
            <a:picLocks noGrp="1" noChangeAspect="1"/>
          </p:cNvPicPr>
          <p:nvPr/>
        </p:nvPicPr>
        <p:blipFill>
          <a:blip r:embed="rId2"/>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11. Regression tree predictions from a single model</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 Forests/Bagging (3/5)</a:t>
            </a:r>
          </a:p>
        </p:txBody>
      </p:sp>
      <p:pic>
        <p:nvPicPr>
          <p:cNvPr descr="fig:  ../images/bag2.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12. Regression tree predictions from a bootstrap sample</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 Forests/Bagging (4/5)</a:t>
            </a:r>
          </a:p>
        </p:txBody>
      </p:sp>
      <p:pic>
        <p:nvPicPr>
          <p:cNvPr descr="fig:  ../images/bag3.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13. Regression tree predictions from multiple bootstrap samples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 Forests/Bagging (5/5)</a:t>
            </a:r>
          </a:p>
        </p:txBody>
      </p:sp>
      <p:sp>
        <p:nvSpPr>
          <p:cNvPr id="3" name="Content Placeholder 2"/>
          <p:cNvSpPr>
            <a:spLocks noGrp="1"/>
          </p:cNvSpPr>
          <p:nvPr>
            <p:ph idx="1"/>
          </p:nvPr>
        </p:nvSpPr>
        <p:spPr/>
        <p:txBody>
          <a:bodyPr/>
          <a:lstStyle/>
          <a:p>
            <a:pPr lvl="0" indent="0" marL="0">
              <a:buNone/>
            </a:pPr>
            <a:r>
              <a:rPr/>
              <a:t>Random forests are very good at</a:t>
            </a:r>
          </a:p>
          <a:p>
            <a:pPr lvl="0"/>
            <a:r>
              <a:rPr/>
              <a:t>Modeling nonlinearities</a:t>
            </a:r>
          </a:p>
          <a:p>
            <a:pPr lvl="0"/>
            <a:r>
              <a:rPr/>
              <a:t>Modeling interactions</a:t>
            </a:r>
          </a:p>
          <a:p>
            <a:pPr lvl="0"/>
            <a:r>
              <a:rPr/>
              <a:t>Avoiding overfitting</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#1</a:t>
            </a:r>
          </a:p>
        </p:txBody>
      </p:sp>
      <p:sp>
        <p:nvSpPr>
          <p:cNvPr id="3" name="Content Placeholder 2"/>
          <p:cNvSpPr>
            <a:spLocks noGrp="1"/>
          </p:cNvSpPr>
          <p:nvPr>
            <p:ph idx="1"/>
          </p:nvPr>
        </p:nvSpPr>
        <p:spPr/>
        <p:txBody>
          <a:bodyPr/>
          <a:lstStyle/>
          <a:p>
            <a:pPr lvl="0"/>
            <a:r>
              <a:rPr/>
              <a:t>What have you learned</a:t>
            </a:r>
          </a:p>
          <a:p>
            <a:pPr lvl="1"/>
            <a:r>
              <a:rPr/>
              <a:t>History of the bootstrap</a:t>
            </a:r>
          </a:p>
          <a:p>
            <a:pPr lvl="0"/>
            <a:r>
              <a:rPr/>
              <a:t>What’s coming next</a:t>
            </a:r>
          </a:p>
          <a:p>
            <a:pPr lvl="1"/>
            <a:r>
              <a:rPr/>
              <a:t>Algorithms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Algorithms</a:t>
            </a:r>
          </a:p>
        </p:txBody>
      </p:sp>
      <p:sp>
        <p:nvSpPr>
          <p:cNvPr id="3" name="Content Placeholder 2"/>
          <p:cNvSpPr>
            <a:spLocks noGrp="1"/>
          </p:cNvSpPr>
          <p:nvPr>
            <p:ph idx="1"/>
          </p:nvPr>
        </p:nvSpPr>
        <p:spPr/>
        <p:txBody>
          <a:bodyPr/>
          <a:lstStyle/>
          <a:p>
            <a:pPr lvl="0"/>
            <a:r>
              <a:rPr/>
              <a:t>Estimate bias</a:t>
            </a:r>
          </a:p>
          <a:p>
            <a:pPr lvl="0"/>
            <a:r>
              <a:rPr/>
              <a:t>Calculate standard errors</a:t>
            </a:r>
          </a:p>
          <a:p>
            <a:pPr lvl="0"/>
            <a:r>
              <a:rPr/>
              <a:t>Compute confidence intervals</a:t>
            </a:r>
          </a:p>
          <a:p>
            <a:pPr lvl="0"/>
            <a:r>
              <a:rPr/>
              <a:t>Test hypotheses</a:t>
            </a:r>
          </a:p>
          <a:p>
            <a:pPr lvl="0"/>
            <a:r>
              <a:rPr/>
              <a:t>Visualizations</a:t>
            </a:r>
          </a:p>
          <a:p>
            <a:pPr lvl="0"/>
            <a:r>
              <a:rPr/>
              <a:t>How many bootstraps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Evaluate estimates on bootstrapped samples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acc>
                      <m:accPr>
                        <m:chr m:val="̂"/>
                      </m:accPr>
                      <m:e>
                        <m:r>
                          <m:t>θ</m:t>
                        </m:r>
                      </m:e>
                    </m:acc>
                    <m:r>
                      <m:rPr>
                        <m:sty m:val="p"/>
                      </m:rPr>
                      <m:t>=</m:t>
                    </m:r>
                    <m:acc>
                      <m:accPr>
                        <m:chr m:val="̂"/>
                      </m:accPr>
                      <m:e>
                        <m:r>
                          <m:t>θ</m:t>
                        </m:r>
                      </m:e>
                    </m:acc>
                    <m:d>
                      <m:dPr>
                        <m:begChr m:val="("/>
                        <m:endChr m:val=")"/>
                        <m:sepChr m:val=""/>
                        <m:grow/>
                      </m:dPr>
                      <m:e>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e>
                    </m:d>
                  </m:oMath>
                </a14:m>
                <a:r>
                  <a:rPr/>
                  <a:t> is an estimate of </a:t>
                </a:r>
                <a14:m>
                  <m:oMath xmlns:m="http://schemas.openxmlformats.org/officeDocument/2006/math">
                    <m:r>
                      <m:t>θ</m:t>
                    </m:r>
                  </m:oMath>
                </a14:m>
                <a:r>
                  <a:rPr/>
                  <a:t>.</a:t>
                </a:r>
              </a:p>
              <a:p>
                <a:pPr lvl="0"/>
                <a:r>
                  <a:rPr/>
                  <a:t>Recalculate for B bootstrap samples</a:t>
                </a:r>
              </a:p>
              <a:p>
                <a:pPr lvl="1"/>
                <a14:m>
                  <m:oMath xmlns:m="http://schemas.openxmlformats.org/officeDocument/2006/math">
                    <m:sSup>
                      <m:e>
                        <m:acc>
                          <m:accPr>
                            <m:chr m:val="̂"/>
                          </m:accPr>
                          <m:e>
                            <m:r>
                              <m:t>θ</m:t>
                            </m:r>
                          </m:e>
                        </m:acc>
                      </m:e>
                      <m:sup>
                        <m:d>
                          <m:dPr>
                            <m:begChr m:val="("/>
                            <m:endChr m:val=")"/>
                            <m:sepChr m:val=""/>
                            <m:grow/>
                          </m:dPr>
                          <m:e>
                            <m:r>
                              <m:t>1</m:t>
                            </m:r>
                          </m:e>
                        </m:d>
                      </m:sup>
                    </m:sSup>
                    <m:r>
                      <m:rPr>
                        <m:sty m:val="p"/>
                      </m:rPr>
                      <m:t>=</m:t>
                    </m:r>
                    <m:acc>
                      <m:accPr>
                        <m:chr m:val="̂"/>
                      </m:accPr>
                      <m:e>
                        <m:r>
                          <m:t>θ</m:t>
                        </m:r>
                      </m:e>
                    </m:acc>
                    <m:d>
                      <m:dPr>
                        <m:begChr m:val="("/>
                        <m:endChr m:val=")"/>
                        <m:sepChr m:val=""/>
                        <m:grow/>
                      </m:dPr>
                      <m:e>
                        <m:sSubSup>
                          <m:e>
                            <m:r>
                              <m:t>X</m:t>
                            </m:r>
                          </m:e>
                          <m:sub>
                            <m:r>
                              <m:t>1</m:t>
                            </m:r>
                          </m:sub>
                          <m:sup>
                            <m:d>
                              <m:dPr>
                                <m:begChr m:val="("/>
                                <m:endChr m:val=")"/>
                                <m:sepChr m:val=""/>
                                <m:grow/>
                              </m:dPr>
                              <m:e>
                                <m:r>
                                  <m:t>1</m:t>
                                </m:r>
                              </m:e>
                            </m:d>
                          </m:sup>
                        </m:sSubSup>
                        <m:r>
                          <m:rPr>
                            <m:sty m:val="p"/>
                          </m:rPr>
                          <m:t>,</m:t>
                        </m:r>
                        <m:sSubSup>
                          <m:e>
                            <m:r>
                              <m:t>X</m:t>
                            </m:r>
                          </m:e>
                          <m:sub>
                            <m:r>
                              <m:t>2</m:t>
                            </m:r>
                          </m:sub>
                          <m:sup>
                            <m:d>
                              <m:dPr>
                                <m:begChr m:val="("/>
                                <m:endChr m:val=")"/>
                                <m:sepChr m:val=""/>
                                <m:grow/>
                              </m:dPr>
                              <m:e>
                                <m:r>
                                  <m:t>1</m:t>
                                </m:r>
                              </m:e>
                            </m:d>
                          </m:sup>
                        </m:sSubSup>
                        <m:r>
                          <m:rPr>
                            <m:sty m:val="p"/>
                          </m:rPr>
                          <m:t>,</m:t>
                        </m:r>
                        <m:r>
                          <m:rPr>
                            <m:sty m:val="p"/>
                          </m:rPr>
                          <m:t>.</m:t>
                        </m:r>
                        <m:r>
                          <m:rPr>
                            <m:sty m:val="p"/>
                          </m:rPr>
                          <m:t>.</m:t>
                        </m:r>
                        <m:r>
                          <m:rPr>
                            <m:sty m:val="p"/>
                          </m:rPr>
                          <m:t>.</m:t>
                        </m:r>
                        <m:r>
                          <m:rPr>
                            <m:sty m:val="p"/>
                          </m:rPr>
                          <m:t>,</m:t>
                        </m:r>
                        <m:sSubSup>
                          <m:e>
                            <m:r>
                              <m:t>X</m:t>
                            </m:r>
                          </m:e>
                          <m:sub>
                            <m:r>
                              <m:t>n</m:t>
                            </m:r>
                          </m:sub>
                          <m:sup>
                            <m:d>
                              <m:dPr>
                                <m:begChr m:val="("/>
                                <m:endChr m:val=")"/>
                                <m:sepChr m:val=""/>
                                <m:grow/>
                              </m:dPr>
                              <m:e>
                                <m:r>
                                  <m:t>1</m:t>
                                </m:r>
                              </m:e>
                            </m:d>
                          </m:sup>
                        </m:sSubSup>
                      </m:e>
                    </m:d>
                  </m:oMath>
                </a14:m>
              </a:p>
              <a:p>
                <a:pPr lvl="1"/>
                <a14:m>
                  <m:oMath xmlns:m="http://schemas.openxmlformats.org/officeDocument/2006/math">
                    <m:sSup>
                      <m:e>
                        <m:acc>
                          <m:accPr>
                            <m:chr m:val="̂"/>
                          </m:accPr>
                          <m:e>
                            <m:r>
                              <m:t>θ</m:t>
                            </m:r>
                          </m:e>
                        </m:acc>
                      </m:e>
                      <m:sup>
                        <m:d>
                          <m:dPr>
                            <m:begChr m:val="("/>
                            <m:endChr m:val=")"/>
                            <m:sepChr m:val=""/>
                            <m:grow/>
                          </m:dPr>
                          <m:e>
                            <m:r>
                              <m:t>2</m:t>
                            </m:r>
                          </m:e>
                        </m:d>
                      </m:sup>
                    </m:sSup>
                    <m:r>
                      <m:rPr>
                        <m:sty m:val="p"/>
                      </m:rPr>
                      <m:t>=</m:t>
                    </m:r>
                    <m:acc>
                      <m:accPr>
                        <m:chr m:val="̂"/>
                      </m:accPr>
                      <m:e>
                        <m:r>
                          <m:t>θ</m:t>
                        </m:r>
                      </m:e>
                    </m:acc>
                    <m:d>
                      <m:dPr>
                        <m:begChr m:val="("/>
                        <m:endChr m:val=")"/>
                        <m:sepChr m:val=""/>
                        <m:grow/>
                      </m:dPr>
                      <m:e>
                        <m:sSubSup>
                          <m:e>
                            <m:r>
                              <m:t>X</m:t>
                            </m:r>
                          </m:e>
                          <m:sub>
                            <m:r>
                              <m:t>1</m:t>
                            </m:r>
                          </m:sub>
                          <m:sup>
                            <m:d>
                              <m:dPr>
                                <m:begChr m:val="("/>
                                <m:endChr m:val=")"/>
                                <m:sepChr m:val=""/>
                                <m:grow/>
                              </m:dPr>
                              <m:e>
                                <m:r>
                                  <m:t>2</m:t>
                                </m:r>
                              </m:e>
                            </m:d>
                          </m:sup>
                        </m:sSubSup>
                        <m:r>
                          <m:rPr>
                            <m:sty m:val="p"/>
                          </m:rPr>
                          <m:t>,</m:t>
                        </m:r>
                        <m:sSubSup>
                          <m:e>
                            <m:r>
                              <m:t>X</m:t>
                            </m:r>
                          </m:e>
                          <m:sub>
                            <m:r>
                              <m:t>2</m:t>
                            </m:r>
                          </m:sub>
                          <m:sup>
                            <m:d>
                              <m:dPr>
                                <m:begChr m:val="("/>
                                <m:endChr m:val=")"/>
                                <m:sepChr m:val=""/>
                                <m:grow/>
                              </m:dPr>
                              <m:e>
                                <m:r>
                                  <m:t>2</m:t>
                                </m:r>
                              </m:e>
                            </m:d>
                          </m:sup>
                        </m:sSubSup>
                        <m:r>
                          <m:rPr>
                            <m:sty m:val="p"/>
                          </m:rPr>
                          <m:t>,</m:t>
                        </m:r>
                        <m:r>
                          <m:rPr>
                            <m:sty m:val="p"/>
                          </m:rPr>
                          <m:t>.</m:t>
                        </m:r>
                        <m:r>
                          <m:rPr>
                            <m:sty m:val="p"/>
                          </m:rPr>
                          <m:t>.</m:t>
                        </m:r>
                        <m:r>
                          <m:rPr>
                            <m:sty m:val="p"/>
                          </m:rPr>
                          <m:t>.</m:t>
                        </m:r>
                        <m:r>
                          <m:rPr>
                            <m:sty m:val="p"/>
                          </m:rPr>
                          <m:t>,</m:t>
                        </m:r>
                        <m:sSubSup>
                          <m:e>
                            <m:r>
                              <m:t>X</m:t>
                            </m:r>
                          </m:e>
                          <m:sub>
                            <m:r>
                              <m:t>n</m:t>
                            </m:r>
                          </m:sub>
                          <m:sup>
                            <m:d>
                              <m:dPr>
                                <m:begChr m:val="("/>
                                <m:endChr m:val=")"/>
                                <m:sepChr m:val=""/>
                                <m:grow/>
                              </m:dPr>
                              <m:e>
                                <m:r>
                                  <m:t>2</m:t>
                                </m:r>
                              </m:e>
                            </m:d>
                          </m:sup>
                        </m:sSubSup>
                      </m:e>
                    </m:d>
                  </m:oMath>
                </a14:m>
              </a:p>
              <a:p>
                <a:pPr lvl="1"/>
                <a:r>
                  <a:rPr/>
                  <a:t>…</a:t>
                </a:r>
              </a:p>
              <a:p>
                <a:pPr lvl="1"/>
                <a14:m>
                  <m:oMath xmlns:m="http://schemas.openxmlformats.org/officeDocument/2006/math">
                    <m:sSup>
                      <m:e>
                        <m:acc>
                          <m:accPr>
                            <m:chr m:val="̂"/>
                          </m:accPr>
                          <m:e>
                            <m:r>
                              <m:t>θ</m:t>
                            </m:r>
                          </m:e>
                        </m:acc>
                      </m:e>
                      <m:sup>
                        <m:d>
                          <m:dPr>
                            <m:begChr m:val="("/>
                            <m:endChr m:val=")"/>
                            <m:sepChr m:val=""/>
                            <m:grow/>
                          </m:dPr>
                          <m:e>
                            <m:r>
                              <m:t>B</m:t>
                            </m:r>
                          </m:e>
                        </m:d>
                      </m:sup>
                    </m:sSup>
                    <m:r>
                      <m:rPr>
                        <m:sty m:val="p"/>
                      </m:rPr>
                      <m:t>=</m:t>
                    </m:r>
                    <m:acc>
                      <m:accPr>
                        <m:chr m:val="̂"/>
                      </m:accPr>
                      <m:e>
                        <m:r>
                          <m:t>θ</m:t>
                        </m:r>
                      </m:e>
                    </m:acc>
                    <m:d>
                      <m:dPr>
                        <m:begChr m:val="("/>
                        <m:endChr m:val=")"/>
                        <m:sepChr m:val=""/>
                        <m:grow/>
                      </m:dPr>
                      <m:e>
                        <m:sSubSup>
                          <m:e>
                            <m:r>
                              <m:t>X</m:t>
                            </m:r>
                          </m:e>
                          <m:sub>
                            <m:r>
                              <m:t>1</m:t>
                            </m:r>
                          </m:sub>
                          <m:sup>
                            <m:d>
                              <m:dPr>
                                <m:begChr m:val="("/>
                                <m:endChr m:val=")"/>
                                <m:sepChr m:val=""/>
                                <m:grow/>
                              </m:dPr>
                              <m:e>
                                <m:r>
                                  <m:t>B</m:t>
                                </m:r>
                              </m:e>
                            </m:d>
                          </m:sup>
                        </m:sSubSup>
                        <m:r>
                          <m:rPr>
                            <m:sty m:val="p"/>
                          </m:rPr>
                          <m:t>,</m:t>
                        </m:r>
                        <m:sSubSup>
                          <m:e>
                            <m:r>
                              <m:t>X</m:t>
                            </m:r>
                          </m:e>
                          <m:sub>
                            <m:r>
                              <m:t>2</m:t>
                            </m:r>
                          </m:sub>
                          <m:sup>
                            <m:d>
                              <m:dPr>
                                <m:begChr m:val="("/>
                                <m:endChr m:val=")"/>
                                <m:sepChr m:val=""/>
                                <m:grow/>
                              </m:dPr>
                              <m:e>
                                <m:r>
                                  <m:t>B</m:t>
                                </m:r>
                              </m:e>
                            </m:d>
                          </m:sup>
                        </m:sSubSup>
                        <m:r>
                          <m:rPr>
                            <m:sty m:val="p"/>
                          </m:rPr>
                          <m:t>,</m:t>
                        </m:r>
                        <m:r>
                          <m:rPr>
                            <m:sty m:val="p"/>
                          </m:rPr>
                          <m:t>.</m:t>
                        </m:r>
                        <m:r>
                          <m:rPr>
                            <m:sty m:val="p"/>
                          </m:rPr>
                          <m:t>.</m:t>
                        </m:r>
                        <m:r>
                          <m:rPr>
                            <m:sty m:val="p"/>
                          </m:rPr>
                          <m:t>.</m:t>
                        </m:r>
                        <m:r>
                          <m:rPr>
                            <m:sty m:val="p"/>
                          </m:rPr>
                          <m:t>,</m:t>
                        </m:r>
                        <m:sSubSup>
                          <m:e>
                            <m:r>
                              <m:t>X</m:t>
                            </m:r>
                          </m:e>
                          <m:sub>
                            <m:r>
                              <m:t>n</m:t>
                            </m:r>
                          </m:sub>
                          <m:sup>
                            <m:d>
                              <m:dPr>
                                <m:begChr m:val="("/>
                                <m:endChr m:val=")"/>
                                <m:sepChr m:val=""/>
                                <m:grow/>
                              </m:dPr>
                              <m:e>
                                <m:r>
                                  <m:t>B</m:t>
                                </m:r>
                              </m:e>
                            </m:d>
                          </m:sup>
                        </m:sSubSup>
                      </m:e>
                    </m:d>
                  </m:oMath>
                </a14:m>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Estimate bias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Compare the bootstrap average to the original estimate</a:t>
                </a:r>
              </a:p>
              <a:p>
                <a:pPr lvl="1"/>
                <a14:m>
                  <m:oMath xmlns:m="http://schemas.openxmlformats.org/officeDocument/2006/math">
                    <m:acc>
                      <m:accPr>
                        <m:chr m:val="‾"/>
                      </m:accPr>
                      <m:e>
                        <m:r>
                          <m:t>θ</m:t>
                        </m:r>
                      </m:e>
                    </m:acc>
                    <m:r>
                      <m:rPr>
                        <m:sty m:val="p"/>
                      </m:rPr>
                      <m:t>−</m:t>
                    </m:r>
                    <m:acc>
                      <m:accPr>
                        <m:chr m:val="̂"/>
                      </m:accPr>
                      <m:e>
                        <m:r>
                          <m:t>θ</m:t>
                        </m:r>
                      </m:e>
                    </m:acc>
                  </m:oMath>
                </a14:m>
              </a:p>
              <a:p>
                <a:pPr lvl="1"/>
                <a:r>
                  <a:rPr/>
                  <a:t>where </a:t>
                </a:r>
                <a14:m>
                  <m:oMath xmlns:m="http://schemas.openxmlformats.org/officeDocument/2006/math">
                    <m:acc>
                      <m:accPr>
                        <m:chr m:val="‾"/>
                      </m:accPr>
                      <m:e>
                        <m:r>
                          <m:t>θ</m:t>
                        </m:r>
                      </m:e>
                    </m:acc>
                    <m:r>
                      <m:rPr>
                        <m:sty m:val="p"/>
                      </m:rPr>
                      <m:t>=</m:t>
                    </m:r>
                    <m:f>
                      <m:fPr>
                        <m:type m:val="bar"/>
                      </m:fPr>
                      <m:num>
                        <m:r>
                          <m:t>1</m:t>
                        </m:r>
                      </m:num>
                      <m:den>
                        <m:r>
                          <m:t>B</m:t>
                        </m:r>
                      </m:den>
                    </m:f>
                    <m:nary>
                      <m:naryPr>
                        <m:chr m:val="∑"/>
                        <m:limLoc m:val="undOvr"/>
                        <m:subHide m:val="0"/>
                        <m:supHide m:val="0"/>
                      </m:naryPr>
                      <m:sub>
                        <m:r>
                          <m:t>b</m:t>
                        </m:r>
                        <m:r>
                          <m:rPr>
                            <m:sty m:val="p"/>
                          </m:rPr>
                          <m:t>=</m:t>
                        </m:r>
                        <m:r>
                          <m:t>1</m:t>
                        </m:r>
                      </m:sub>
                      <m:sup>
                        <m:r>
                          <m:t>B</m:t>
                        </m:r>
                      </m:sup>
                      <m:e>
                        <m:sSup>
                          <m:e>
                            <m:acc>
                              <m:accPr>
                                <m:chr m:val="̂"/>
                              </m:accPr>
                              <m:e>
                                <m:r>
                                  <m:t>θ</m:t>
                                </m:r>
                              </m:e>
                            </m:acc>
                          </m:e>
                          <m:sup>
                            <m:d>
                              <m:dPr>
                                <m:begChr m:val="("/>
                                <m:endChr m:val=")"/>
                                <m:sepChr m:val=""/>
                                <m:grow/>
                              </m:dPr>
                              <m:e>
                                <m:r>
                                  <m:t>b</m:t>
                                </m:r>
                              </m:e>
                            </m:d>
                          </m:sup>
                        </m:sSup>
                      </m:e>
                    </m:nary>
                  </m:oMath>
                </a14:m>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standard errors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Calculate the standard deviation of the bootstrap estimates</a:t>
                </a:r>
              </a:p>
              <a:p>
                <a:pPr lvl="1"/>
                <a14:m>
                  <m:oMath xmlns:m="http://schemas.openxmlformats.org/officeDocument/2006/math">
                    <m:sSup>
                      <m:e>
                        <m:r>
                          <m:t>σ</m:t>
                        </m:r>
                      </m:e>
                      <m:sup>
                        <m:d>
                          <m:dPr>
                            <m:begChr m:val="("/>
                            <m:endChr m:val=")"/>
                            <m:sepChr m:val=""/>
                            <m:grow/>
                          </m:dPr>
                          <m:e>
                            <m:r>
                              <m:t>B</m:t>
                            </m:r>
                          </m:e>
                        </m:d>
                      </m:sup>
                    </m:sSup>
                    <m:r>
                      <m:rPr>
                        <m:sty m:val="p"/>
                      </m:rPr>
                      <m:t>=</m:t>
                    </m:r>
                    <m:rad>
                      <m:radPr>
                        <m:degHide m:val="1"/>
                      </m:radPr>
                      <m:deg/>
                      <m:e>
                        <m:f>
                          <m:fPr>
                            <m:type m:val="bar"/>
                          </m:fPr>
                          <m:num>
                            <m:r>
                              <m:t>1</m:t>
                            </m:r>
                          </m:num>
                          <m:den>
                            <m:r>
                              <m:t>B</m:t>
                            </m:r>
                            <m:r>
                              <m:rPr>
                                <m:sty m:val="p"/>
                              </m:rPr>
                              <m:t>−</m:t>
                            </m:r>
                            <m:r>
                              <m:t>1</m:t>
                            </m:r>
                          </m:den>
                        </m:f>
                        <m:nary>
                          <m:naryPr>
                            <m:chr m:val="∑"/>
                            <m:limLoc m:val="undOvr"/>
                            <m:subHide m:val="0"/>
                            <m:supHide m:val="0"/>
                          </m:naryPr>
                          <m:sub>
                            <m:r>
                              <m:t>b</m:t>
                            </m:r>
                            <m:r>
                              <m:rPr>
                                <m:sty m:val="p"/>
                              </m:rPr>
                              <m:t>=</m:t>
                            </m:r>
                            <m:r>
                              <m:t>1</m:t>
                            </m:r>
                          </m:sub>
                          <m:sup>
                            <m:r>
                              <m:t>B</m:t>
                            </m:r>
                          </m:sup>
                          <m:e>
                            <m:sSup>
                              <m:e>
                                <m:d>
                                  <m:dPr>
                                    <m:begChr m:val="("/>
                                    <m:endChr m:val=")"/>
                                    <m:sepChr m:val=""/>
                                    <m:grow/>
                                  </m:dPr>
                                  <m:e>
                                    <m:sSup>
                                      <m:e>
                                        <m:acc>
                                          <m:accPr>
                                            <m:chr m:val="̂"/>
                                          </m:accPr>
                                          <m:e>
                                            <m:r>
                                              <m:t>θ</m:t>
                                            </m:r>
                                          </m:e>
                                        </m:acc>
                                      </m:e>
                                      <m:sup>
                                        <m:d>
                                          <m:dPr>
                                            <m:begChr m:val="("/>
                                            <m:endChr m:val=")"/>
                                            <m:sepChr m:val=""/>
                                            <m:grow/>
                                          </m:dPr>
                                          <m:e>
                                            <m:r>
                                              <m:t>b</m:t>
                                            </m:r>
                                          </m:e>
                                        </m:d>
                                      </m:sup>
                                    </m:sSup>
                                    <m:r>
                                      <m:rPr>
                                        <m:sty m:val="p"/>
                                      </m:rPr>
                                      <m:t>−</m:t>
                                    </m:r>
                                    <m:acc>
                                      <m:accPr>
                                        <m:chr m:val="‾"/>
                                      </m:accPr>
                                      <m:e>
                                        <m:r>
                                          <m:t>θ</m:t>
                                        </m:r>
                                      </m:e>
                                    </m:acc>
                                  </m:e>
                                </m:d>
                              </m:e>
                              <m:sup>
                                <m:r>
                                  <m:t>2</m:t>
                                </m:r>
                              </m:sup>
                            </m:sSup>
                          </m:e>
                        </m:nary>
                      </m:e>
                    </m:rad>
                  </m:oMath>
                </a14:m>
              </a:p>
            </p:txBody>
          </p:sp>
        </mc:Choice>
      </mc:AlternateContent>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a:t>
            </a:r>
          </a:p>
        </p:txBody>
      </p:sp>
      <p:sp>
        <p:nvSpPr>
          <p:cNvPr id="3" name="Content Placeholder 2"/>
          <p:cNvSpPr>
            <a:spLocks noGrp="1"/>
          </p:cNvSpPr>
          <p:nvPr>
            <p:ph idx="1"/>
          </p:nvPr>
        </p:nvSpPr>
        <p:spPr/>
        <p:txBody>
          <a:bodyPr/>
          <a:lstStyle/>
          <a:p>
            <a:pPr lvl="0"/>
            <a:r>
              <a:rPr/>
              <a:t>Use bootstrap standard error</a:t>
            </a:r>
          </a:p>
          <a:p>
            <a:pPr lvl="0"/>
            <a:r>
              <a:rPr/>
              <a:t>Use percentiles from the bootstrap distribution</a:t>
            </a:r>
          </a:p>
          <a:p>
            <a:pPr lvl="0"/>
            <a:r>
              <a:rPr/>
              <a:t>Use bias corrected and adjusted percentiles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you’ll learn today</a:t>
            </a:r>
          </a:p>
        </p:txBody>
      </p:sp>
      <p:sp>
        <p:nvSpPr>
          <p:cNvPr id="3" name="Content Placeholder 2"/>
          <p:cNvSpPr>
            <a:spLocks noGrp="1"/>
          </p:cNvSpPr>
          <p:nvPr>
            <p:ph idx="1"/>
          </p:nvPr>
        </p:nvSpPr>
        <p:spPr/>
        <p:txBody>
          <a:bodyPr/>
          <a:lstStyle/>
          <a:p>
            <a:pPr lvl="0"/>
            <a:r>
              <a:rPr/>
              <a:t>History</a:t>
            </a:r>
          </a:p>
          <a:p>
            <a:pPr lvl="0"/>
            <a:r>
              <a:rPr/>
              <a:t>Algorithms</a:t>
            </a:r>
          </a:p>
          <a:p>
            <a:pPr lvl="0"/>
            <a:r>
              <a:rPr/>
              <a:t>Software</a:t>
            </a:r>
          </a:p>
          <a:p>
            <a:pPr lvl="0"/>
            <a:r>
              <a:rPr/>
              <a:t>Special settings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 bootstrap standard error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Easy, once you have a standard error</a:t>
                </a:r>
              </a:p>
              <a:p>
                <a:pPr lvl="1"/>
                <a14:m>
                  <m:oMath xmlns:m="http://schemas.openxmlformats.org/officeDocument/2006/math">
                    <m:sSup>
                      <m:e>
                        <m:acc>
                          <m:accPr>
                            <m:chr m:val="̂"/>
                          </m:accPr>
                          <m:e>
                            <m:r>
                              <m:t>θ</m:t>
                            </m:r>
                          </m:e>
                        </m:acc>
                      </m:e>
                      <m:sup>
                        <m:d>
                          <m:dPr>
                            <m:begChr m:val="("/>
                            <m:endChr m:val=")"/>
                            <m:sepChr m:val=""/>
                            <m:grow/>
                          </m:dPr>
                          <m:e>
                            <m:r>
                              <m:t>b</m:t>
                            </m:r>
                          </m:e>
                        </m:d>
                      </m:sup>
                    </m:sSup>
                    <m:r>
                      <m:rPr>
                        <m:sty m:val="p"/>
                      </m:rPr>
                      <m:t>±</m:t>
                    </m:r>
                    <m:sSub>
                      <m:e>
                        <m:r>
                          <m:t>z</m:t>
                        </m:r>
                      </m:e>
                      <m:sub>
                        <m:r>
                          <m:t>1</m:t>
                        </m:r>
                        <m:r>
                          <m:rPr>
                            <m:sty m:val="p"/>
                          </m:rPr>
                          <m:t>−</m:t>
                        </m:r>
                        <m:r>
                          <m:t>α</m:t>
                        </m:r>
                        <m:r>
                          <m:rPr>
                            <m:sty m:val="p"/>
                          </m:rPr>
                          <m:t>/</m:t>
                        </m:r>
                        <m:r>
                          <m:t>2</m:t>
                        </m:r>
                      </m:sub>
                    </m:sSub>
                    <m:sSup>
                      <m:e>
                        <m:r>
                          <m:t>σ</m:t>
                        </m:r>
                      </m:e>
                      <m:sup>
                        <m:d>
                          <m:dPr>
                            <m:begChr m:val="("/>
                            <m:endChr m:val=")"/>
                            <m:sepChr m:val=""/>
                            <m:grow/>
                          </m:dPr>
                          <m:e>
                            <m:r>
                              <m:t>B</m:t>
                            </m:r>
                          </m:e>
                        </m:d>
                      </m:sup>
                    </m:sSup>
                  </m:oMath>
                </a14:m>
              </a:p>
              <a:p>
                <a:pPr lvl="0"/>
                <a:r>
                  <a:rPr/>
                  <a:t>Should you use a t-distribution?</a:t>
                </a:r>
              </a:p>
              <a:p>
                <a:pPr lvl="1"/>
                <a:r>
                  <a:rPr/>
                  <a:t>Uncertain degrees of freedom</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 percentiles</a:t>
            </a:r>
          </a:p>
        </p:txBody>
      </p:sp>
      <p:sp>
        <p:nvSpPr>
          <p:cNvPr id="3" name="Content Placeholder 2"/>
          <p:cNvSpPr>
            <a:spLocks noGrp="1"/>
          </p:cNvSpPr>
          <p:nvPr>
            <p:ph idx="1"/>
          </p:nvPr>
        </p:nvSpPr>
        <p:spPr/>
        <p:txBody>
          <a:bodyPr/>
          <a:lstStyle/>
          <a:p>
            <a:pPr lvl="0"/>
            <a:r>
              <a:rPr/>
              <a:t>Take percentiles directly from the bootstrap sample</a:t>
            </a:r>
          </a:p>
          <a:p>
            <a:pPr lvl="1"/>
            <a:r>
              <a:rPr/>
              <a:t>Example, B=1000</a:t>
            </a:r>
          </a:p>
          <a:p>
            <a:pPr lvl="2"/>
            <a:r>
              <a:rPr/>
              <a:t>Select the 25th and 975 observations in sorted order</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 Bias corrected and accelerated (BCa)</a:t>
            </a:r>
          </a:p>
        </p:txBody>
      </p:sp>
      <p:sp>
        <p:nvSpPr>
          <p:cNvPr id="3" name="Content Placeholder 2"/>
          <p:cNvSpPr>
            <a:spLocks noGrp="1"/>
          </p:cNvSpPr>
          <p:nvPr>
            <p:ph idx="1"/>
          </p:nvPr>
        </p:nvSpPr>
        <p:spPr/>
        <p:txBody>
          <a:bodyPr/>
          <a:lstStyle/>
          <a:p>
            <a:pPr lvl="0"/>
            <a:r>
              <a:rPr/>
              <a:t>Very good convergence properties</a:t>
            </a:r>
          </a:p>
          <a:p>
            <a:pPr lvl="0"/>
            <a:r>
              <a:rPr/>
              <a:t>Bias adjustment</a:t>
            </a:r>
          </a:p>
          <a:p>
            <a:pPr lvl="0"/>
            <a:r>
              <a:rPr/>
              <a:t>Acceleration (skewness)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 hypotheses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Test</a:t>
                </a:r>
              </a:p>
              <a:p>
                <a:pPr lvl="1"/>
                <a14:m>
                  <m:oMath xmlns:m="http://schemas.openxmlformats.org/officeDocument/2006/math">
                    <m:sSub>
                      <m:e>
                        <m:r>
                          <m:t>H</m:t>
                        </m:r>
                      </m:e>
                      <m:sub>
                        <m:r>
                          <m:t>0</m:t>
                        </m:r>
                      </m:sub>
                    </m:sSub>
                    <m:r>
                      <m:rPr>
                        <m:sty m:val="p"/>
                      </m:rPr>
                      <m:t>:</m:t>
                    </m:r>
                    <m:r>
                      <m:t> </m:t>
                    </m:r>
                    <m:r>
                      <m:t>θ</m:t>
                    </m:r>
                    <m:r>
                      <m:rPr>
                        <m:sty m:val="p"/>
                      </m:rPr>
                      <m:t>≤</m:t>
                    </m:r>
                    <m:r>
                      <m:t>0</m:t>
                    </m:r>
                  </m:oMath>
                </a14:m>
              </a:p>
              <a:p>
                <a:pPr lvl="1"/>
                <a14:m>
                  <m:oMath xmlns:m="http://schemas.openxmlformats.org/officeDocument/2006/math">
                    <m:sSub>
                      <m:e>
                        <m:r>
                          <m:t>H</m:t>
                        </m:r>
                      </m:e>
                      <m:sub>
                        <m:r>
                          <m:t>1</m:t>
                        </m:r>
                      </m:sub>
                    </m:sSub>
                    <m:r>
                      <m:rPr>
                        <m:sty m:val="p"/>
                      </m:rPr>
                      <m:t>:</m:t>
                    </m:r>
                    <m:r>
                      <m:t> </m:t>
                    </m:r>
                    <m:r>
                      <m:t>θ</m:t>
                    </m:r>
                    <m:r>
                      <m:rPr>
                        <m:sty m:val="p"/>
                      </m:rPr>
                      <m:t>&gt;</m:t>
                    </m:r>
                    <m:r>
                      <m:t>0</m:t>
                    </m:r>
                  </m:oMath>
                </a14:m>
              </a:p>
              <a:p>
                <a:pPr lvl="0"/>
                <a:r>
                  <a:rPr/>
                  <a:t>Reject </a:t>
                </a:r>
                <a14:m>
                  <m:oMath xmlns:m="http://schemas.openxmlformats.org/officeDocument/2006/math">
                    <m:sSub>
                      <m:e>
                        <m:r>
                          <m:t>H</m:t>
                        </m:r>
                      </m:e>
                      <m:sub>
                        <m:r>
                          <m:t>0</m:t>
                        </m:r>
                      </m:sub>
                    </m:sSub>
                  </m:oMath>
                </a14:m>
                <a:r>
                  <a:rPr/>
                  <a:t> if fewer than </a:t>
                </a:r>
                <a14:m>
                  <m:oMath xmlns:m="http://schemas.openxmlformats.org/officeDocument/2006/math">
                    <m:r>
                      <m:t>α</m:t>
                    </m:r>
                  </m:oMath>
                </a14:m>
                <a:r>
                  <a:rPr/>
                  <a:t> of the </a:t>
                </a:r>
                <a14:m>
                  <m:oMath xmlns:m="http://schemas.openxmlformats.org/officeDocument/2006/math">
                    <m:sSup>
                      <m:e>
                        <m:acc>
                          <m:accPr>
                            <m:chr m:val="̂"/>
                          </m:accPr>
                          <m:e>
                            <m:r>
                              <m:t>θ</m:t>
                            </m:r>
                          </m:e>
                        </m:acc>
                      </m:e>
                      <m:sup>
                        <m:d>
                          <m:dPr>
                            <m:begChr m:val="("/>
                            <m:endChr m:val=")"/>
                            <m:sepChr m:val=""/>
                            <m:grow/>
                          </m:dPr>
                          <m:e>
                            <m:r>
                              <m:t>b</m:t>
                            </m:r>
                          </m:e>
                        </m:d>
                      </m:sup>
                    </m:sSup>
                  </m:oMath>
                </a14:m>
                <a:r>
                  <a:rPr/>
                  <a:t>’s are less than 0.</a:t>
                </a:r>
              </a:p>
              <a:p>
                <a:pPr lvl="1"/>
                <a:r>
                  <a:rPr/>
                  <a:t>Could also test using a bootstrap confidence interval</a:t>
                </a:r>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Visualization (1/3)</a:t>
            </a:r>
          </a:p>
        </p:txBody>
      </p:sp>
      <p:pic>
        <p:nvPicPr>
          <p:cNvPr descr="fig:  ../images/transplant-curves-00.png" id="0" name="Picture 1"/>
          <p:cNvPicPr>
            <a:picLocks noGrp="1" noChangeAspect="1"/>
          </p:cNvPicPr>
          <p:nvPr/>
        </p:nvPicPr>
        <p:blipFill>
          <a:blip r:embed="rId3"/>
          <a:stretch>
            <a:fillRect/>
          </a:stretch>
        </p:blipFill>
        <p:spPr bwMode="auto">
          <a:xfrm>
            <a:off x="3619500" y="1600200"/>
            <a:ext cx="49530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15. Age changes in risk for heart transplant patients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Visualization (2/3)</a:t>
            </a:r>
          </a:p>
        </p:txBody>
      </p:sp>
      <p:pic>
        <p:nvPicPr>
          <p:cNvPr descr="fig:  ../images/transplant-curves.png" id="0" name="Picture 1"/>
          <p:cNvPicPr>
            <a:picLocks noGrp="1" noChangeAspect="1"/>
          </p:cNvPicPr>
          <p:nvPr/>
        </p:nvPicPr>
        <p:blipFill>
          <a:blip r:embed="rId3"/>
          <a:stretch>
            <a:fillRect/>
          </a:stretch>
        </p:blipFill>
        <p:spPr bwMode="auto">
          <a:xfrm>
            <a:off x="4064000" y="1600200"/>
            <a:ext cx="40640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16. Age changes in risk using bootstrap samples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Visualization (3/3)</a:t>
            </a:r>
          </a:p>
        </p:txBody>
      </p:sp>
      <p:pic>
        <p:nvPicPr>
          <p:cNvPr descr="fig:  ../images/bootstrap-map.png" id="0" name="Picture 1"/>
          <p:cNvPicPr>
            <a:picLocks noGrp="1" noChangeAspect="1"/>
          </p:cNvPicPr>
          <p:nvPr/>
        </p:nvPicPr>
        <p:blipFill>
          <a:blip r:embed="rId3"/>
          <a:stretch>
            <a:fillRect/>
          </a:stretch>
        </p:blipFill>
        <p:spPr bwMode="auto">
          <a:xfrm>
            <a:off x="3962400" y="1600200"/>
            <a:ext cx="4267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17. Map</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many bootstraps?</a:t>
            </a:r>
          </a:p>
        </p:txBody>
      </p:sp>
      <p:sp>
        <p:nvSpPr>
          <p:cNvPr id="3" name="Content Placeholder 2"/>
          <p:cNvSpPr>
            <a:spLocks noGrp="1"/>
          </p:cNvSpPr>
          <p:nvPr>
            <p:ph idx="1"/>
          </p:nvPr>
        </p:nvSpPr>
        <p:spPr/>
        <p:txBody>
          <a:bodyPr/>
          <a:lstStyle/>
          <a:p>
            <a:pPr lvl="0"/>
            <a:r>
              <a:rPr/>
              <a:t>For estimating bias or a standard error: 50 to 100</a:t>
            </a:r>
          </a:p>
          <a:p>
            <a:pPr lvl="0"/>
            <a:r>
              <a:rPr/>
              <a:t>For confidence intervals or hypothesis tests: 500 to 1,000</a:t>
            </a:r>
          </a:p>
          <a:p>
            <a:pPr lvl="0"/>
            <a:r>
              <a:rPr/>
              <a:t>For visualization: 10 to 50</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#2</a:t>
            </a:r>
          </a:p>
        </p:txBody>
      </p:sp>
      <p:sp>
        <p:nvSpPr>
          <p:cNvPr id="3" name="Content Placeholder 2"/>
          <p:cNvSpPr>
            <a:spLocks noGrp="1"/>
          </p:cNvSpPr>
          <p:nvPr>
            <p:ph idx="1"/>
          </p:nvPr>
        </p:nvSpPr>
        <p:spPr/>
        <p:txBody>
          <a:bodyPr/>
          <a:lstStyle/>
          <a:p>
            <a:pPr lvl="0"/>
            <a:r>
              <a:rPr/>
              <a:t>What you have learned</a:t>
            </a:r>
          </a:p>
          <a:p>
            <a:pPr lvl="1"/>
            <a:r>
              <a:rPr/>
              <a:t>Algorithms</a:t>
            </a:r>
          </a:p>
          <a:p>
            <a:pPr lvl="0"/>
            <a:r>
              <a:rPr/>
              <a:t>What’s coming next</a:t>
            </a:r>
          </a:p>
          <a:p>
            <a:pPr lvl="1"/>
            <a:r>
              <a:rPr/>
              <a:t>Software</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Software</a:t>
            </a:r>
          </a:p>
        </p:txBody>
      </p:sp>
      <p:sp>
        <p:nvSpPr>
          <p:cNvPr id="3" name="Content Placeholder 2"/>
          <p:cNvSpPr>
            <a:spLocks noGrp="1"/>
          </p:cNvSpPr>
          <p:nvPr>
            <p:ph idx="1"/>
          </p:nvPr>
        </p:nvSpPr>
        <p:spPr/>
        <p:txBody>
          <a:bodyPr/>
          <a:lstStyle/>
          <a:p>
            <a:pPr lvl="0"/>
            <a:r>
              <a:rPr/>
              <a:t>You should know</a:t>
            </a:r>
          </a:p>
          <a:p>
            <a:pPr lvl="1"/>
            <a:r>
              <a:rPr/>
              <a:t>How to loop (explicitly or implicitly)</a:t>
            </a:r>
          </a:p>
          <a:p>
            <a:pPr lvl="1"/>
            <a:r>
              <a:rPr/>
              <a:t>How to extract specific values from the output</a:t>
            </a:r>
          </a:p>
          <a:p>
            <a:pPr lvl="0"/>
            <a:r>
              <a:rPr/>
              <a:t>Why you should (should not) program a bootstrap</a:t>
            </a:r>
          </a:p>
          <a:p>
            <a:pPr lvl="0"/>
            <a:r>
              <a:rPr/>
              <a:t>Examples</a:t>
            </a:r>
          </a:p>
          <a:p>
            <a:pPr lvl="1"/>
            <a:r>
              <a:rPr/>
              <a:t>SAS</a:t>
            </a:r>
          </a:p>
          <a:p>
            <a:pPr lvl="1"/>
            <a:r>
              <a:rPr/>
              <a:t>Stata</a:t>
            </a:r>
          </a:p>
          <a:p>
            <a:pPr lvl="1"/>
            <a:r>
              <a:rPr/>
              <a:t>R</a:t>
            </a:r>
          </a:p>
          <a:p>
            <a:pPr lvl="1"/>
            <a:r>
              <a:rPr/>
              <a:t>SPSS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 History</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(1/10)</a:t>
            </a:r>
          </a:p>
        </p:txBody>
      </p:sp>
      <p:sp>
        <p:nvSpPr>
          <p:cNvPr id="3" name="Content Placeholder 2"/>
          <p:cNvSpPr>
            <a:spLocks noGrp="1"/>
          </p:cNvSpPr>
          <p:nvPr>
            <p:ph idx="1"/>
          </p:nvPr>
        </p:nvSpPr>
        <p:spPr/>
        <p:txBody>
          <a:bodyPr/>
          <a:lstStyle/>
          <a:p>
            <a:pPr lvl="0"/>
            <a:r>
              <a:rPr/>
              <a:t>Example taken from UCLA Statistical Methods and Data Analytics site</a:t>
            </a:r>
          </a:p>
          <a:p>
            <a:pPr lvl="0" indent="0">
              <a:buNone/>
            </a:pPr>
            <a:r>
              <a:rPr>
                <a:latin typeface="Courier"/>
              </a:rPr>
              <a:t>ods output FitStatistics = t0;
proc reg data = hsb2;
  model read = female math write ses;
run;
quit;</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(2/10)</a:t>
            </a:r>
          </a:p>
        </p:txBody>
      </p:sp>
      <p:sp>
        <p:nvSpPr>
          <p:cNvPr id="3" name="Content Placeholder 2"/>
          <p:cNvSpPr>
            <a:spLocks noGrp="1"/>
          </p:cNvSpPr>
          <p:nvPr>
            <p:ph idx="1"/>
          </p:nvPr>
        </p:nvSpPr>
        <p:spPr/>
        <p:txBody>
          <a:bodyPr/>
          <a:lstStyle/>
          <a:p>
            <a:pPr lvl="0" indent="0">
              <a:buNone/>
            </a:pPr>
            <a:r>
              <a:rPr>
                <a:latin typeface="Courier"/>
              </a:rPr>
              <a:t>*store the estimated r-square;
data _null_;
 set t0;
 if label2 =  "R-Square" then 
 call symput('r2bar', cvalue2);
run;</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(3/10)</a:t>
            </a:r>
          </a:p>
        </p:txBody>
      </p:sp>
      <p:sp>
        <p:nvSpPr>
          <p:cNvPr id="3" name="Content Placeholder 2"/>
          <p:cNvSpPr>
            <a:spLocks noGrp="1"/>
          </p:cNvSpPr>
          <p:nvPr>
            <p:ph idx="1"/>
          </p:nvPr>
        </p:nvSpPr>
        <p:spPr/>
        <p:txBody>
          <a:bodyPr/>
          <a:lstStyle/>
          <a:p>
            <a:pPr lvl="0" indent="0">
              <a:buNone/>
            </a:pPr>
            <a:r>
              <a:rPr>
                <a:latin typeface="Courier"/>
              </a:rPr>
              <a:t>%let rep = 500;
proc surveyselect data= hsb2 out=bootsample
     seed = 1347 method = urs
     samprate = 1 outhits rep = &amp;rep;
run;
ods listing close;</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(4/10)</a:t>
            </a:r>
          </a:p>
        </p:txBody>
      </p:sp>
      <p:sp>
        <p:nvSpPr>
          <p:cNvPr id="3" name="Content Placeholder 2"/>
          <p:cNvSpPr>
            <a:spLocks noGrp="1"/>
          </p:cNvSpPr>
          <p:nvPr>
            <p:ph idx="1"/>
          </p:nvPr>
        </p:nvSpPr>
        <p:spPr/>
        <p:txBody>
          <a:bodyPr/>
          <a:lstStyle/>
          <a:p>
            <a:pPr lvl="0" indent="0">
              <a:buNone/>
            </a:pPr>
            <a:r>
              <a:rPr>
                <a:latin typeface="Courier"/>
              </a:rPr>
              <a:t>Sample Size                       200
Expected Number of Hits             1
Sampling Weight                     1
Number of Replicates              500
Total Sample Size              100000
Output Data Set            BOOTSAMPLE</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(5/10)</a:t>
            </a:r>
          </a:p>
        </p:txBody>
      </p:sp>
      <p:sp>
        <p:nvSpPr>
          <p:cNvPr id="3" name="Content Placeholder 2"/>
          <p:cNvSpPr>
            <a:spLocks noGrp="1"/>
          </p:cNvSpPr>
          <p:nvPr>
            <p:ph idx="1"/>
          </p:nvPr>
        </p:nvSpPr>
        <p:spPr/>
        <p:txBody>
          <a:bodyPr/>
          <a:lstStyle/>
          <a:p>
            <a:pPr lvl="0" indent="0">
              <a:buNone/>
            </a:pPr>
            <a:r>
              <a:rPr>
                <a:latin typeface="Courier"/>
              </a:rPr>
              <a:t>ods output  FitStatistics = t (where = (label2 =  "R-Square"));
proc reg data = bootsample;
  by replicate;
  model read = female math write ses;
run;
quit;</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(6/10)</a:t>
            </a:r>
          </a:p>
        </p:txBody>
      </p:sp>
      <p:sp>
        <p:nvSpPr>
          <p:cNvPr id="3" name="Content Placeholder 2"/>
          <p:cNvSpPr>
            <a:spLocks noGrp="1"/>
          </p:cNvSpPr>
          <p:nvPr>
            <p:ph idx="1"/>
          </p:nvPr>
        </p:nvSpPr>
        <p:spPr/>
        <p:txBody>
          <a:bodyPr/>
          <a:lstStyle/>
          <a:p>
            <a:pPr lvl="0" indent="0">
              <a:buNone/>
            </a:pPr>
            <a:r>
              <a:rPr>
                <a:latin typeface="Courier"/>
              </a:rPr>
              <a:t>* converting character type to numeric type;
data t1;
  set t;
  r2 = cvalue2 + 0;
run;</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(7/10)</a:t>
            </a:r>
          </a:p>
        </p:txBody>
      </p:sp>
      <p:sp>
        <p:nvSpPr>
          <p:cNvPr id="3" name="Content Placeholder 2"/>
          <p:cNvSpPr>
            <a:spLocks noGrp="1"/>
          </p:cNvSpPr>
          <p:nvPr>
            <p:ph idx="1"/>
          </p:nvPr>
        </p:nvSpPr>
        <p:spPr/>
        <p:txBody>
          <a:bodyPr/>
          <a:lstStyle/>
          <a:p>
            <a:pPr lvl="0" indent="0">
              <a:buNone/>
            </a:pPr>
            <a:r>
              <a:rPr>
                <a:latin typeface="Courier"/>
              </a:rPr>
              <a:t>%let alphalev = .05;
%let a1 = %sysevalf(&amp;alphalev/2*100);
%let a2 = %sysevalf((1 - &amp;alphalev/2)*100);</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(8/10)</a:t>
            </a:r>
          </a:p>
        </p:txBody>
      </p:sp>
      <p:sp>
        <p:nvSpPr>
          <p:cNvPr id="3" name="Content Placeholder 2"/>
          <p:cNvSpPr>
            <a:spLocks noGrp="1"/>
          </p:cNvSpPr>
          <p:nvPr>
            <p:ph idx="1"/>
          </p:nvPr>
        </p:nvSpPr>
        <p:spPr/>
        <p:txBody>
          <a:bodyPr/>
          <a:lstStyle/>
          <a:p>
            <a:pPr lvl="0" indent="0">
              <a:buNone/>
            </a:pPr>
            <a:r>
              <a:rPr>
                <a:latin typeface="Courier"/>
              </a:rPr>
              <a:t>* creating confidence interval, percentile method;
proc univariate data = t1 alpha = .05;
  var r2;
  output out=pmethod mean = r2hat pctlpts=&amp;a1 &amp;a2 pctlpre = p pctlname = _lb _ub ;
run;</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(9/10)</a:t>
            </a:r>
          </a:p>
        </p:txBody>
      </p:sp>
      <p:sp>
        <p:nvSpPr>
          <p:cNvPr id="3" name="Content Placeholder 2"/>
          <p:cNvSpPr>
            <a:spLocks noGrp="1"/>
          </p:cNvSpPr>
          <p:nvPr>
            <p:ph idx="1"/>
          </p:nvPr>
        </p:nvSpPr>
        <p:spPr/>
        <p:txBody>
          <a:bodyPr/>
          <a:lstStyle/>
          <a:p>
            <a:pPr lvl="0" indent="0">
              <a:buNone/>
            </a:pPr>
            <a:r>
              <a:rPr>
                <a:latin typeface="Courier"/>
              </a:rPr>
              <a:t>data t2;
  set pmethod;
  bias = r2hat - &amp;r2bar;
  r2 = &amp;r2bar;
run;
ods listing;</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(10/10)</a:t>
            </a:r>
          </a:p>
        </p:txBody>
      </p:sp>
      <p:sp>
        <p:nvSpPr>
          <p:cNvPr id="3" name="Content Placeholder 2"/>
          <p:cNvSpPr>
            <a:spLocks noGrp="1"/>
          </p:cNvSpPr>
          <p:nvPr>
            <p:ph idx="1"/>
          </p:nvPr>
        </p:nvSpPr>
        <p:spPr/>
        <p:txBody>
          <a:bodyPr/>
          <a:lstStyle/>
          <a:p>
            <a:pPr lvl="0" indent="0">
              <a:buNone/>
            </a:pPr>
            <a:r>
              <a:rPr>
                <a:latin typeface="Courier"/>
              </a:rPr>
              <a:t>proc print data  = t2;
  var r2 bias p_lb p_ub;
run;
Obs        r2        bias   
 1     0.5189    .0066164 
         p_lb      p_ub
        0.436    0.6017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History of the bootstrap</a:t>
            </a:r>
          </a:p>
        </p:txBody>
      </p:sp>
      <p:sp>
        <p:nvSpPr>
          <p:cNvPr id="3" name="Content Placeholder 2"/>
          <p:cNvSpPr>
            <a:spLocks noGrp="1"/>
          </p:cNvSpPr>
          <p:nvPr>
            <p:ph idx="1"/>
          </p:nvPr>
        </p:nvSpPr>
        <p:spPr/>
        <p:txBody>
          <a:bodyPr/>
          <a:lstStyle/>
          <a:p>
            <a:pPr lvl="0"/>
            <a:r>
              <a:rPr/>
              <a:t>Can you rely on asymptotic normality?</a:t>
            </a:r>
          </a:p>
          <a:p>
            <a:pPr lvl="0"/>
            <a:r>
              <a:rPr/>
              <a:t>The jackknife</a:t>
            </a:r>
          </a:p>
          <a:p>
            <a:pPr lvl="0"/>
            <a:r>
              <a:rPr/>
              <a:t>Bradley Efron’s contributions</a:t>
            </a:r>
          </a:p>
          <a:p>
            <a:pPr lvl="0"/>
            <a:r>
              <a:rPr/>
              <a:t>Recent application: bagging</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Stata (1/4)</a:t>
            </a:r>
          </a:p>
        </p:txBody>
      </p:sp>
      <p:sp>
        <p:nvSpPr>
          <p:cNvPr id="3" name="Content Placeholder 2"/>
          <p:cNvSpPr>
            <a:spLocks noGrp="1"/>
          </p:cNvSpPr>
          <p:nvPr>
            <p:ph idx="1"/>
          </p:nvPr>
        </p:nvSpPr>
        <p:spPr/>
        <p:txBody>
          <a:bodyPr/>
          <a:lstStyle/>
          <a:p>
            <a:pPr lvl="0"/>
            <a:r>
              <a:rPr/>
              <a:t>A bit easier</a:t>
            </a:r>
          </a:p>
          <a:p>
            <a:pPr lvl="1"/>
            <a:r>
              <a:rPr/>
              <a:t>Built-in bootstrap command</a:t>
            </a:r>
          </a:p>
          <a:p>
            <a:pPr lvl="1"/>
            <a:r>
              <a:rPr/>
              <a:t>Simpler handling of output</a:t>
            </a:r>
          </a:p>
          <a:p>
            <a:pPr lvl="0"/>
            <a:r>
              <a:rPr/>
              <a:t>Example taken from UCLA Statistical Methods and Data Analytics site</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Stata (2/4)</a:t>
            </a:r>
          </a:p>
        </p:txBody>
      </p:sp>
      <p:sp>
        <p:nvSpPr>
          <p:cNvPr id="3" name="Content Placeholder 2"/>
          <p:cNvSpPr>
            <a:spLocks noGrp="1"/>
          </p:cNvSpPr>
          <p:nvPr>
            <p:ph idx="1"/>
          </p:nvPr>
        </p:nvSpPr>
        <p:spPr/>
        <p:txBody>
          <a:bodyPr/>
          <a:lstStyle/>
          <a:p>
            <a:pPr lvl="0" indent="0">
              <a:buNone/>
            </a:pPr>
            <a:r>
              <a:rPr>
                <a:latin typeface="Courier"/>
              </a:rPr>
              <a:t>use http://statistics.ats.ucla.edu/stat/stata/notes/hsb2, clear
regress read female math write ses</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Stata (3/4)</a:t>
            </a:r>
          </a:p>
        </p:txBody>
      </p:sp>
      <p:sp>
        <p:nvSpPr>
          <p:cNvPr id="3" name="Content Placeholder 2"/>
          <p:cNvSpPr>
            <a:spLocks noGrp="1"/>
          </p:cNvSpPr>
          <p:nvPr>
            <p:ph idx="1"/>
          </p:nvPr>
        </p:nvSpPr>
        <p:spPr/>
        <p:txBody>
          <a:bodyPr/>
          <a:lstStyle/>
          <a:p>
            <a:pPr lvl="0" indent="0">
              <a:buNone/>
            </a:pPr>
            <a:r>
              <a:rPr>
                <a:latin typeface="Courier"/>
              </a:rPr>
              <a:t>bootstrap rmse=e(rmse), reps(100) seed(12345): regress read female math write ses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Stata (4/4)</a:t>
            </a:r>
          </a:p>
        </p:txBody>
      </p:sp>
      <p:sp>
        <p:nvSpPr>
          <p:cNvPr id="3" name="Content Placeholder 2"/>
          <p:cNvSpPr>
            <a:spLocks noGrp="1"/>
          </p:cNvSpPr>
          <p:nvPr>
            <p:ph idx="1"/>
          </p:nvPr>
        </p:nvSpPr>
        <p:spPr/>
        <p:txBody>
          <a:bodyPr/>
          <a:lstStyle/>
          <a:p>
            <a:pPr lvl="0" indent="0">
              <a:buNone/>
            </a:pPr>
            <a:r>
              <a:rPr>
                <a:latin typeface="Courier"/>
              </a:rPr>
              <a:t>                 Observed   Bootstrap 
                    Coef.   Std. Err. 
        rmse     7.184202   .2594069  
                    Normal-based
 z      P&gt;|z|     [95% Conf. Interval]
27.69   0.000     6.675774     7.69263
</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R (1/4)</a:t>
            </a:r>
          </a:p>
        </p:txBody>
      </p:sp>
      <p:sp>
        <p:nvSpPr>
          <p:cNvPr id="3" name="Content Placeholder 2"/>
          <p:cNvSpPr>
            <a:spLocks noGrp="1"/>
          </p:cNvSpPr>
          <p:nvPr>
            <p:ph idx="1"/>
          </p:nvPr>
        </p:nvSpPr>
        <p:spPr/>
        <p:txBody>
          <a:bodyPr/>
          <a:lstStyle/>
          <a:p>
            <a:pPr lvl="0"/>
            <a:r>
              <a:rPr/>
              <a:t>Easiest and most flexible choice</a:t>
            </a:r>
          </a:p>
          <a:p>
            <a:pPr lvl="1"/>
            <a:r>
              <a:rPr/>
              <a:t>Special library</a:t>
            </a:r>
          </a:p>
          <a:p>
            <a:pPr lvl="1"/>
            <a:r>
              <a:rPr/>
              <a:t>Simple looping stuctures</a:t>
            </a:r>
          </a:p>
          <a:p>
            <a:pPr lvl="1"/>
            <a:r>
              <a:rPr/>
              <a:t>Easy to extract specific values</a:t>
            </a:r>
          </a:p>
          <a:p>
            <a:pPr lvl="0"/>
            <a:r>
              <a:rPr/>
              <a:t>Example taken from UCLA Statistical Methods and Data Analytics site</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R (2/4)</a:t>
            </a:r>
          </a:p>
        </p:txBody>
      </p:sp>
      <p:sp>
        <p:nvSpPr>
          <p:cNvPr id="3" name="Content Placeholder 2"/>
          <p:cNvSpPr>
            <a:spLocks noGrp="1"/>
          </p:cNvSpPr>
          <p:nvPr>
            <p:ph idx="1"/>
          </p:nvPr>
        </p:nvSpPr>
        <p:spPr/>
        <p:txBody>
          <a:bodyPr/>
          <a:lstStyle/>
          <a:p>
            <a:pPr lvl="0" indent="0">
              <a:buNone/>
            </a:pPr>
            <a:r>
              <a:rPr>
                <a:latin typeface="Courier"/>
              </a:rPr>
              <a:t>library(boot)
hsb2 &lt;- read.table("https://stats.idre.ucla.edu/stat/data/hsb2.csv", sep=",", header=T)</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R (3/4)</a:t>
            </a:r>
          </a:p>
        </p:txBody>
      </p:sp>
      <p:sp>
        <p:nvSpPr>
          <p:cNvPr id="3" name="Content Placeholder 2"/>
          <p:cNvSpPr>
            <a:spLocks noGrp="1"/>
          </p:cNvSpPr>
          <p:nvPr>
            <p:ph idx="1"/>
          </p:nvPr>
        </p:nvSpPr>
        <p:spPr/>
        <p:txBody>
          <a:bodyPr/>
          <a:lstStyle/>
          <a:p>
            <a:pPr lvl="0" indent="0">
              <a:buNone/>
            </a:pPr>
            <a:r>
              <a:rPr>
                <a:latin typeface="Courier"/>
              </a:rPr>
              <a:t>fc &lt;- function(d, i){
    d2 &lt;- d[i,]
    return(cor(d2$write, d2$math))
}
set.seed(626)
bootcorr &lt;- boot(hsb2, fc, R=500)</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R (4/4)</a:t>
            </a:r>
          </a:p>
        </p:txBody>
      </p:sp>
      <p:sp>
        <p:nvSpPr>
          <p:cNvPr id="3" name="Content Placeholder 2"/>
          <p:cNvSpPr>
            <a:spLocks noGrp="1"/>
          </p:cNvSpPr>
          <p:nvPr>
            <p:ph idx="1"/>
          </p:nvPr>
        </p:nvSpPr>
        <p:spPr/>
        <p:txBody>
          <a:bodyPr/>
          <a:lstStyle/>
          <a:p>
            <a:pPr lvl="0" indent="0">
              <a:buNone/>
            </a:pPr>
            <a:r>
              <a:rPr>
                <a:latin typeface="Courier"/>
              </a:rPr>
              <a:t>Bootstrap Statistics :
     original       bias    std. error
t1* 0.6174493 -0.001528707  0.04020362</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SPSS (1/4)</a:t>
            </a:r>
          </a:p>
        </p:txBody>
      </p:sp>
      <p:pic>
        <p:nvPicPr>
          <p:cNvPr descr="../images/spss-bootstrap1.png" id="0" name="Picture 1"/>
          <p:cNvPicPr>
            <a:picLocks noGrp="1" noChangeAspect="1"/>
          </p:cNvPicPr>
          <p:nvPr/>
        </p:nvPicPr>
        <p:blipFill>
          <a:blip r:embed="rId3"/>
          <a:stretch>
            <a:fillRect/>
          </a:stretch>
        </p:blipFill>
        <p:spPr bwMode="auto">
          <a:xfrm>
            <a:off x="2984500" y="1600200"/>
            <a:ext cx="6223000" cy="4521200"/>
          </a:xfrm>
          <a:prstGeom prst="rect">
            <a:avLst/>
          </a:prstGeom>
          <a:noFill/>
          <a:ln w="9525">
            <a:noFill/>
            <a:headEnd/>
            <a:tailEnd/>
          </a:ln>
        </p:spPr>
      </p:pic>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SPSS (2/4)</a:t>
            </a:r>
          </a:p>
        </p:txBody>
      </p:sp>
      <p:pic>
        <p:nvPicPr>
          <p:cNvPr descr="../images/spss-bootstrap2.png" id="0" name="Picture 1"/>
          <p:cNvPicPr>
            <a:picLocks noGrp="1" noChangeAspect="1"/>
          </p:cNvPicPr>
          <p:nvPr/>
        </p:nvPicPr>
        <p:blipFill>
          <a:blip r:embed="rId3"/>
          <a:stretch>
            <a:fillRect/>
          </a:stretch>
        </p:blipFill>
        <p:spPr bwMode="auto">
          <a:xfrm>
            <a:off x="2667000" y="1600200"/>
            <a:ext cx="6858000" cy="452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you rely on asymptotic normality? (1/3)</a:t>
            </a:r>
          </a:p>
        </p:txBody>
      </p:sp>
      <p:pic>
        <p:nvPicPr>
          <p:cNvPr descr="fig:  ../images/serfling-book-cover.jpg" id="0" name="Picture 1"/>
          <p:cNvPicPr>
            <a:picLocks noGrp="1" noChangeAspect="1"/>
          </p:cNvPicPr>
          <p:nvPr/>
        </p:nvPicPr>
        <p:blipFill>
          <a:blip r:embed="rId3"/>
          <a:stretch>
            <a:fillRect/>
          </a:stretch>
        </p:blipFill>
        <p:spPr bwMode="auto">
          <a:xfrm>
            <a:off x="4762500" y="1600200"/>
            <a:ext cx="26543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 Cover of book by Robert Serfling</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SPSS (3/4)</a:t>
            </a:r>
          </a:p>
        </p:txBody>
      </p:sp>
      <p:pic>
        <p:nvPicPr>
          <p:cNvPr descr="../images/spss-bootstrap3.png" id="0" name="Picture 1"/>
          <p:cNvPicPr>
            <a:picLocks noGrp="1" noChangeAspect="1"/>
          </p:cNvPicPr>
          <p:nvPr/>
        </p:nvPicPr>
        <p:blipFill>
          <a:blip r:embed="rId3"/>
          <a:stretch>
            <a:fillRect/>
          </a:stretch>
        </p:blipFill>
        <p:spPr bwMode="auto">
          <a:xfrm>
            <a:off x="4356100" y="1600200"/>
            <a:ext cx="3479800" cy="4521200"/>
          </a:xfrm>
          <a:prstGeom prst="rect">
            <a:avLst/>
          </a:prstGeom>
          <a:noFill/>
          <a:ln w="9525">
            <a:noFill/>
            <a:headEnd/>
            <a:tailEnd/>
          </a:ln>
        </p:spPr>
      </p:pic>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SPSS (4/4)</a:t>
            </a:r>
          </a:p>
        </p:txBody>
      </p:sp>
      <p:pic>
        <p:nvPicPr>
          <p:cNvPr descr="../images/spss-bootstrap4.png" id="0" name="Picture 1"/>
          <p:cNvPicPr>
            <a:picLocks noGrp="1" noChangeAspect="1"/>
          </p:cNvPicPr>
          <p:nvPr/>
        </p:nvPicPr>
        <p:blipFill>
          <a:blip r:embed="rId3"/>
          <a:stretch>
            <a:fillRect/>
          </a:stretch>
        </p:blipFill>
        <p:spPr bwMode="auto">
          <a:xfrm>
            <a:off x="2857500" y="1600200"/>
            <a:ext cx="6464300" cy="4521200"/>
          </a:xfrm>
          <a:prstGeom prst="rect">
            <a:avLst/>
          </a:prstGeom>
          <a:noFill/>
          <a:ln w="9525">
            <a:noFill/>
            <a:headEnd/>
            <a:tailEnd/>
          </a:ln>
        </p:spPr>
      </p:pic>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#3</a:t>
            </a:r>
          </a:p>
        </p:txBody>
      </p:sp>
      <p:sp>
        <p:nvSpPr>
          <p:cNvPr id="3" name="Content Placeholder 2"/>
          <p:cNvSpPr>
            <a:spLocks noGrp="1"/>
          </p:cNvSpPr>
          <p:nvPr>
            <p:ph idx="1"/>
          </p:nvPr>
        </p:nvSpPr>
        <p:spPr/>
        <p:txBody>
          <a:bodyPr/>
          <a:lstStyle/>
          <a:p>
            <a:pPr lvl="0"/>
            <a:r>
              <a:rPr/>
              <a:t>What have you learned</a:t>
            </a:r>
          </a:p>
          <a:p>
            <a:pPr lvl="1"/>
            <a:r>
              <a:rPr/>
              <a:t>Software</a:t>
            </a:r>
          </a:p>
          <a:p>
            <a:pPr lvl="0"/>
            <a:r>
              <a:rPr/>
              <a:t>What’s coming next</a:t>
            </a:r>
          </a:p>
          <a:p>
            <a:pPr lvl="1"/>
            <a:r>
              <a:rPr/>
              <a:t>Special settings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Special settings</a:t>
            </a:r>
          </a:p>
        </p:txBody>
      </p:sp>
      <p:sp>
        <p:nvSpPr>
          <p:cNvPr id="3" name="Content Placeholder 2"/>
          <p:cNvSpPr>
            <a:spLocks noGrp="1"/>
          </p:cNvSpPr>
          <p:nvPr>
            <p:ph idx="1"/>
          </p:nvPr>
        </p:nvSpPr>
        <p:spPr/>
        <p:txBody>
          <a:bodyPr/>
          <a:lstStyle/>
          <a:p>
            <a:pPr lvl="0"/>
            <a:r>
              <a:rPr/>
              <a:t>Multiple groups</a:t>
            </a:r>
          </a:p>
          <a:p>
            <a:pPr lvl="0"/>
            <a:r>
              <a:rPr/>
              <a:t>Time series</a:t>
            </a:r>
          </a:p>
          <a:p>
            <a:pPr lvl="0"/>
            <a:r>
              <a:rPr/>
              <a:t>Regression models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Multiple groups</a:t>
            </a:r>
          </a:p>
        </p:txBody>
      </p:sp>
      <p:sp>
        <p:nvSpPr>
          <p:cNvPr id="3" name="Content Placeholder 2"/>
          <p:cNvSpPr>
            <a:spLocks noGrp="1"/>
          </p:cNvSpPr>
          <p:nvPr>
            <p:ph idx="1"/>
          </p:nvPr>
        </p:nvSpPr>
        <p:spPr/>
        <p:txBody>
          <a:bodyPr/>
          <a:lstStyle/>
          <a:p>
            <a:pPr lvl="0"/>
            <a:r>
              <a:rPr/>
              <a:t>Do you allow the group sizes to vary?</a:t>
            </a:r>
          </a:p>
          <a:p>
            <a:pPr lvl="0"/>
            <a:r>
              <a:rPr/>
              <a:t>Stratified bootstrap</a:t>
            </a:r>
          </a:p>
          <a:p>
            <a:pPr lvl="1"/>
            <a:r>
              <a:rPr/>
              <a:t>Two group example</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Time series</a:t>
            </a:r>
          </a:p>
        </p:txBody>
      </p:sp>
      <p:sp>
        <p:nvSpPr>
          <p:cNvPr id="3" name="Content Placeholder 2"/>
          <p:cNvSpPr>
            <a:spLocks noGrp="1"/>
          </p:cNvSpPr>
          <p:nvPr>
            <p:ph idx="1"/>
          </p:nvPr>
        </p:nvSpPr>
        <p:spPr/>
        <p:txBody>
          <a:bodyPr/>
          <a:lstStyle/>
          <a:p>
            <a:pPr lvl="0"/>
            <a:r>
              <a:rPr/>
              <a:t>Simple bootstrap destroys important features of time series models</a:t>
            </a:r>
          </a:p>
          <a:p>
            <a:pPr lvl="1"/>
            <a:r>
              <a:rPr/>
              <a:t>Evenly spaced observations</a:t>
            </a:r>
          </a:p>
          <a:p>
            <a:pPr lvl="1"/>
            <a:r>
              <a:rPr/>
              <a:t>Serial correlation</a:t>
            </a:r>
          </a:p>
          <a:p>
            <a:pPr lvl="1"/>
            <a:r>
              <a:rPr/>
              <a:t>Seasonality</a:t>
            </a:r>
          </a:p>
          <a:p>
            <a:pPr lvl="1"/>
            <a:r>
              <a:rPr/>
              <a:t>Temporal trends</a:t>
            </a:r>
          </a:p>
          <a:p>
            <a:pPr lvl="0"/>
            <a:r>
              <a:rPr/>
              <a:t>Solutions</a:t>
            </a:r>
          </a:p>
          <a:p>
            <a:pPr lvl="1"/>
            <a:r>
              <a:rPr/>
              <a:t>Bootstrap blocks of consecutive observations</a:t>
            </a:r>
          </a:p>
          <a:p>
            <a:pPr lvl="1"/>
            <a:r>
              <a:rPr/>
              <a:t>Detrend/decompose the time series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Regression models</a:t>
            </a:r>
          </a:p>
        </p:txBody>
      </p:sp>
      <p:sp>
        <p:nvSpPr>
          <p:cNvPr id="3" name="Content Placeholder 2"/>
          <p:cNvSpPr>
            <a:spLocks noGrp="1"/>
          </p:cNvSpPr>
          <p:nvPr>
            <p:ph idx="1"/>
          </p:nvPr>
        </p:nvSpPr>
        <p:spPr/>
        <p:txBody>
          <a:bodyPr/>
          <a:lstStyle/>
          <a:p>
            <a:pPr lvl="0"/>
            <a:r>
              <a:rPr/>
              <a:t>Subsample may have perfect collinearity</a:t>
            </a:r>
          </a:p>
          <a:p>
            <a:pPr lvl="0"/>
            <a:r>
              <a:rPr/>
              <a:t>Are the independent variables fixed or random?</a:t>
            </a:r>
          </a:p>
          <a:p>
            <a:pPr lvl="0"/>
            <a:r>
              <a:rPr/>
              <a:t>Solution: bootstrap residuals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Final bits of advice (1/2)</a:t>
            </a:r>
          </a:p>
        </p:txBody>
      </p:sp>
      <p:sp>
        <p:nvSpPr>
          <p:cNvPr id="3" name="Content Placeholder 2"/>
          <p:cNvSpPr>
            <a:spLocks noGrp="1"/>
          </p:cNvSpPr>
          <p:nvPr>
            <p:ph idx="1"/>
          </p:nvPr>
        </p:nvSpPr>
        <p:spPr/>
        <p:txBody>
          <a:bodyPr/>
          <a:lstStyle/>
          <a:p>
            <a:pPr lvl="0"/>
            <a:r>
              <a:rPr/>
              <a:t>Situations where the bootstrap performs poorly</a:t>
            </a:r>
          </a:p>
          <a:p>
            <a:pPr lvl="1"/>
            <a:r>
              <a:rPr/>
              <a:t>Data from “weird” distributions</a:t>
            </a:r>
          </a:p>
          <a:p>
            <a:pPr lvl="1"/>
            <a:r>
              <a:rPr/>
              <a:t>Statistics at or near the extremes</a:t>
            </a:r>
          </a:p>
          <a:p>
            <a:pPr lvl="0"/>
            <a:r>
              <a:rPr/>
              <a:t>Situations where a simple bootstrap performs poorly</a:t>
            </a:r>
          </a:p>
          <a:p>
            <a:pPr lvl="1"/>
            <a:r>
              <a:rPr/>
              <a:t>Multiple groups with small sample sizes</a:t>
            </a:r>
          </a:p>
          <a:p>
            <a:pPr lvl="1"/>
            <a:r>
              <a:rPr/>
              <a:t>Time series models</a:t>
            </a:r>
          </a:p>
          <a:p>
            <a:pPr lvl="1"/>
            <a:r>
              <a:rPr/>
              <a:t>Regression models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Final bits of advice (2/2)</a:t>
            </a:r>
          </a:p>
        </p:txBody>
      </p:sp>
      <p:sp>
        <p:nvSpPr>
          <p:cNvPr id="3" name="Content Placeholder 2"/>
          <p:cNvSpPr>
            <a:spLocks noGrp="1"/>
          </p:cNvSpPr>
          <p:nvPr>
            <p:ph idx="1"/>
          </p:nvPr>
        </p:nvSpPr>
        <p:spPr/>
        <p:txBody>
          <a:bodyPr/>
          <a:lstStyle/>
          <a:p>
            <a:pPr lvl="0"/>
            <a:r>
              <a:rPr/>
              <a:t>Situations where the bootstrap performs well</a:t>
            </a:r>
          </a:p>
          <a:p>
            <a:pPr lvl="1"/>
            <a:r>
              <a:rPr/>
              <a:t>Statistics with no known theoretical results</a:t>
            </a:r>
          </a:p>
          <a:p>
            <a:pPr lvl="1"/>
            <a:r>
              <a:rPr/>
              <a:t>Statistics where approximations are questionable</a:t>
            </a:r>
          </a:p>
          <a:p>
            <a:pPr lvl="0"/>
            <a:r>
              <a:rPr/>
              <a:t>But you can’t squeeze blood from a turnip.</a:t>
            </a:r>
          </a:p>
          <a:p>
            <a:pPr lvl="1"/>
            <a:r>
              <a:rPr/>
              <a:t>Very small sample sizes are still very small sample sizes</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History</a:t>
            </a:r>
          </a:p>
          <a:p>
            <a:pPr lvl="0"/>
            <a:r>
              <a:rPr/>
              <a:t>Algorithms</a:t>
            </a:r>
          </a:p>
          <a:p>
            <a:pPr lvl="0"/>
            <a:r>
              <a:rPr/>
              <a:t>Software</a:t>
            </a:r>
          </a:p>
          <a:p>
            <a:pPr lvl="0"/>
            <a:r>
              <a:rPr/>
              <a:t>Special settings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you rely on asymptotic normality? (2/3)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acc>
                      <m:accPr>
                        <m:chr m:val="‾"/>
                      </m:accPr>
                      <m:e>
                        <m:r>
                          <m:t>X</m:t>
                        </m:r>
                      </m:e>
                    </m:acc>
                  </m:oMath>
                </a14:m>
                <a:r>
                  <a:rPr/>
                  <a:t> is approximately normal, even if the individual values are not normal.</a:t>
                </a:r>
              </a:p>
              <a:p>
                <a:pPr lvl="0" indent="0" marL="0">
                  <a:buNone/>
                </a:pPr>
                <a:r>
                  <a:rPr/>
                  <a:t>Furthermore,</a:t>
                </a:r>
              </a:p>
              <a:p>
                <a:pPr lvl="0" indent="0" marL="0">
                  <a:buNone/>
                </a:pPr>
                <a14:m>
                  <m:oMath xmlns:m="http://schemas.openxmlformats.org/officeDocument/2006/math">
                    <m:r>
                      <m:t>E</m:t>
                    </m:r>
                    <m:d>
                      <m:dPr>
                        <m:begChr m:val="["/>
                        <m:endChr m:val="]"/>
                        <m:sepChr m:val=""/>
                        <m:grow/>
                      </m:dPr>
                      <m:e>
                        <m:acc>
                          <m:accPr>
                            <m:chr m:val="‾"/>
                          </m:accPr>
                          <m:e>
                            <m:r>
                              <m:t>X</m:t>
                            </m:r>
                          </m:e>
                        </m:acc>
                      </m:e>
                    </m:d>
                    <m:r>
                      <m:rPr>
                        <m:sty m:val="p"/>
                      </m:rPr>
                      <m:t>=</m:t>
                    </m:r>
                    <m:r>
                      <m:t>μ</m:t>
                    </m:r>
                  </m:oMath>
                </a14:m>
              </a:p>
              <a:p>
                <a:pPr lvl="0" indent="0" marL="0">
                  <a:buNone/>
                </a:pPr>
                <a14:m>
                  <m:oMath xmlns:m="http://schemas.openxmlformats.org/officeDocument/2006/math">
                    <m:r>
                      <m:t>V</m:t>
                    </m:r>
                    <m:r>
                      <m:t>a</m:t>
                    </m:r>
                    <m:r>
                      <m:t>r</m:t>
                    </m:r>
                    <m:d>
                      <m:dPr>
                        <m:begChr m:val="("/>
                        <m:endChr m:val=")"/>
                        <m:sepChr m:val=""/>
                        <m:grow/>
                      </m:dPr>
                      <m:e>
                        <m:acc>
                          <m:accPr>
                            <m:chr m:val="‾"/>
                          </m:accPr>
                          <m:e>
                            <m:r>
                              <m:t>X</m:t>
                            </m:r>
                          </m:e>
                        </m:acc>
                      </m:e>
                    </m:d>
                    <m:r>
                      <m:rPr>
                        <m:sty m:val="p"/>
                      </m:rPr>
                      <m:t>=</m:t>
                    </m:r>
                    <m:f>
                      <m:fPr>
                        <m:type m:val="bar"/>
                      </m:fPr>
                      <m:num>
                        <m:sSup>
                          <m:e>
                            <m:r>
                              <m:t>σ</m:t>
                            </m:r>
                          </m:e>
                          <m:sup>
                            <m:r>
                              <m:t>2</m:t>
                            </m:r>
                          </m:sup>
                        </m:sSup>
                      </m:num>
                      <m:den>
                        <m:r>
                          <m:t>n</m:t>
                        </m:r>
                      </m:den>
                    </m:f>
                  </m:oMath>
                </a14:m>
              </a:p>
              <a:p>
                <a:pPr lvl="0" indent="0" marL="0">
                  <a:buNone/>
                </a:pPr>
                <a14:m>
                  <m:oMath xmlns:m="http://schemas.openxmlformats.org/officeDocument/2006/math">
                    <m:r>
                      <m:t>s</m:t>
                    </m:r>
                    <m:r>
                      <m:t>t</m:t>
                    </m:r>
                    <m:r>
                      <m:t>d</m:t>
                    </m:r>
                    <m:r>
                      <m:rPr>
                        <m:sty m:val="p"/>
                      </m:rPr>
                      <m:t>.</m:t>
                    </m:r>
                    <m:r>
                      <m:t>e</m:t>
                    </m:r>
                    <m:r>
                      <m:t>r</m:t>
                    </m:r>
                    <m:r>
                      <m:t>r</m:t>
                    </m:r>
                    <m:d>
                      <m:dPr>
                        <m:begChr m:val="("/>
                        <m:endChr m:val=")"/>
                        <m:sepChr m:val=""/>
                        <m:grow/>
                      </m:dPr>
                      <m:e>
                        <m:acc>
                          <m:accPr>
                            <m:chr m:val="‾"/>
                          </m:accPr>
                          <m:e>
                            <m:r>
                              <m:t>X</m:t>
                            </m:r>
                          </m:e>
                        </m:acc>
                      </m:e>
                    </m:d>
                    <m:r>
                      <m:rPr>
                        <m:sty m:val="p"/>
                      </m:rPr>
                      <m:t>=</m:t>
                    </m:r>
                    <m:f>
                      <m:fPr>
                        <m:type m:val="bar"/>
                      </m:fPr>
                      <m:num>
                        <m:r>
                          <m:t>σ</m:t>
                        </m:r>
                      </m:num>
                      <m:den>
                        <m:rad>
                          <m:radPr>
                            <m:degHide m:val="1"/>
                          </m:radPr>
                          <m:deg/>
                          <m:e>
                            <m:r>
                              <m:t>n</m:t>
                            </m:r>
                          </m:e>
                        </m:rad>
                      </m:den>
                    </m:f>
                  </m:oMath>
                </a14:m>
              </a:p>
            </p:txBody>
          </p:sp>
        </mc:Choice>
      </mc:AlternateContent>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Bibliography</a:t>
            </a:r>
          </a:p>
        </p:txBody>
      </p:sp>
      <p:sp>
        <p:nvSpPr>
          <p:cNvPr id="3" name="Content Placeholder 2"/>
          <p:cNvSpPr>
            <a:spLocks noGrp="1"/>
          </p:cNvSpPr>
          <p:nvPr>
            <p:ph idx="1"/>
          </p:nvPr>
        </p:nvSpPr>
        <p:spPr/>
        <p:txBody>
          <a:bodyPr/>
          <a:lstStyle/>
          <a:p>
            <a:pPr lvl="0" indent="0" marL="0">
              <a:buNone/>
            </a:pPr>
            <a:r>
              <a:rPr/>
              <a:t>Persi Diaconis, Bradley Efron. Computer-intensive Methods in Statistics. Scientific American, 1983, 248(5), 116-130.</a:t>
            </a:r>
          </a:p>
          <a:p>
            <a:pPr lvl="0" indent="0" marL="0">
              <a:buNone/>
            </a:pPr>
            <a:r>
              <a:rPr/>
              <a:t>Bradley Efron, Gail Gong. A Leisurely Look at the Bootstrap, Jackknife, and Cross-Validation. The American Statistician, 1983, 37(1), 36-48.</a:t>
            </a:r>
          </a:p>
          <a:p>
            <a:pPr lvl="0" indent="0" marL="0">
              <a:buNone/>
            </a:pPr>
            <a:r>
              <a:rPr/>
              <a:t>Bradley Efron, Robert Tibshirani. Bootstrap Methods for Standard Errors, Confidence Intervals, and Other Measures of Statistical Accuracy. Statistical Science, 1986, 1(1), 54-75.</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you rely on asymptotic normality? (3/3)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What about:</a:t>
                </a:r>
              </a:p>
              <a:p>
                <a:pPr lvl="0" indent="0" marL="0">
                  <a:buNone/>
                </a:pPr>
                <a14:m>
                  <m:oMath xmlns:m="http://schemas.openxmlformats.org/officeDocument/2006/math">
                    <m:r>
                      <m:t>M</m:t>
                    </m:r>
                    <m:r>
                      <m:t>A</m:t>
                    </m:r>
                    <m:r>
                      <m:t>D</m:t>
                    </m:r>
                    <m:d>
                      <m:dPr>
                        <m:begChr m:val="("/>
                        <m:endChr m:val=")"/>
                        <m:sepChr m:val=""/>
                        <m:grow/>
                      </m:dPr>
                      <m:e>
                        <m:r>
                          <m:t>X</m:t>
                        </m:r>
                      </m:e>
                    </m:d>
                    <m:r>
                      <m:rPr>
                        <m:sty m:val="p"/>
                      </m:rPr>
                      <m:t>=</m:t>
                    </m:r>
                    <m:f>
                      <m:fPr>
                        <m:type m:val="bar"/>
                      </m:fPr>
                      <m:num>
                        <m:r>
                          <m:t>1</m:t>
                        </m:r>
                      </m:num>
                      <m:den>
                        <m:r>
                          <m:t>n</m:t>
                        </m:r>
                      </m:den>
                    </m:f>
                    <m:nary>
                      <m:naryPr>
                        <m:chr m:val="∑"/>
                        <m:limLoc m:val="undOvr"/>
                        <m:subHide m:val="0"/>
                        <m:supHide m:val="0"/>
                      </m:naryPr>
                      <m:sub>
                        <m:r>
                          <m:t>i</m:t>
                        </m:r>
                        <m:r>
                          <m:rPr>
                            <m:sty m:val="p"/>
                          </m:rPr>
                          <m:t>=</m:t>
                        </m:r>
                        <m:r>
                          <m:t>1</m:t>
                        </m:r>
                      </m:sub>
                      <m:sup>
                        <m:r>
                          <m:t>n</m:t>
                        </m:r>
                      </m:sup>
                      <m:e>
                        <m:d>
                          <m:dPr>
                            <m:begChr m:val="|"/>
                            <m:endChr m:val="|"/>
                            <m:sepChr m:val=""/>
                            <m:grow/>
                          </m:dPr>
                          <m:e>
                            <m:sSub>
                              <m:e>
                                <m:r>
                                  <m:t>X</m:t>
                                </m:r>
                              </m:e>
                              <m:sub>
                                <m:r>
                                  <m:t>i</m:t>
                                </m:r>
                              </m:sub>
                            </m:sSub>
                            <m:r>
                              <m:rPr>
                                <m:sty m:val="p"/>
                              </m:rPr>
                              <m:t>−</m:t>
                            </m:r>
                            <m:acc>
                              <m:accPr>
                                <m:chr m:val="‾"/>
                              </m:accPr>
                              <m:e>
                                <m:r>
                                  <m:t>X</m:t>
                                </m:r>
                              </m:e>
                            </m:acc>
                          </m:e>
                        </m:d>
                      </m:e>
                    </m:nary>
                  </m:oMath>
                </a14:m>
              </a:p>
              <a:p>
                <a:pPr lvl="0" indent="0" marL="0">
                  <a:buNone/>
                </a:pPr>
                <a14:m>
                  <m:oMath xmlns:m="http://schemas.openxmlformats.org/officeDocument/2006/math">
                    <m:r>
                      <m:t> </m:t>
                    </m:r>
                  </m:oMath>
                </a14:m>
              </a:p>
              <a:p>
                <a:pPr lvl="0" indent="0" marL="0">
                  <a:buNone/>
                </a:pPr>
                <a14:m>
                  <m:oMath xmlns:m="http://schemas.openxmlformats.org/officeDocument/2006/math">
                    <m:r>
                      <m:t>I</m:t>
                    </m:r>
                    <m:r>
                      <m:t>Q</m:t>
                    </m:r>
                    <m:r>
                      <m:t>R</m:t>
                    </m:r>
                    <m:r>
                      <m:rPr>
                        <m:sty m:val="p"/>
                      </m:rPr>
                      <m:t>=</m:t>
                    </m:r>
                    <m:sSub>
                      <m:e>
                        <m:r>
                          <m:t>X</m:t>
                        </m:r>
                      </m:e>
                      <m:sub>
                        <m:r>
                          <m:t>.75</m:t>
                        </m:r>
                      </m:sub>
                    </m:sSub>
                    <m:r>
                      <m:rPr>
                        <m:sty m:val="p"/>
                      </m:rPr>
                      <m:t>−</m:t>
                    </m:r>
                    <m:sSub>
                      <m:e>
                        <m:r>
                          <m:t>X</m:t>
                        </m:r>
                      </m:e>
                      <m:sub>
                        <m:r>
                          <m:t>.25</m:t>
                        </m:r>
                      </m:sub>
                    </m:sSub>
                  </m:oMath>
                </a14:m>
              </a:p>
              <a:p>
                <a:pPr lvl="0" indent="0" marL="0">
                  <a:buNone/>
                </a:pPr>
                <a14:m>
                  <m:oMath xmlns:m="http://schemas.openxmlformats.org/officeDocument/2006/math">
                    <m:r>
                      <m:t> </m:t>
                    </m:r>
                  </m:oMath>
                </a14:m>
              </a:p>
              <a:p>
                <a:pPr lvl="0" indent="0" marL="0">
                  <a:buNone/>
                </a:pPr>
                <a14:m>
                  <m:oMath xmlns:m="http://schemas.openxmlformats.org/officeDocument/2006/math">
                    <m:r>
                      <m:t>n</m:t>
                    </m:r>
                    <m:r>
                      <m:rPr>
                        <m:sty m:val="p"/>
                      </m:rPr>
                      <m:t>&lt;</m:t>
                    </m:r>
                    <m:r>
                      <m:t>30</m:t>
                    </m:r>
                  </m:oMath>
                </a14:m>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53</Words>
  <Application>Microsoft Office PowerPoint</Application>
  <PresentationFormat>Widescreen</PresentationFormat>
  <Paragraphs>9</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Wide screen template</vt:lpstr>
      <vt:lpstr>Master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gentle introduction to the bootstrap</dc:title>
  <dc:creator>Steve Simon</dc:creator>
  <cp:keywords/>
  <dcterms:created xsi:type="dcterms:W3CDTF">2022-08-22T04:55:30Z</dcterms:created>
  <dcterms:modified xsi:type="dcterms:W3CDTF">2022-08-22T04:55:30Z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2022-07-13</vt:lpwstr>
  </property>
  <property fmtid="{D5CDD505-2E9C-101B-9397-08002B2CF9AE}" pid="3" name="output">
    <vt:lpwstr/>
  </property>
</Properties>
</file>