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notesMaster" Target="notesMasters/notesMaster1.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Next, I will explain the reasons why you might want to use the bootstrap: to estimate bias, calculate standard errors, compute confidence intervals, and test hypotheses.</a:t>
            </a:r>
          </a:p>
          <a:p>
            <a:pPr lvl="0" indent="0" marL="0">
              <a:buNone/>
            </a:pPr>
          </a:p>
          <a:p>
            <a:pPr lvl="0" indent="0" marL="0">
              <a:buNone/>
            </a:pPr>
            <a:r>
              <a:rPr/>
              <a:t>I will illustrate the mechanics of the bootstrap and show briefly how to implement the bootstrap in SAS, Stata, and R.</a:t>
            </a:r>
          </a:p>
          <a:p>
            <a:pPr lvl="0" indent="0" marL="0">
              <a:buNone/>
            </a:pPr>
          </a:p>
          <a:p>
            <a:pPr lvl="0" indent="0" marL="0">
              <a:buNone/>
            </a:pPr>
            <a:r>
              <a:rPr/>
              <a:t>Then I will show two simple examples.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other assumptions that you need are justifiable.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formula for a-hat is a bit trickier.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 Don’t ask me what the score function represents. Also don’t ask me why the acceleration relies on a jackknife sample rather than a bootstrap sample.</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a-hat is equal to zero, there is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variation on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Rboery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the sample size is not large enough to rely on the Central Limit Theorem?</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as called the “leave-one-out” method was proposed in 1949 as a method for estimating bias and calculating standard errors by Quenouille. It got the name “jackknife” by John Tukey because he felt it was a useful tool for a variety of settings.</a:t>
            </a:r>
          </a:p>
          <a:p>
            <a:pPr lvl="0" indent="0" marL="0">
              <a:buNone/>
            </a:pPr>
          </a:p>
          <a:p>
            <a:pPr lvl="0" indent="0" marL="0">
              <a:buNone/>
            </a:pPr>
            <a:r>
              <a:rPr/>
              <a:t>You create subsamples by leaving one data point out.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6.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273300" y="1193800"/>
            <a:ext cx="458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2692400" y="1193800"/>
            <a:ext cx="3759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Illustration of a regression tree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3175000" y="1193800"/>
            <a:ext cx="2781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classification tree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1"/>
            <a:r>
              <a:rPr/>
              <a:t>The jackknife</a:t>
            </a:r>
          </a:p>
          <a:p>
            <a:pPr lvl="1"/>
            <a:r>
              <a:rPr/>
              <a:t>Bradley Efron’s work</a:t>
            </a:r>
          </a:p>
          <a:p>
            <a:pPr lvl="1"/>
            <a:r>
              <a:rPr/>
              <a:t>Bagging</a:t>
            </a:r>
          </a:p>
          <a:p>
            <a:pPr lvl="0"/>
            <a:r>
              <a:rPr/>
              <a:t>Calculations</a:t>
            </a:r>
          </a:p>
          <a:p>
            <a:pPr lvl="0"/>
            <a:r>
              <a:rPr/>
              <a:t>Software</a:t>
            </a:r>
          </a:p>
          <a:p>
            <a:pPr lvl="0"/>
            <a:r>
              <a:rPr/>
              <a:t>Examples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Reasons for using the bootstrap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Reasons for using the bootstrap</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d>
                      <m:dPr>
                        <m:begChr m:val="("/>
                        <m:endChr m:val=")"/>
                        <m:sepChr m:val=""/>
                        <m:grow/>
                      </m:dPr>
                      <m:e>
                        <m:f>
                          <m:fPr>
                            <m:type m:val="bar"/>
                          </m:fPr>
                          <m:num>
                            <m:r>
                              <m:t>1</m:t>
                            </m:r>
                          </m:num>
                          <m:den>
                            <m:r>
                              <m:t>B</m:t>
                            </m:r>
                          </m:den>
                        </m:f>
                        <m:r>
                          <m:t>H</m:t>
                        </m:r>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d>
                  </m:oMath>
                </a14:m>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a:t>
            </a:r>
          </a:p>
        </p:txBody>
      </p:sp>
      <p:pic>
        <p:nvPicPr>
          <p:cNvPr descr="bootstrap-slides_files/figure-pptx/unnamed-chunk-4-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Percentlies with bias adjustment</a:t>
            </a:r>
          </a:p>
        </p:txBody>
      </p:sp>
      <p:pic>
        <p:nvPicPr>
          <p:cNvPr descr="bootstrap-slides_files/figure-pptx/unnamed-chunk-5-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a:t>
            </a:r>
          </a:p>
        </p:txBody>
      </p:sp>
      <p:pic>
        <p:nvPicPr>
          <p:cNvPr descr="bootstrap-slides_files/figure-pptx/unnamed-chunk-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more than 1-</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greater than 0.</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Mechanics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Mechanics</a:t>
            </a:r>
          </a:p>
        </p:txBody>
      </p:sp>
      <p:sp>
        <p:nvSpPr>
          <p:cNvPr id="3" name="Content Placeholder 2"/>
          <p:cNvSpPr>
            <a:spLocks noGrp="1"/>
          </p:cNvSpPr>
          <p:nvPr>
            <p:ph idx="1"/>
          </p:nvPr>
        </p:nvSpPr>
        <p:spPr/>
        <p:txBody>
          <a:bodyPr/>
          <a:lstStyle/>
          <a:p>
            <a:pPr lvl="0"/>
            <a:r>
              <a:rPr/>
              <a:t>Resampling</a:t>
            </a:r>
          </a:p>
          <a:p>
            <a:pPr lvl="0"/>
            <a:r>
              <a:rPr/>
              <a:t>Bootstrap estimates</a:t>
            </a:r>
          </a:p>
          <a:p>
            <a:pPr lvl="0"/>
            <a:r>
              <a:rPr/>
              <a:t>Bias calculation</a:t>
            </a:r>
          </a:p>
          <a:p>
            <a:pPr lvl="0"/>
            <a:r>
              <a:rPr/>
              <a:t>Standard error calculation</a:t>
            </a:r>
          </a:p>
          <a:p>
            <a:pPr lvl="0"/>
            <a:r>
              <a:rPr/>
              <a:t>Confidence interval</a:t>
            </a:r>
          </a:p>
          <a:p>
            <a:pPr lvl="1"/>
            <a:r>
              <a:rPr/>
              <a:t>Percentile method</a:t>
            </a:r>
          </a:p>
          <a:p>
            <a:pPr lvl="1"/>
            <a:r>
              <a:rPr/>
              <a:t>Bias corrected and adjusted method</a:t>
            </a:r>
          </a:p>
          <a:p>
            <a:pPr lvl="0"/>
            <a:r>
              <a:rPr/>
              <a:t>Hypothesis tests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Mechanics</a:t>
            </a:r>
          </a:p>
          <a:p>
            <a:pPr lvl="0"/>
            <a:r>
              <a:rPr/>
              <a:t>What’s coming next</a:t>
            </a:r>
          </a:p>
          <a:p>
            <a:pPr lvl="1"/>
            <a:r>
              <a:rPr/>
              <a:t>Software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Time series</a:t>
            </a:r>
          </a:p>
          <a:p>
            <a:pPr lvl="0"/>
            <a:r>
              <a:rPr/>
              <a:t>Regression models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Purpose</a:t>
            </a:r>
          </a:p>
          <a:p>
            <a:pPr lvl="0"/>
            <a:r>
              <a:rPr/>
              <a:t>Calculations</a:t>
            </a:r>
          </a:p>
          <a:p>
            <a:pPr lvl="0"/>
            <a:r>
              <a:rPr/>
              <a:t>Software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0"/>
                <a:r>
                  <a:rPr/>
                  <a:t>The </a:t>
                </a:r>
                <a14:m>
                  <m:oMath xmlns:m="http://schemas.openxmlformats.org/officeDocument/2006/math">
                    <m:sSub>
                      <m:e>
                        <m:r>
                          <m:t>X</m:t>
                        </m:r>
                      </m:e>
                      <m:sub>
                        <m:r>
                          <m:t>i</m:t>
                        </m:r>
                      </m:sub>
                    </m:sSub>
                  </m:oMath>
                </a14:m>
                <a:r>
                  <a:rPr/>
                  <a:t> all come from the same distribution</a:t>
                </a:r>
              </a:p>
              <a:p>
                <a:pPr lvl="0"/>
                <a:r>
                  <a:rPr/>
                  <a:t>The </a:t>
                </a:r>
                <a14:m>
                  <m:oMath xmlns:m="http://schemas.openxmlformats.org/officeDocument/2006/math">
                    <m:sSub>
                      <m:e>
                        <m:r>
                          <m:t>X</m:t>
                        </m:r>
                      </m:e>
                      <m:sub>
                        <m:r>
                          <m:t>i</m:t>
                        </m:r>
                      </m:sub>
                    </m:sSub>
                  </m:oMath>
                </a14:m>
                <a:r>
                  <a:rPr/>
                  <a:t>’s are all independent</a:t>
                </a:r>
              </a:p>
              <a:p>
                <a:pPr lvl="0"/>
                <a:r>
                  <a:rPr/>
                  <a:t>The </a:t>
                </a:r>
                <a14:m>
                  <m:oMath xmlns:m="http://schemas.openxmlformats.org/officeDocument/2006/math">
                    <m:sSub>
                      <m:e>
                        <m:r>
                          <m:t>X</m:t>
                        </m:r>
                      </m:e>
                      <m:sub>
                        <m:r>
                          <m:t>i</m:t>
                        </m:r>
                      </m:sub>
                    </m:sSub>
                  </m:oMath>
                </a14:m>
                <a:r>
                  <a:rPr/>
                  <a:t> have a finite second moment</a:t>
                </a:r>
              </a:p>
              <a:p>
                <a:pPr lvl="0" indent="0" marL="0">
                  <a:buNone/>
                </a:pPr>
                <a:r>
                  <a:rPr/>
                  <a:t>A more precise statement</a:t>
                </a:r>
              </a:p>
              <a:p>
                <a:pPr lvl="0"/>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457200" y="1549400"/>
            <a:ext cx="8229600" cy="2171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2022-07-17T01:16:45Z</dcterms:created>
  <dcterms:modified xsi:type="dcterms:W3CDTF">2022-07-17T01:16:45Z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powerpoint_presentation</vt:lpwstr>
  </property>
</Properties>
</file>