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notesMaster" Target="notesMasters/notesMaster1.xml" /><Relationship Id="rId82" Type="http://schemas.openxmlformats.org/officeDocument/2006/relationships/tableStyles" Target="tableStyles.xml" /><Relationship Id="rId81" Type="http://schemas.openxmlformats.org/officeDocument/2006/relationships/theme" Target="theme/theme1.xml" /><Relationship Id="rId1" Type="http://schemas.openxmlformats.org/officeDocument/2006/relationships/slideMaster" Target="slideMasters/slideMaster1.xml" /><Relationship Id="rId80" Type="http://schemas.openxmlformats.org/officeDocument/2006/relationships/viewProps" Target="viewProps.xml" /><Relationship Id="rId7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we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we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we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This classification tree creates splits that lead to probabilities that are homogenous (close to either 0 or 1). This tree looks at survival of passengers on the Titanic. The Titanic was a massive passenger ship, especially massive for its time. It was so big that it was considered unsinkable. It first sailed across the Atlantic in 1912, hit an iceberg, and sank like a stone. Many of the passengers died, but the deaths were not distributed evenly across all demographic groups.</a:t>
            </a:r>
          </a:p>
          <a:p>
            <a:pPr lvl="0" indent="0" marL="0">
              <a:buNone/>
            </a:pPr>
          </a:p>
          <a:p>
            <a:pPr lvl="0" indent="0" marL="0">
              <a:buNone/>
            </a:pPr>
            <a:r>
              <a:rPr/>
              <a:t>The classification tree for survival first splits by gender. For females, you can’t improve things too much by splitting further. This group has a 0.73 survival probability and it represents 36% of the total data. For males, you can improve the homogeneity of the outcome by looking at age and the number of siblings. For males, being young (under 9.5 years of age) and not being part of a big family (two or fewer siblings) leads to a suvival probability of 0.89. But this is a small subset of the passengers, only 2% of the total.</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improve on the percentile confidence interval, but the work is tricky.</a:t>
            </a:r>
          </a:p>
          <a:p>
            <a:pPr lvl="0" indent="0" marL="0">
              <a:buNone/>
            </a:pPr>
          </a:p>
          <a:p>
            <a:pPr lvl="0" indent="0" marL="0">
              <a:buNone/>
            </a:pPr>
            <a:r>
              <a:rPr/>
              <a:t>So tricky that 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H function effectively counts the number of bootstrap estimates that are less than the estimate based on the original data. Divide by the number of bootstrap samples to get a proportion. Phi inverse converts this proportion into a percentile from a standard normal distribution. If exactly half of the bootstrap estimates are greater than the estimate based on the original data, then you get a big fat zero which means no bias adjustment.</a:t>
            </a:r>
          </a:p>
          <a:p>
            <a:pPr lvl="0" indent="0" marL="0">
              <a:buNone/>
            </a:pPr>
          </a:p>
          <a:p>
            <a:pPr lvl="0" indent="0" marL="0">
              <a:buNone/>
            </a:pPr>
            <a:r>
              <a:rPr/>
              <a:t>The formula for a-hat is a bit harder to follow.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Don’t ask me what the score function represents. Also don’t ask me why the acceleration relies on a jackknife sample rather than a bootstrap sample.</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the jackknife estimates are perfectly symmetric, then a-hat is a big fat zero, meaning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a:p>
            <a:pPr lvl="0" indent="0" marL="0">
              <a:buNone/>
            </a:pPr>
          </a:p>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We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reviewe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Here are the actual calculations.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for the remaining jackknife 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8.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9.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2.jp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3.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4.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5.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6.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7.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jp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(2, 3, 7, 5, 6)</a:t>
                </a:r>
              </a:p>
              <a:p>
                <a:pPr lvl="0" indent="0" marL="0">
                  <a:buNone/>
                </a:pPr>
                <a:r>
                  <a:rPr/>
                  <a:t>Note that </a:t>
                </a:r>
                <a14:m>
                  <m:oMath xmlns:m="http://schemas.openxmlformats.org/officeDocument/2006/math">
                    <m:acc>
                      <m:accPr>
                        <m:chr m:val="‾"/>
                      </m:accPr>
                      <m:e>
                        <m:r>
                          <m:t>X</m:t>
                        </m:r>
                      </m:e>
                    </m:acc>
                    <m:r>
                      <m:rPr>
                        <m:sty m:val="p"/>
                      </m:rPr>
                      <m:t>=</m:t>
                    </m:r>
                    <m:r>
                      <m:t>4.6</m:t>
                    </m:r>
                  </m:oMath>
                </a14:m>
                <a:r>
                  <a:rPr/>
                  <a:t>.</a:t>
                </a:r>
              </a:p>
              <a:p>
                <a:pPr lvl="0" indent="0" marL="0">
                  <a:buNone/>
                </a:pPr>
                <a14:m>
                  <m:oMath xmlns:m="http://schemas.openxmlformats.org/officeDocument/2006/math">
                    <m:r>
                      <m:t> </m:t>
                    </m:r>
                  </m:oMath>
                </a14:m>
              </a:p>
              <a:p>
                <a:pPr lvl="0" indent="0" marL="0">
                  <a:buNone/>
                </a:pPr>
                <a14:m>
                  <m:oMath xmlns:m="http://schemas.openxmlformats.org/officeDocument/2006/math">
                    <m:f>
                      <m:fPr>
                        <m:type m:val="bar"/>
                      </m:fPr>
                      <m:num>
                        <m:r>
                          <m:t>1</m:t>
                        </m:r>
                      </m:num>
                      <m:den>
                        <m:r>
                          <m:t>5</m:t>
                        </m:r>
                      </m:den>
                    </m:f>
                    <m:d>
                      <m:dPr>
                        <m:begChr m:val="("/>
                        <m:endChr m:val=")"/>
                        <m:sepChr m:val=""/>
                        <m:grow/>
                      </m:dPr>
                      <m:e>
                        <m:d>
                          <m:dPr>
                            <m:begChr m:val="|"/>
                            <m:endChr m:val="|"/>
                            <m:sepChr m:val=""/>
                            <m:grow/>
                          </m:dPr>
                          <m:e>
                            <m:r>
                              <m:t>2</m:t>
                            </m:r>
                            <m:r>
                              <m:rPr>
                                <m:sty m:val="p"/>
                              </m:rPr>
                              <m:t>−</m:t>
                            </m:r>
                            <m:r>
                              <m:t>4.6</m:t>
                            </m:r>
                          </m:e>
                        </m:d>
                        <m:r>
                          <m:rPr>
                            <m:sty m:val="p"/>
                          </m:rPr>
                          <m:t>+</m:t>
                        </m:r>
                        <m:d>
                          <m:dPr>
                            <m:begChr m:val="|"/>
                            <m:endChr m:val="|"/>
                            <m:sepChr m:val=""/>
                            <m:grow/>
                          </m:dPr>
                          <m:e>
                            <m:r>
                              <m:t>3</m:t>
                            </m:r>
                            <m:r>
                              <m:rPr>
                                <m:sty m:val="p"/>
                              </m:rPr>
                              <m:t>−</m:t>
                            </m:r>
                            <m:r>
                              <m:t>4.6</m:t>
                            </m:r>
                          </m:e>
                        </m:d>
                        <m:r>
                          <m:rPr>
                            <m:sty m:val="p"/>
                          </m:rPr>
                          <m:t>+</m:t>
                        </m:r>
                        <m:d>
                          <m:dPr>
                            <m:begChr m:val="|"/>
                            <m:endChr m:val="|"/>
                            <m:sepChr m:val=""/>
                            <m:grow/>
                          </m:dPr>
                          <m:e>
                            <m:r>
                              <m:t>7</m:t>
                            </m:r>
                            <m:r>
                              <m:rPr>
                                <m:sty m:val="p"/>
                              </m:rPr>
                              <m:t>−</m:t>
                            </m:r>
                            <m:r>
                              <m:t>4.6</m:t>
                            </m:r>
                          </m:e>
                        </m:d>
                        <m:r>
                          <m:rPr>
                            <m:sty m:val="p"/>
                          </m:rPr>
                          <m:t>+</m:t>
                        </m:r>
                        <m:d>
                          <m:dPr>
                            <m:begChr m:val="|"/>
                            <m:endChr m:val="|"/>
                            <m:sepChr m:val=""/>
                            <m:grow/>
                          </m:dPr>
                          <m:e>
                            <m:r>
                              <m:t>5</m:t>
                            </m:r>
                            <m:r>
                              <m:rPr>
                                <m:sty m:val="p"/>
                              </m:rPr>
                              <m:t>−</m:t>
                            </m:r>
                            <m:r>
                              <m:t>4.6</m:t>
                            </m:r>
                          </m:e>
                        </m:d>
                        <m:r>
                          <m:rPr>
                            <m:sty m:val="p"/>
                          </m:rPr>
                          <m:t>+</m:t>
                        </m:r>
                        <m:d>
                          <m:dPr>
                            <m:begChr m:val="|"/>
                            <m:endChr m:val="|"/>
                            <m:sepChr m:val=""/>
                            <m:grow/>
                          </m:dPr>
                          <m:e>
                            <m:r>
                              <m:t>6</m:t>
                            </m:r>
                            <m:r>
                              <m:rPr>
                                <m:sty m:val="p"/>
                              </m:rPr>
                              <m:t>−</m:t>
                            </m:r>
                            <m:r>
                              <m:t>4.6</m:t>
                            </m:r>
                          </m:e>
                        </m:d>
                      </m:e>
                    </m:d>
                  </m:oMath>
                </a14:m>
              </a:p>
              <a:p>
                <a:pPr lvl="0" indent="0" marL="0">
                  <a:buNone/>
                </a:pPr>
                <a14:m>
                  <m:oMath xmlns:m="http://schemas.openxmlformats.org/officeDocument/2006/math">
                    <m:r>
                      <m:t> </m:t>
                    </m:r>
                  </m:oMath>
                </a14:m>
              </a:p>
              <a:p>
                <a:pPr lvl="0" indent="0" marL="0">
                  <a:buNone/>
                </a:pPr>
                <a14:m>
                  <m:oMath xmlns:m="http://schemas.openxmlformats.org/officeDocument/2006/math">
                    <m:f>
                      <m:fPr>
                        <m:type m:val="bar"/>
                      </m:fPr>
                      <m:num>
                        <m:r>
                          <m:t>1</m:t>
                        </m:r>
                      </m:num>
                      <m:den>
                        <m:r>
                          <m:t>5</m:t>
                        </m:r>
                      </m:den>
                    </m:f>
                    <m:d>
                      <m:dPr>
                        <m:begChr m:val="("/>
                        <m:endChr m:val=")"/>
                        <m:sepChr m:val=""/>
                        <m:grow/>
                      </m:dPr>
                      <m:e>
                        <m:r>
                          <m:t>2.6</m:t>
                        </m:r>
                        <m:r>
                          <m:rPr>
                            <m:sty m:val="p"/>
                          </m:rPr>
                          <m:t>+</m:t>
                        </m:r>
                        <m:r>
                          <m:t>1.6</m:t>
                        </m:r>
                        <m:r>
                          <m:rPr>
                            <m:sty m:val="p"/>
                          </m:rPr>
                          <m:t>+</m:t>
                        </m:r>
                        <m:r>
                          <m:t>2.4</m:t>
                        </m:r>
                        <m:r>
                          <m:rPr>
                            <m:sty m:val="p"/>
                          </m:rPr>
                          <m:t>+</m:t>
                        </m:r>
                        <m:r>
                          <m:t>0.4</m:t>
                        </m:r>
                        <m:r>
                          <m:rPr>
                            <m:sty m:val="p"/>
                          </m:rPr>
                          <m:t>+</m:t>
                        </m:r>
                        <m:r>
                          <m:t>1.4</m:t>
                        </m:r>
                      </m:e>
                    </m:d>
                  </m:oMath>
                </a14:m>
              </a:p>
              <a:p>
                <a:pPr lvl="0" indent="0" marL="0">
                  <a:buNone/>
                </a:pPr>
                <a14:m>
                  <m:oMath xmlns:m="http://schemas.openxmlformats.org/officeDocument/2006/math">
                    <m:r>
                      <m:t> </m:t>
                    </m:r>
                  </m:oMath>
                </a14:m>
              </a:p>
              <a:p>
                <a:pPr lvl="0" indent="0" marL="0">
                  <a:buNone/>
                </a:pPr>
                <a14:m>
                  <m:oMath xmlns:m="http://schemas.openxmlformats.org/officeDocument/2006/math">
                    <m:r>
                      <m:t> </m:t>
                    </m:r>
                    <m:r>
                      <m:t> </m:t>
                    </m:r>
                  </m:oMath>
                </a14:m>
                <a:r>
                  <a:rPr/>
                  <a:t> = 1.68</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MAD for each jackknife 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(3, 7, 5, 6) = 1.25</a:t>
                </a:r>
              </a:p>
              <a:p>
                <a:pPr lvl="0" indent="0" marL="0">
                  <a:buNone/>
                </a:pPr>
                <a:r>
                  <a:rPr/>
                  <a:t>Note that mean (3, 7, 5, 6) = 5.25</a:t>
                </a:r>
              </a:p>
              <a:p>
                <a:pPr lvl="0" indent="0" marL="0">
                  <a:buNone/>
                </a:pPr>
                <a14:m>
                  <m:oMath xmlns:m="http://schemas.openxmlformats.org/officeDocument/2006/math">
                    <m:f>
                      <m:fPr>
                        <m:type m:val="bar"/>
                      </m:fPr>
                      <m:num>
                        <m:r>
                          <m:t>1</m:t>
                        </m:r>
                      </m:num>
                      <m:den>
                        <m:r>
                          <m:t>4</m:t>
                        </m:r>
                      </m:den>
                    </m:f>
                    <m:d>
                      <m:dPr>
                        <m:begChr m:val="("/>
                        <m:endChr m:val=")"/>
                        <m:sepChr m:val=""/>
                        <m:grow/>
                      </m:dPr>
                      <m:e>
                        <m:d>
                          <m:dPr>
                            <m:begChr m:val="|"/>
                            <m:endChr m:val="|"/>
                            <m:sepChr m:val=""/>
                            <m:grow/>
                          </m:dPr>
                          <m:e>
                            <m:r>
                              <m:t>3</m:t>
                            </m:r>
                            <m:r>
                              <m:rPr>
                                <m:sty m:val="p"/>
                              </m:rPr>
                              <m:t>−</m:t>
                            </m:r>
                            <m:r>
                              <m:t>5.25</m:t>
                            </m:r>
                          </m:e>
                        </m:d>
                        <m:r>
                          <m:rPr>
                            <m:sty m:val="p"/>
                          </m:rPr>
                          <m:t>+</m:t>
                        </m:r>
                        <m:d>
                          <m:dPr>
                            <m:begChr m:val="|"/>
                            <m:endChr m:val="|"/>
                            <m:sepChr m:val=""/>
                            <m:grow/>
                          </m:dPr>
                          <m:e>
                            <m:r>
                              <m:t>7</m:t>
                            </m:r>
                            <m:r>
                              <m:rPr>
                                <m:sty m:val="p"/>
                              </m:rPr>
                              <m:t>−</m:t>
                            </m:r>
                            <m:r>
                              <m:t>5.25</m:t>
                            </m:r>
                          </m:e>
                        </m:d>
                        <m:r>
                          <m:rPr>
                            <m:sty m:val="p"/>
                          </m:rPr>
                          <m:t>+</m:t>
                        </m:r>
                        <m:d>
                          <m:dPr>
                            <m:begChr m:val="|"/>
                            <m:endChr m:val="|"/>
                            <m:sepChr m:val=""/>
                            <m:grow/>
                          </m:dPr>
                          <m:e>
                            <m:r>
                              <m:t>5</m:t>
                            </m:r>
                            <m:r>
                              <m:rPr>
                                <m:sty m:val="p"/>
                              </m:rPr>
                              <m:t>−</m:t>
                            </m:r>
                            <m:r>
                              <m:t>5.25</m:t>
                            </m:r>
                          </m:e>
                        </m:d>
                        <m:r>
                          <m:rPr>
                            <m:sty m:val="p"/>
                          </m:rPr>
                          <m:t>+</m:t>
                        </m:r>
                        <m:d>
                          <m:dPr>
                            <m:begChr m:val="|"/>
                            <m:endChr m:val="|"/>
                            <m:sepChr m:val=""/>
                            <m:grow/>
                          </m:dPr>
                          <m:e>
                            <m:r>
                              <m:t>6</m:t>
                            </m:r>
                            <m:r>
                              <m:rPr>
                                <m:sty m:val="p"/>
                              </m:rPr>
                              <m:t>−</m:t>
                            </m:r>
                            <m:r>
                              <m:t>5.25</m:t>
                            </m:r>
                          </m:e>
                        </m:d>
                      </m:e>
                    </m:d>
                  </m:oMath>
                </a14:m>
                <a:r>
                  <a:rPr/>
                  <a:t>.</a:t>
                </a:r>
              </a:p>
              <a:p>
                <a:pPr lvl="0" indent="0" marL="0">
                  <a:buNone/>
                </a:pPr>
                <a14:m>
                  <m:oMath xmlns:m="http://schemas.openxmlformats.org/officeDocument/2006/math">
                    <m:r>
                      <m:t> </m:t>
                    </m:r>
                  </m:oMath>
                </a14:m>
              </a:p>
              <a:p>
                <a:pPr lvl="0" indent="0" marL="0">
                  <a:buNone/>
                </a:pPr>
                <a14:m>
                  <m:oMath xmlns:m="http://schemas.openxmlformats.org/officeDocument/2006/math">
                    <m:f>
                      <m:fPr>
                        <m:type m:val="bar"/>
                      </m:fPr>
                      <m:num>
                        <m:r>
                          <m:t>1</m:t>
                        </m:r>
                      </m:num>
                      <m:den>
                        <m:r>
                          <m:t>5</m:t>
                        </m:r>
                      </m:den>
                    </m:f>
                    <m:d>
                      <m:dPr>
                        <m:begChr m:val="("/>
                        <m:endChr m:val=")"/>
                        <m:sepChr m:val=""/>
                        <m:grow/>
                      </m:dPr>
                      <m:e>
                        <m:r>
                          <m:t>2.25</m:t>
                        </m:r>
                        <m:r>
                          <m:rPr>
                            <m:sty m:val="p"/>
                          </m:rPr>
                          <m:t>+</m:t>
                        </m:r>
                        <m:r>
                          <m:t>1.75</m:t>
                        </m:r>
                        <m:r>
                          <m:rPr>
                            <m:sty m:val="p"/>
                          </m:rPr>
                          <m:t>+</m:t>
                        </m:r>
                        <m:r>
                          <m:t>0.25</m:t>
                        </m:r>
                        <m:r>
                          <m:rPr>
                            <m:sty m:val="p"/>
                          </m:rPr>
                          <m:t>+</m:t>
                        </m:r>
                        <m:r>
                          <m:t>0.75</m:t>
                        </m:r>
                      </m:e>
                    </m:d>
                  </m:oMath>
                </a14:m>
              </a:p>
              <a:p>
                <a:pPr lvl="0" indent="0" marL="0">
                  <a:buNone/>
                </a:pPr>
                <a14:m>
                  <m:oMath xmlns:m="http://schemas.openxmlformats.org/officeDocument/2006/math">
                    <m:r>
                      <m:t> </m:t>
                    </m:r>
                  </m:oMath>
                </a14:m>
              </a:p>
              <a:p>
                <a:pPr lvl="0" indent="0" marL="0">
                  <a:buNone/>
                </a:pPr>
                <a14:m>
                  <m:oMath xmlns:m="http://schemas.openxmlformats.org/officeDocument/2006/math">
                    <m:r>
                      <m:t> </m:t>
                    </m:r>
                    <m:r>
                      <m:t> </m:t>
                    </m:r>
                  </m:oMath>
                </a14:m>
                <a:r>
                  <a:rPr/>
                  <a:t> = 1.25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remaining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and standard deviations for the jackknife samples</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png" id="0" name="Picture 1"/>
          <p:cNvPicPr>
            <a:picLocks noGrp="1" noChangeAspect="1"/>
          </p:cNvPicPr>
          <p:nvPr/>
        </p:nvPicPr>
        <p:blipFill>
          <a:blip r:embed="rId2"/>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(1/4)</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(2/4)</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Using random uniform values to simulate data from a cumulative distribution function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(3/4)</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Estimate of cumulative density function from the data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(4/4)</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Random uniform values converted into a bootstrap</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Image of a bootstrap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3479800" y="1600200"/>
            <a:ext cx="5245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Illustration of a regression tree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4152900" y="1600200"/>
            <a:ext cx="38735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classification tree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the bootstrap is</a:t>
            </a:r>
          </a:p>
          <a:p>
            <a:pPr lvl="0"/>
            <a:r>
              <a:rPr/>
              <a:t>when it is appropriate to use it</a:t>
            </a:r>
          </a:p>
          <a:p>
            <a:pPr lvl="0"/>
            <a:r>
              <a:rPr/>
              <a:t>the steps to implement the bootstrap.</a:t>
            </a:r>
          </a:p>
          <a:p>
            <a:pPr lvl="0" indent="0" marL="0">
              <a:buNone/>
            </a:pPr>
            <a:r>
              <a:rPr/>
              <a:t>The goal is not to cover every possible application of the bootstrap.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(1/5)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r>
                      <m:rPr>
                        <m:sty m:val="p"/>
                      </m:rPr>
                      <m:t>(</m:t>
                    </m:r>
                    <m:f>
                      <m:fPr>
                        <m:type m:val="bar"/>
                      </m:fPr>
                      <m:num>
                        <m:r>
                          <m:t>1</m:t>
                        </m:r>
                      </m:num>
                      <m:den>
                        <m:r>
                          <m:t>B</m:t>
                        </m:r>
                      </m:den>
                    </m:f>
                    <m:d>
                      <m:dPr>
                        <m:begChr m:val="("/>
                        <m:endChr m:val=")"/>
                        <m:sepChr m:val=""/>
                        <m:grow/>
                      </m:dPr>
                      <m:e>
                        <m:r>
                          <m:t>H</m:t>
                        </m:r>
                        <m:d>
                          <m:dPr>
                            <m:begChr m:val="("/>
                            <m:endChr m:val=")"/>
                            <m:sepChr m:val=""/>
                            <m:grow/>
                          </m:dPr>
                          <m:e>
                            <m:acc>
                              <m:accPr>
                                <m:chr m:val="̂"/>
                              </m:accPr>
                              <m:e>
                                <m:r>
                                  <m:t>θ</m:t>
                                </m:r>
                              </m:e>
                            </m:acc>
                            <m:r>
                              <m:rPr>
                                <m:sty m:val="p"/>
                              </m:rPr>
                              <m:t>−</m:t>
                            </m:r>
                            <m:sSup>
                              <m:e>
                                <m:acc>
                                  <m:accPr>
                                    <m:chr m:val="̂"/>
                                  </m:accPr>
                                  <m:e>
                                    <m:r>
                                      <m:t>θ</m:t>
                                    </m:r>
                                  </m:e>
                                </m:acc>
                              </m:e>
                              <m:sup>
                                <m:d>
                                  <m:dPr>
                                    <m:begChr m:val="("/>
                                    <m:endChr m:val=")"/>
                                    <m:sepChr m:val=""/>
                                    <m:grow/>
                                  </m:dPr>
                                  <m:e>
                                    <m:r>
                                      <m:t>b</m:t>
                                    </m:r>
                                  </m:e>
                                </m:d>
                              </m:sup>
                            </m:sSup>
                          </m:e>
                        </m:d>
                      </m:e>
                    </m:d>
                  </m:oMath>
                </a14:m>
                <a:r>
                  <a:rPr/>
                  <a:t> where</a:t>
                </a:r>
              </a:p>
              <a:p>
                <a:pPr lvl="2"/>
                <a:r>
                  <a:rPr/>
                  <a:t>H(x)=1 for </a:t>
                </a:r>
                <a14:m>
                  <m:oMath xmlns:m="http://schemas.openxmlformats.org/officeDocument/2006/math">
                    <m:r>
                      <m:t>x</m:t>
                    </m:r>
                    <m:r>
                      <m:rPr>
                        <m:sty m:val="p"/>
                      </m:rPr>
                      <m:t>≥</m:t>
                    </m:r>
                    <m:r>
                      <m:t>0</m:t>
                    </m:r>
                  </m:oMath>
                </a14:m>
                <a:r>
                  <a:rPr/>
                  <a:t>, 0 for </a:t>
                </a:r>
                <a14:m>
                  <m:oMath xmlns:m="http://schemas.openxmlformats.org/officeDocument/2006/math">
                    <m:r>
                      <m:t>x</m:t>
                    </m:r>
                    <m:r>
                      <m:rPr>
                        <m:sty m:val="p"/>
                      </m:rPr>
                      <m:t>&lt;</m:t>
                    </m:r>
                    <m:r>
                      <m:t>0</m:t>
                    </m:r>
                  </m:oMath>
                </a14:m>
                <a:r>
                  <a:rPr/>
                  <a:t>.</a:t>
                </a:r>
              </a:p>
              <a:p>
                <a:pPr lvl="2"/>
                <a14:m>
                  <m:oMath xmlns:m="http://schemas.openxmlformats.org/officeDocument/2006/math">
                    <m:sSup>
                      <m:e>
                        <m:r>
                          <m:t>Φ</m:t>
                        </m:r>
                      </m:e>
                      <m:sup>
                        <m:r>
                          <m:rPr>
                            <m:sty m:val="p"/>
                          </m:rPr>
                          <m:t>−</m:t>
                        </m:r>
                        <m:r>
                          <m:t>1</m:t>
                        </m:r>
                      </m:sup>
                    </m:sSup>
                  </m:oMath>
                </a14:m>
                <a:r>
                  <a:rPr/>
                  <a:t> is the percentile function for the standard normal distribution</a:t>
                </a:r>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(2/5)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 (3/5)</a:t>
            </a:r>
          </a:p>
        </p:txBody>
      </p:sp>
      <p:pic>
        <p:nvPicPr>
          <p:cNvPr descr="fig:  ../images/bca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Graph of unadjusted percentiles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bias adjustment (4/5)</a:t>
            </a:r>
          </a:p>
        </p:txBody>
      </p:sp>
      <p:pic>
        <p:nvPicPr>
          <p:cNvPr descr="fig:  ../images/bca0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Percentiles with bias adjustment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 (5/5)</a:t>
            </a:r>
          </a:p>
        </p:txBody>
      </p:sp>
      <p:pic>
        <p:nvPicPr>
          <p:cNvPr descr="fig:  ../images/bca0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14. Histogram of bootstrapped estimates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(1/3)</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oMath>
                </a14:m>
                <a:r>
                  <a:rPr/>
                  <a:t> is approximately normal</a:t>
                </a:r>
              </a:p>
              <a:p>
                <a:pPr lvl="1"/>
                <a:r>
                  <a:rPr/>
                  <a:t>Even if the individual values are not normal</a:t>
                </a:r>
              </a:p>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 </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 </m:t>
                    </m:r>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2022-08-19T17:10:56Z</dcterms:created>
  <dcterms:modified xsi:type="dcterms:W3CDTF">2022-08-19T17:10:56Z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