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notesMaster" Target="notesMasters/notes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(ANOM)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underappreciated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relevance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(ANOVA),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direct.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ambiguities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ANOVA,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misinterpretation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centerline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1"/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dwarfs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alphabetically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lower-case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http://www.pmean.com/07/AnomTable05Part1.html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http://www.pmean.com/07/AnomTable05Part2.html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multivariate</a:t>
            </a:r>
            <a:r>
              <a:rPr/>
              <a:t> </a:t>
            </a:r>
            <a:r>
              <a:rPr/>
              <a:t>t-distribution.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complications.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contributes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-1/(I-1),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degenerate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degeneracy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library,</a:t>
            </a:r>
            <a:r>
              <a:rPr/>
              <a:t> </a:t>
            </a:r>
            <a:r>
              <a:rPr/>
              <a:t>mvtnorm,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h(0.95,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15):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matrix(-1/(i-1),</a:t>
            </a:r>
            <a:r>
              <a:rPr/>
              <a:t> </a:t>
            </a:r>
            <a:r>
              <a:rPr/>
              <a:t>nrow=i,</a:t>
            </a:r>
            <a:r>
              <a:rPr/>
              <a:t> </a:t>
            </a:r>
            <a:r>
              <a:rPr/>
              <a:t>ncol=i)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diag(co)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rep(1,i)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qmvt(p=0.95,</a:t>
            </a:r>
            <a:r>
              <a:rPr/>
              <a:t> </a:t>
            </a:r>
            <a:r>
              <a:rPr/>
              <a:t>tail=</a:t>
            </a:r>
            <a:r>
              <a:rPr/>
              <a:t>“</a:t>
            </a:r>
            <a:r>
              <a:rPr/>
              <a:t>both.tails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corr=co,</a:t>
            </a:r>
            <a:r>
              <a:rPr/>
              <a:t> </a:t>
            </a:r>
            <a:r>
              <a:rPr/>
              <a:t>df=15)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QC</a:t>
            </a:r>
            <a:r>
              <a:rPr/>
              <a:t> </a:t>
            </a:r>
            <a:r>
              <a:rPr/>
              <a:t>Guide.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bottling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machine,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between.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spikes.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i,j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differ.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intuiton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correct.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positions,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adjustements.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p-bar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p-bar.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births.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S.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Karen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F.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ASA-SIAM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Siam,</a:t>
            </a:r>
            <a:r>
              <a:rPr/>
              <a:t> </a:t>
            </a:r>
            <a:r>
              <a:rPr/>
              <a:t>Philadelphia</a:t>
            </a:r>
            <a:r>
              <a:rPr/>
              <a:t> </a:t>
            </a:r>
            <a:r>
              <a:rPr/>
              <a:t>PA,</a:t>
            </a:r>
            <a:r>
              <a:rPr/>
              <a:t> </a:t>
            </a:r>
            <a:r>
              <a:rPr/>
              <a:t>ASA,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DC,</a:t>
            </a:r>
            <a:r>
              <a:rPr/>
              <a:t> </a:t>
            </a:r>
            <a:r>
              <a:rPr/>
              <a:t>2005.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IMPORTANT!!!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width.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intuition,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mine,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narrower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right).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formerly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p-bar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1-pbar,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u-bar.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C-chart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U-chart.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members.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minor.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utilization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utilization.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https://statisticsbyjim.com/anova/post-hoc-tests-anova/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</a:t>
            </a:r>
            <a:r>
              <a:rPr/>
              <a:t> </a:t>
            </a:r>
            <a:r>
              <a:rPr/>
              <a:t>touch.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sub-additive,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lightly</a:t>
            </a:r>
            <a:r>
              <a:rPr/>
              <a:t> </a:t>
            </a:r>
            <a:r>
              <a:rPr/>
              <a:t>embracing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ignoring,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multiplicity,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misleading.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applications.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extensions,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Donald</a:t>
            </a:r>
            <a:r>
              <a:rPr/>
              <a:t> </a:t>
            </a:r>
            <a:r>
              <a:rPr/>
              <a:t>Wheeler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ranges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variances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appeal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simplicity,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efficiency,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multi-factor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interaction.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variances.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Further,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average.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Boring!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pregnancies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C-sections,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Catherine</a:t>
            </a:r>
            <a:r>
              <a:rPr/>
              <a:t> </a:t>
            </a:r>
            <a:r>
              <a:rPr/>
              <a:t>Aird,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novelist.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shining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emulated.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experience.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horrible</a:t>
            </a:r>
            <a:r>
              <a:rPr/>
              <a:t> </a:t>
            </a:r>
            <a:r>
              <a:rPr/>
              <a:t>warnings.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shoulders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scenarios.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Pairwise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Dunnett’s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unfortunate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workplaces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workforce.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deserving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matter)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bonuses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fired,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investigation.</a:t>
            </a:r>
            <a:r>
              <a:rPr/>
              <a:t> </a:t>
            </a:r>
            <a:r>
              <a:rPr/>
              <a:t>Mindlessly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</a:t>
            </a:r>
            <a:r>
              <a:rPr/>
              <a:t> </a:t>
            </a:r>
            <a:r>
              <a:rPr/>
              <a:t>short-circuits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conclusions.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sub-additive,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lightly</a:t>
            </a:r>
            <a:r>
              <a:rPr/>
              <a:t> </a:t>
            </a:r>
            <a:r>
              <a:rPr/>
              <a:t>embracing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ignoring,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multiplicity,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misleading.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adjustment.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being.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weakest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strongest,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technique.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downside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automotive</a:t>
            </a:r>
            <a:r>
              <a:rPr/>
              <a:t> </a:t>
            </a:r>
            <a:r>
              <a:rPr/>
              <a:t>factory.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“</a:t>
            </a:r>
            <a:r>
              <a:rPr/>
              <a:t>sigma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ore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dwarves.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“</a:t>
            </a:r>
            <a:r>
              <a:rPr/>
              <a:t>Gimli</a:t>
            </a:r>
            <a:r>
              <a:rPr/>
              <a:t>”</a:t>
            </a:r>
            <a:r>
              <a:rPr/>
              <a:t> </a:t>
            </a:r>
            <a:r>
              <a:rPr/>
              <a:t>is?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methodology.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2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5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2022-04-03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qcc-outpu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 of control if:</a:t>
            </a:r>
          </a:p>
          <a:p>
            <a:pPr lvl="2"/>
            <a:r>
              <a:rPr/>
              <a:t>One point outside of control limits</a:t>
            </a:r>
          </a:p>
          <a:p>
            <a:pPr lvl="2"/>
            <a:r>
              <a:rPr/>
              <a:t>Eight consecutive points on same side of center line</a:t>
            </a:r>
          </a:p>
          <a:p>
            <a:pPr lvl="2"/>
            <a:r>
              <a:rPr/>
              <a:t>Other rules(?)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images/comm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 chart has an arbitrary order</a:t>
            </a:r>
          </a:p>
          <a:p>
            <a:pPr lvl="2"/>
            <a:r>
              <a:rPr/>
              <a:t>Control charts rules depend on a time sequence</a:t>
            </a:r>
          </a:p>
          <a:p>
            <a:pPr lvl="2"/>
            <a:r>
              <a:rPr/>
              <a:t>Rules optimized for average run length</a:t>
            </a:r>
          </a:p>
          <a:p>
            <a:pPr lvl="1"/>
            <a:r>
              <a:rPr/>
              <a:t>Use ANOM chart instead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Review</a:t>
            </a:r>
          </a:p>
          <a:p>
            <a:pPr lvl="3"/>
            <a:r>
              <a:rPr/>
              <a:t>ANOVA</a:t>
            </a:r>
          </a:p>
          <a:p>
            <a:pPr lvl="3"/>
            <a:r>
              <a:rPr/>
              <a:t>Control charts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Framework for Analysis of Means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 need to apply any post hoc test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I=2   3    4    5    6  
df=2 4.30 5.88 6.59 7.10 7.49
   3 3.18 4.18 4.60 4.92 5.14
   4 2.78 3.56 3.89 4.12 4.30
   5 2.57 3.25 3.52 3.72 3.88
   6 2.45 3.07 3.31 3.49 3.62
   7 2.36 2.94 3.17 3.33 3.46
   8 2.31 2.86 3.06 3.22 3.33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Framework for Analysis of Means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A simple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Position 1</a:t>
            </a:r>
          </a:p>
          <a:p>
            <a:pPr lvl="0" indent="0">
              <a:buNone/>
            </a:pPr>
            <a:r>
              <a:rPr>
                <a:latin typeface="Courier"/>
              </a:rPr>
              <a:t>-0.02386 -0.02853
-0.03001 -0.00428
-0.03623 -0.04222
-0.00144 -0.06466
0.00944 -0.00163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Position 2</a:t>
            </a:r>
          </a:p>
          <a:p>
            <a:pPr lvl="0" indent="0">
              <a:buNone/>
            </a:pPr>
            <a:r>
              <a:rPr>
                <a:latin typeface="Courier"/>
              </a:rPr>
              <a:t>-0.02014 -0.02725
0.02268 -0.03323
0.03661 0.04378
0.05562 0.00977
0.05641 0.01816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of Means (ANOM)</a:t>
            </a:r>
          </a:p>
          <a:p>
            <a:pPr lvl="2"/>
            <a:r>
              <a:rPr/>
              <a:t>Applications</a:t>
            </a:r>
          </a:p>
          <a:p>
            <a:pPr lvl="3"/>
            <a:r>
              <a:rPr/>
              <a:t>Quality control</a:t>
            </a:r>
          </a:p>
          <a:p>
            <a:pPr lvl="3"/>
            <a:r>
              <a:rPr/>
              <a:t>Institutional comparisons</a:t>
            </a:r>
          </a:p>
          <a:p>
            <a:pPr lvl="1"/>
            <a:r>
              <a:rPr/>
              <a:t>Similar but different from ANOVA</a:t>
            </a:r>
          </a:p>
          <a:p>
            <a:pPr lvl="1"/>
            <a:r>
              <a:rPr/>
              <a:t>Similar but different from control charts</a:t>
            </a:r>
          </a:p>
          <a:p>
            <a:pPr lvl="1"/>
            <a:r>
              <a:rPr/>
              <a:t>ANOM advantages</a:t>
            </a:r>
          </a:p>
          <a:p>
            <a:pPr lvl="2"/>
            <a:r>
              <a:rPr/>
              <a:t>Easy to calculate</a:t>
            </a:r>
          </a:p>
          <a:p>
            <a:pPr lvl="2"/>
            <a:r>
              <a:rPr/>
              <a:t>Simple, interpretable conclusions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images/label-graph-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position    avg stdev
1        1 -0.022 0.023
2        2  0.016 0.033
3        3  0.006 0.029
4        4  0.065 0.021
5        5  0.008 0.026
6        6 -0.013 0.016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images/label-graph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avg    sp
1 0.01 0.025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</a:p>
        </p:txBody>
      </p:sp>
      <p:pic>
        <p:nvPicPr>
          <p:cNvPr descr="images/label-graph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±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  <m:r>
                      <m:t>​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0.01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2.72 0.025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5</m:t>
                            </m:r>
                          </m:num>
                          <m:den>
                            <m:r>
                              <m:t>60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marL="0" indent="0">
                  <a:buNone/>
                </a:pPr>
                <a:r>
                  <a:rPr/>
                  <a:t>-0.01 to 0.03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plot-graph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A simple example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Extensions to proportions and counts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Two changes</a:t>
                </a:r>
              </a:p>
              <a:p>
                <a:pPr lvl="2"/>
                <a:r>
                  <a:rPr/>
                  <a:t>Proportions rather than means</a:t>
                </a:r>
              </a:p>
              <a:p>
                <a:pPr lvl="2"/>
                <a:r>
                  <a:rPr/>
                  <a:t>Unequal group sizes</a:t>
                </a:r>
              </a:p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p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p</m:t>
                                </m:r>
                              </m:e>
                            </m:acc>
                          </m:e>
                        </m:d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IMPORTANT!!! Limits change with i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group c_sections births
1    1A        150    923
2    1K         45    298
3    1B         34    170
4    1D         18    132
5    3I         20    106
6    3M         12    105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M</m:t>
                        </m:r>
                        <m:r>
                          <m:t>S</m:t>
                        </m:r>
                        <m:r>
                          <m:t>T</m:t>
                        </m:r>
                        <m:r>
                          <m:t>R</m:t>
                        </m:r>
                      </m:num>
                      <m:den>
                        <m:r>
                          <m:t>M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  <m:r>
                      <m:rPr>
                        <m:sty m:val="p"/>
                      </m:rPr>
                      <m:t>&gt;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2"/>
                <a:r>
                  <a:rPr/>
                  <a:t>Apply post hoc test (e.g., Tukey)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images/csection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images/csection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Examining</a:t>
            </a:r>
            <a:r>
              <a:rPr/>
              <a:t> </a:t>
            </a:r>
            <a:r>
              <a:rPr/>
              <a:t>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clinic cat_scans members
1      1        50  26.838
2      2        71  26.895
3      3        41  26.142
4      4        62  25.907
5      5        89  26.565</a:t>
            </a:r>
          </a:p>
          <a:p>
            <a:pPr lvl="0" marL="0" indent="0">
              <a:buNone/>
            </a:pPr>
            <a:r>
              <a:rPr/>
              <a:t>There are 313 CAT scans and 132.347 thousand members across all clinics, providing an overall rate of 2.36 scans per thousand patients.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rates</a:t>
            </a:r>
          </a:p>
        </p:txBody>
      </p:sp>
      <p:pic>
        <p:nvPicPr>
          <p:cNvPr descr="images/cat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u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u</m:t>
                            </m:r>
                          </m:e>
                        </m:acc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Note again that the limits change with i</a:t>
                </a:r>
              </a:p>
              <a:p>
                <a:pPr lvl="1"/>
                <a:r>
                  <a:rPr/>
                  <a:t>Limits for first clinic</a:t>
                </a:r>
              </a:p>
              <a:p>
                <a:pPr lvl="2"/>
                <a:r>
                  <a:rPr/>
                  <a:t>2.36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2.57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>2.36</m:t>
                        </m:r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132.347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26.838</m:t>
                            </m:r>
                          </m:num>
                          <m:den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132.347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26.838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1.68 to 3.04</a:t>
                </a:r>
              </a:p>
              <a:p>
                <a:pPr lvl="2"/>
                <a:r>
                  <a:rPr/>
                  <a:t>The rate is 1.86</a:t>
                </a:r>
              </a:p>
              <a:p>
                <a:pPr lvl="2"/>
                <a:r>
                  <a:rPr/>
                  <a:t>This clinic’s CAT scan rate is not differnt from the overall CAT scan rate.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images/cat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Extensions to proportions and counts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Other extensions</a:t>
            </a:r>
          </a:p>
          <a:p>
            <a:pPr lvl="2"/>
            <a:r>
              <a:rPr/>
              <a:t>How to interpret</a:t>
            </a:r>
          </a:p>
          <a:p>
            <a:pPr lvl="2"/>
            <a:r>
              <a:rPr/>
              <a:t>Contraindications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using ranks</a:t>
            </a:r>
          </a:p>
          <a:p>
            <a:pPr lvl="1"/>
            <a:r>
              <a:rPr/>
              <a:t>Multifactor studies</a:t>
            </a:r>
          </a:p>
          <a:p>
            <a:pPr lvl="1"/>
            <a:r>
              <a:rPr/>
              <a:t>Nonparametric approaches</a:t>
            </a:r>
          </a:p>
          <a:p>
            <a:pPr lvl="1"/>
            <a:r>
              <a:rPr/>
              <a:t>Testing variances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result implies consistency</a:t>
            </a:r>
          </a:p>
          <a:p>
            <a:pPr lvl="2"/>
            <a:r>
              <a:rPr/>
              <a:t>But is it consistently bad?</a:t>
            </a:r>
          </a:p>
          <a:p>
            <a:pPr lvl="2"/>
            <a:r>
              <a:rPr/>
              <a:t>Work on global changes</a:t>
            </a:r>
          </a:p>
          <a:p>
            <a:pPr lvl="1"/>
            <a:r>
              <a:rPr/>
              <a:t>Positive result implies inconsistency</a:t>
            </a:r>
          </a:p>
          <a:p>
            <a:pPr lvl="2"/>
            <a:r>
              <a:rPr/>
              <a:t>“If you can’t be a good example, then you’ll just have to be a horrible warning”</a:t>
            </a:r>
          </a:p>
          <a:p>
            <a:pPr lvl="2"/>
            <a:r>
              <a:rPr/>
              <a:t>Work on local changes</a:t>
            </a:r>
          </a:p>
          <a:p>
            <a:pPr lvl="1"/>
            <a:r>
              <a:rPr/>
              <a:t>Similar advice on control charts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contraindications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Simplicity comes with a price</a:t>
            </a:r>
          </a:p>
          <a:p>
            <a:pPr lvl="1"/>
            <a:r>
              <a:rPr/>
              <a:t>You should not use ANOM</a:t>
            </a:r>
          </a:p>
          <a:p>
            <a:pPr lvl="2"/>
            <a:r>
              <a:rPr/>
              <a:t>when searching for the best group</a:t>
            </a:r>
          </a:p>
          <a:p>
            <a:pPr lvl="2"/>
            <a:r>
              <a:rPr/>
              <a:t>when comparing to a control group</a:t>
            </a:r>
          </a:p>
          <a:p>
            <a:pPr lvl="2"/>
            <a:r>
              <a:rPr/>
              <a:t>for a reward or punishment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images/touching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compares each group mean to the overall mean</a:t>
            </a:r>
          </a:p>
          <a:p>
            <a:pPr lvl="2"/>
            <a:r>
              <a:rPr/>
              <a:t>It can be applied for proportions or counts as well</a:t>
            </a:r>
          </a:p>
          <a:p>
            <a:pPr lvl="2"/>
            <a:r>
              <a:rPr/>
              <a:t>It has a simple interpretation</a:t>
            </a:r>
          </a:p>
          <a:p>
            <a:pPr lvl="2"/>
            <a:r>
              <a:rPr/>
              <a:t>It has a simple graphical display</a:t>
            </a:r>
          </a:p>
          <a:p>
            <a:pPr lvl="2"/>
            <a:r>
              <a:rPr/>
              <a:t>Useful for some but not all research settings</a:t>
            </a:r>
          </a:p>
          <a:p>
            <a:pPr lvl="1"/>
            <a:r>
              <a:rPr/>
              <a:t>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images/anova-interpre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images/tukey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images/tukey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intervals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anom-talk_files/figure-pptx/qc-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png 
  2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Analysis of Means</dc:title>
  <dc:creator>Steve Simon</dc:creator>
  <cp:keywords/>
  <dcterms:created xsi:type="dcterms:W3CDTF">2022-04-13T20:54:20Z</dcterms:created>
  <dcterms:modified xsi:type="dcterms:W3CDTF">2022-04-13T20:54:20Z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2022-04-03</vt:lpwstr>
  </property>
  <property fmtid="{D5CDD505-2E9C-101B-9397-08002B2CF9AE}" pid="3" name="output">
    <vt:lpwstr>powerpoint_presentation</vt:lpwstr>
  </property>
</Properties>
</file>