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100" d="100"/>
          <a:sy n="100" d="100"/>
        </p:scale>
        <p:origin x="90" y="264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4/12/2022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An Introduction to Analysis of Means</a:t>
            </a:r>
          </a:p>
          <a:p>
            <a:pPr marL="0" lvl="0" indent="0">
              <a:buNone/>
            </a:pPr>
            <a:endParaRPr/>
          </a:p>
          <a:p>
            <a:pPr marL="0" lvl="0" indent="0">
              <a:buNone/>
            </a:pPr>
            <a:r>
              <a:t>Analysis of Means (ANOM) is an underappreciated methodology that has relevance to quality control and institutional comparisons. Unlike Analysis of Variance (ANOVA), which compares one group mean to another group mean, ANOM compares each group mean to the overall mean. The calculations in ANOM are simple and direct. ANOM also avoids many of the ambiguities inherent in the multiple comparisons used in ANOVA, and avoids a common misinterpretation about overlapping confidence intervals. This talk will illustrate the mechanics of calculating ANOM and provide context for when you should or should not use it.</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Most of the decision rules such as</a:t>
            </a:r>
          </a:p>
          <a:p>
            <a:pPr marL="0" lvl="0" indent="0">
              <a:buNone/>
            </a:pPr>
            <a:endParaRPr/>
          </a:p>
          <a:p>
            <a:pPr lvl="1"/>
            <a:r>
              <a:t>Eight consecutive points on same size of the centerline</a:t>
            </a:r>
          </a:p>
          <a:p>
            <a:pPr marL="0" lvl="0" indent="0">
              <a:buNone/>
            </a:pPr>
            <a:endParaRPr/>
          </a:p>
          <a:p>
            <a:pPr lvl="1"/>
            <a:r>
              <a:t>Two out of three outside two sigma limits</a:t>
            </a:r>
          </a:p>
          <a:p>
            <a:pPr marL="0" lvl="0" indent="0">
              <a:buNone/>
            </a:pPr>
            <a:endParaRPr/>
          </a:p>
          <a:p>
            <a:pPr lvl="1"/>
            <a:r>
              <a:t>Four out of five outside one sigma limits</a:t>
            </a:r>
          </a:p>
          <a:p>
            <a:pPr marL="0" lvl="0" indent="0">
              <a:buNone/>
            </a:pPr>
            <a:endParaRPr/>
          </a:p>
          <a:p>
            <a:pPr marL="0" lvl="0" indent="0">
              <a:buNone/>
            </a:pPr>
            <a:r>
              <a:t>are dependent on the ordering of the data.</a:t>
            </a:r>
          </a:p>
          <a:p>
            <a:pPr marL="0" lvl="0" indent="0">
              <a:buNone/>
            </a:pPr>
            <a:endParaRPr/>
          </a:p>
          <a:p>
            <a:pPr marL="0" lvl="0" indent="0">
              <a:buNone/>
            </a:pPr>
            <a:r>
              <a:t>But the ordering shown in the previous chart is arbitrary. You could have just as easily arranged the dwarfs names alphabetically and you would end up with the possibly a different interpretation.</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is the Analysis of Means hypothesis. I’m keeping things simple by assuming that there ar exactly lower-case n values in each of k groups.</a:t>
            </a:r>
          </a:p>
          <a:p>
            <a:pPr marL="0" lvl="0" indent="0">
              <a:buNone/>
            </a:pPr>
            <a:endParaRPr/>
          </a:p>
          <a:p>
            <a:pPr marL="0" lvl="0" indent="0">
              <a:buNone/>
            </a:pPr>
            <a:r>
              <a:t>You are comparing each mean to the overall mean. This is a slightly different approach than looking at pairs of means, as Analysis of Variance does.</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You need percentiles from a special distribution. You can find tables for this distribution in many places. Here’s a small piece of a table that I produced a while back. You can find the full table at</a:t>
            </a:r>
          </a:p>
          <a:p>
            <a:pPr marL="0" lvl="0" indent="0">
              <a:buNone/>
            </a:pPr>
            <a:endParaRPr/>
          </a:p>
          <a:p>
            <a:pPr marL="0" lvl="0" indent="0">
              <a:buNone/>
            </a:pPr>
            <a:r>
              <a:t>http://www.pmean.com/07/AnomTable05Part1.html</a:t>
            </a:r>
          </a:p>
          <a:p>
            <a:pPr marL="0" lvl="0" indent="0">
              <a:buNone/>
            </a:pPr>
            <a:endParaRPr/>
          </a:p>
          <a:p>
            <a:pPr marL="0" lvl="0" indent="0">
              <a:buNone/>
            </a:pPr>
            <a:r>
              <a:t>and</a:t>
            </a:r>
          </a:p>
          <a:p>
            <a:pPr marL="0" lvl="0" indent="0">
              <a:buNone/>
            </a:pPr>
            <a:endParaRPr/>
          </a:p>
          <a:p>
            <a:pPr marL="0" lvl="0" indent="0">
              <a:buNone/>
            </a:pPr>
            <a:r>
              <a:t>http://www.pmean.com/07/AnomTable05Part2.html</a:t>
            </a:r>
          </a:p>
          <a:p>
            <a:pPr marL="0" lvl="0" indent="0">
              <a:buNone/>
            </a:pPr>
            <a:endParaRPr/>
          </a:p>
          <a:p>
            <a:pPr marL="0" lvl="0" indent="0">
              <a:buNone/>
            </a:pPr>
            <a:r>
              <a:t>If you are curious, here are a few details about how I generated this table. I cross checked it against several other tables, by the way.</a:t>
            </a:r>
          </a:p>
          <a:p>
            <a:pPr marL="0" lvl="0" indent="0">
              <a:buNone/>
            </a:pPr>
            <a:endParaRPr/>
          </a:p>
          <a:p>
            <a:pPr marL="0" lvl="0" indent="0">
              <a:buNone/>
            </a:pPr>
            <a:r>
              <a:t>You compute the critical value using a multivariate t-distribution. There are a few complications. First the distribution you are trying to describe represents deviations from an overall mean, so there will be correlations in the data since each group contributes to the overall mean. This correlation, -1/(I-1), is the same for any pair of deviations. Second, the sum of the deviations must equal zero, so this produces a degenerate distribution. This degeneracy means that there is no inverse for the correlation matrix.</a:t>
            </a:r>
          </a:p>
          <a:p>
            <a:pPr marL="0" lvl="0" indent="0">
              <a:buNone/>
            </a:pPr>
            <a:endParaRPr/>
          </a:p>
          <a:p>
            <a:pPr marL="0" lvl="0" indent="0">
              <a:buNone/>
            </a:pPr>
            <a:r>
              <a:t>In R, there is a library, mvtnorm, that will allow you to compute the percentiles needed for ANOM. Here’s an example to get h(0.95, 5, 15):</a:t>
            </a:r>
          </a:p>
          <a:p>
            <a:pPr marL="0" lvl="0" indent="0">
              <a:buNone/>
            </a:pPr>
            <a:endParaRPr/>
          </a:p>
          <a:p>
            <a:pPr marL="0" lvl="0" indent="0">
              <a:buNone/>
            </a:pPr>
            <a:r>
              <a:t>i &lt;- 5</a:t>
            </a:r>
          </a:p>
          <a:p>
            <a:pPr marL="0" lvl="0" indent="0">
              <a:buNone/>
            </a:pPr>
            <a:endParaRPr/>
          </a:p>
          <a:p>
            <a:pPr marL="0" lvl="0" indent="0">
              <a:buNone/>
            </a:pPr>
            <a:r>
              <a:t>co &lt;- matrix(-1/(i-1), nrow=i, ncol=i)</a:t>
            </a:r>
          </a:p>
          <a:p>
            <a:pPr marL="0" lvl="0" indent="0">
              <a:buNone/>
            </a:pPr>
            <a:endParaRPr/>
          </a:p>
          <a:p>
            <a:pPr marL="0" lvl="0" indent="0">
              <a:buNone/>
            </a:pPr>
            <a:r>
              <a:t>diag(co) &lt;- rep(1,i)</a:t>
            </a:r>
          </a:p>
          <a:p>
            <a:pPr marL="0" lvl="0" indent="0">
              <a:buNone/>
            </a:pPr>
            <a:endParaRPr/>
          </a:p>
          <a:p>
            <a:pPr marL="0" lvl="0" indent="0">
              <a:buNone/>
            </a:pPr>
            <a:r>
              <a:t>qmvt(p=0.95, tail=“both.tails”, corr=co, df=15)</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dataset comes from the SAS QC Guide. It represents deviations in label placement for a bottling machine. There are six different positions for this machine, and you want to find out if the deviations are substantially different for one or more positions.</a:t>
            </a:r>
          </a:p>
          <a:p>
            <a:pPr marL="0" lvl="0" indent="0">
              <a:buNone/>
            </a:pPr>
            <a:endParaRPr/>
          </a:p>
          <a:p>
            <a:pPr marL="0" lvl="0" indent="0">
              <a:buNone/>
            </a:pPr>
            <a:r>
              <a:t>The deviations for Position 1 are small but mostly negative. That means that the label is placed a bit too far to the left, on average.</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Here’s the data for the second position. There is more of a mix here, and more positive than negative deviations.</a:t>
            </a:r>
          </a:p>
          <a:p>
            <a:pPr marL="0" lvl="0" indent="0">
              <a:buNone/>
            </a:pPr>
            <a:endParaRPr/>
          </a:p>
          <a:p>
            <a:pPr marL="0" lvl="0" indent="0">
              <a:buNone/>
            </a:pPr>
            <a:r>
              <a:t>I won’t show the rest of the raw data, but here is a graph.</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It looks like positions 1 and 6 are a bit too far to the left, position 4 is a bit too far to the right, and positions 2, 3, and 5 are somewhere in between. Do any of these differ from the overall mean?</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are the means and standard deviations for each position.</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A plot of the position means shows a bit more clearly the pattern I mentioned earlier.</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overall mean and the pooled standard deviation are computed used the standard formulas you learned in your STATS 101 class.</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Draw a horizontal line at the overall mean and show the deviations from the overall mean as spikes.</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Let’s review the basic Analysis of Variance hypotheses. Let’s keep things simple. You have a continuous outcome measured n times in k groups. The null hypothesis is that the population mean is the same for each group. The alternative is that there is at least one pair i,j where the group means differ. You use an F statistic defined as the Mean Square Treatment divided by the Mean Square Error and compare it to a percentile of the F distribution. I won’t go into the calculation any more other than to note that if you reject the null hypothesis, you typically apply a post hoc comparison, such as Tukey to identify which pair or pairs differ.</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is the calculation of limits. Anything outside these limits is statistically significantly different than the overall mean.</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is the graph with the analysis of means limits. Your intuiton was correct. There are significant deviations to the left in positions 1 and 6 and a significant deviation to the right in position 4.</a:t>
            </a:r>
          </a:p>
          <a:p>
            <a:pPr marL="0" lvl="0" indent="0">
              <a:buNone/>
            </a:pPr>
            <a:endParaRPr/>
          </a:p>
          <a:p>
            <a:pPr marL="0" lvl="0" indent="0">
              <a:buNone/>
            </a:pPr>
            <a:r>
              <a:t>Now, why would we compare to the overall mean rather than to zero? It depends on the context, but on these assembly lines, there are adjustments that you can make to change the positioning of labels across all positions, and those adjusted will never help you here. Because any overall change to the labels is either going to make positions 1 and 6 worse, or position 4 worse. You need to make interior adjustments rather than global adjustements.</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There are several possible extensions of the Analysis of Means model. A very interesting one appears in the same SAS reference. It involves a comparison of the probability of C-section births among a variety of different clinics.</a:t>
            </a:r>
          </a:p>
          <a:p>
            <a:pPr marL="0" lvl="0" indent="0">
              <a:buNone/>
            </a:pPr>
            <a:endParaRPr/>
          </a:p>
          <a:p>
            <a:pPr marL="0" lvl="0" indent="0">
              <a:buNone/>
            </a:pPr>
            <a:r>
              <a:t>You can use the normal approximation to the binomial distribution and instead of a pooled variance, you use the square root of p-bar times one minus p-bar.</a:t>
            </a:r>
          </a:p>
          <a:p>
            <a:pPr marL="0" lvl="0" indent="0">
              <a:buNone/>
            </a:pPr>
            <a:endParaRPr/>
          </a:p>
          <a:p>
            <a:pPr marL="0" lvl="0" indent="0">
              <a:buNone/>
            </a:pPr>
            <a:r>
              <a:t>The other extension is the unequal sample sizes. Some clinics only had 3 total births during the study time frame, and one clinic had almost a thousand births. You have to use a different table for unequal sample sizes. I don’t have easy access to this table, but you can find it in a book by Nelson.</a:t>
            </a:r>
          </a:p>
          <a:p>
            <a:pPr marL="0" lvl="0" indent="0">
              <a:buNone/>
            </a:pPr>
            <a:endParaRPr/>
          </a:p>
          <a:p>
            <a:pPr marL="0" lvl="0" indent="0">
              <a:buNone/>
            </a:pPr>
            <a:r>
              <a:t>Peter R. Nelson, Peter S. Wludyka, Karen A. F. Copeland. The Analysis of Means. A Graphical Method for Comparing Means, Rates, and Proportions. ASA-SIAM Series on Statistics and Probability. Siam, Philadelphia PA, ASA, Washington DC, 2005.</a:t>
            </a:r>
          </a:p>
          <a:p>
            <a:pPr marL="0" lvl="0" indent="0">
              <a:buNone/>
            </a:pPr>
            <a:endParaRPr/>
          </a:p>
          <a:p>
            <a:pPr marL="0" lvl="0" indent="0">
              <a:buNone/>
            </a:pPr>
            <a:r>
              <a:t>VERY IMPORTANT!!! There is a subscript i in this equation. That means that the limits vary in width. That’s to be expected when you have unequal sample sizes.</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You can also use the analysis of means methods for proportions and counts. Here’s an example of some proportion data.</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is a plot of the proportions. It looks like there are substantial deviations from the overall C-section rate, but here your initial intuition, if it was like mine, is incorrect.</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 won’t show the actual calculations here, but they are tedious rather than difficult. Notice the the clinics with more births (the ones on the left) have narrower analysis of means limits than the clinics with fewer births (the ones on the right). But all the points are within the</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One last example. This example is taken from page 46 of a book by Nelson, Wludyka, and Copeland. CAT scans are done at five different clinics. Each clinic serves a different number of members.</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are the plots of CAT scan rates. Notice that clinics 1 and 3 have lower rates. Clinics 2 and 5 have higher rates.</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are the formulas. Notice that where we formerly had the pooled standard deviation or the square root of p-bar time 1-pbar, now we have the square root of u-bar. This is because the variance of a Poisson random variable is equal to its mean. Thus the standard deviation of a Poisson random variable is equal to the square root of its mean.</a:t>
            </a:r>
          </a:p>
          <a:p>
            <a:pPr marL="0" lvl="0" indent="0">
              <a:buNone/>
            </a:pPr>
            <a:endParaRPr/>
          </a:p>
          <a:p>
            <a:pPr marL="0" lvl="0" indent="0">
              <a:buNone/>
            </a:pPr>
            <a:r>
              <a:t>The formulas here are very similar to control limits on a C-chart or a U-chart.</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are the plots with analysis of means limits. The limits are slightly different because the clinics did not have the same number of members. But the differences in the limits are minor. Clinic 3 has a lower rate of CAT scan utilization compared to the overall rate and Clinic 5 has a higher rate of CAT scan utilization.</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interpretation of ANOVA models is tricky. Here is an example I am borrowing from a website, Statistics By Jim,</a:t>
            </a:r>
          </a:p>
          <a:p>
            <a:pPr marL="0" lvl="0" indent="0">
              <a:buNone/>
            </a:pPr>
            <a:endParaRPr/>
          </a:p>
          <a:p>
            <a:pPr marL="0" lvl="0" indent="0">
              <a:buNone/>
            </a:pPr>
            <a:r>
              <a:t>https://statisticsbyjim.com/anova/post-hoc-tests-anova/</a:t>
            </a:r>
          </a:p>
          <a:p>
            <a:pPr marL="0" lvl="0" indent="0">
              <a:buNone/>
            </a:pPr>
            <a:endParaRPr/>
          </a:p>
          <a:p>
            <a:pPr marL="0" lvl="0" indent="0">
              <a:buNone/>
            </a:pPr>
            <a:r>
              <a:t>The data represents strength measured for four different batches of materials. Notice how the individual confidence intervals for A and B just barely touch. You can see it better, perhaps on the following graph. You’d be tempted to say that there is no statistically significant difference between batches A and B, but you’d be wrong. The uncertainty associated with individual means does not translate in an additive sense to comparisons between two means. The standard errors are sub-additive, so two intervals that are only lightly embracing would look different if you computed the confidence interval for the difference.</a:t>
            </a:r>
          </a:p>
          <a:p>
            <a:pPr marL="0" lvl="0" indent="0">
              <a:buNone/>
            </a:pPr>
            <a:endParaRPr/>
          </a:p>
          <a:p>
            <a:pPr marL="0" lvl="0" indent="0">
              <a:buNone/>
            </a:pPr>
            <a:r>
              <a:t>This is ignoring, of course, the issue of multiplicity, but the point is still important to note. The graphical display of individual means and confidence intervals can be misleading.</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If you look for applications of analysis of means in the peer reviewed literature and on the web, you’ll see some advanced applications. I am not a big fan of these extensions, but perhaps that is just because I have not had a chance to work with them.</a:t>
            </a:r>
          </a:p>
          <a:p>
            <a:pPr marL="0" lvl="0" indent="0">
              <a:buNone/>
            </a:pPr>
            <a:endParaRPr/>
          </a:p>
          <a:p>
            <a:pPr marL="0" lvl="0" indent="0">
              <a:buNone/>
            </a:pPr>
            <a:r>
              <a:t>Donald Wheeler has developed the analysis of means methodology that uses ranges rather than variances to calculate the limits. This has some appeal to simplicity, as you can calculate a range a lot faster than you can calculate a standard deviation. There is some loss in efficiency, however, by using ranges.</a:t>
            </a:r>
          </a:p>
          <a:p>
            <a:pPr marL="0" lvl="0" indent="0">
              <a:buNone/>
            </a:pPr>
            <a:endParaRPr/>
          </a:p>
          <a:p>
            <a:pPr marL="0" lvl="0" indent="0">
              <a:buNone/>
            </a:pPr>
            <a:r>
              <a:t>Other applications look at multi-factor settings, and you can run analysis of means charts for main effects and interactions. Most example I have seen only have a small number of levels for each factor, and these examples don’t seem to offer much beyond what traditional analysis of variance can already do. It may have more applications in searching for which combinations of factors lead to an interaction.</a:t>
            </a:r>
          </a:p>
          <a:p>
            <a:pPr marL="0" lvl="0" indent="0">
              <a:buNone/>
            </a:pPr>
            <a:endParaRPr/>
          </a:p>
          <a:p>
            <a:pPr marL="0" lvl="0" indent="0">
              <a:buNone/>
            </a:pPr>
            <a:r>
              <a:t>There are also several nonparametric approaches. Analysis of means does rely on an assumption of normality, but with small sample sizes and skewed data, this can sometimes be problematic.</a:t>
            </a:r>
          </a:p>
          <a:p>
            <a:pPr marL="0" lvl="0" indent="0">
              <a:buNone/>
            </a:pPr>
            <a:endParaRPr/>
          </a:p>
          <a:p>
            <a:pPr marL="0" lvl="0" indent="0">
              <a:buNone/>
            </a:pPr>
            <a:r>
              <a:t>Another extension is the use of analysis of means to look for groups that have much larger or much smaller variances. You could use this as a check on the homogeneity assumption for an upcoming analysis of variance, but there are already plenty of good tests out there. Further, there is controversy over how you should test for homogeneity or even if you should test for homogeneity. A better application might be examining a process where the mean level is not important, but it is important to have consistency around whatever mean you might have.</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previous example showed a negative result. None of the C-section proportions was statistically significant. Every group was average.</a:t>
            </a:r>
          </a:p>
          <a:p>
            <a:pPr marL="0" lvl="0" indent="0">
              <a:buNone/>
            </a:pPr>
            <a:endParaRPr/>
          </a:p>
          <a:p>
            <a:pPr marL="0" lvl="0" indent="0">
              <a:buNone/>
            </a:pPr>
            <a:r>
              <a:t>Boring!</a:t>
            </a:r>
          </a:p>
          <a:p>
            <a:pPr marL="0" lvl="0" indent="0">
              <a:buNone/>
            </a:pPr>
            <a:endParaRPr/>
          </a:p>
          <a:p>
            <a:pPr marL="0" lvl="0" indent="0">
              <a:buNone/>
            </a:pPr>
            <a:r>
              <a:t>Well, maybe not. If the different medical groups had a similar mix of pregnancies and yet some had significantly higher probabilities for C-sections, then either the groups with the higher probabilities are doing something wrong, or everyone else is doing something wrong.</a:t>
            </a:r>
          </a:p>
          <a:p>
            <a:pPr marL="0" lvl="0" indent="0">
              <a:buNone/>
            </a:pPr>
            <a:endParaRPr/>
          </a:p>
          <a:p>
            <a:pPr marL="0" lvl="0" indent="0">
              <a:buNone/>
            </a:pPr>
            <a:r>
              <a:t>There is often too much inappropriate variation in the delivery of health care. A negative finding here says that this is not an issue with regard to C-section rates among the varying clinics.</a:t>
            </a:r>
          </a:p>
          <a:p>
            <a:pPr marL="0" lvl="0" indent="0">
              <a:buNone/>
            </a:pPr>
            <a:endParaRPr/>
          </a:p>
          <a:p>
            <a:pPr marL="0" lvl="0" indent="0">
              <a:buNone/>
            </a:pPr>
            <a:r>
              <a:t>What if you do see one or more statistically significant deviations from the overall average?</a:t>
            </a:r>
          </a:p>
          <a:p>
            <a:pPr marL="0" lvl="0" indent="0">
              <a:buNone/>
            </a:pPr>
            <a:endParaRPr/>
          </a:p>
          <a:p>
            <a:pPr marL="0" lvl="0" indent="0">
              <a:buNone/>
            </a:pPr>
            <a:r>
              <a:t>There’s a well known quote from Catherine Aird, a famous English novelist. Think of the groups that are significantly above average (assuming that larger is better) as shining examples to be emulated. Study what is different about these groups that makes them perform so well. Can other groups learn from their experience.</a:t>
            </a:r>
          </a:p>
          <a:p>
            <a:pPr marL="0" lvl="0" indent="0">
              <a:buNone/>
            </a:pPr>
            <a:endParaRPr/>
          </a:p>
          <a:p>
            <a:pPr marL="0" lvl="0" indent="0">
              <a:buNone/>
            </a:pPr>
            <a:r>
              <a:t>Think of the groups that are significantly below average as the horrible warnings. Study what is different about these groups, so that you can improve them and/or so that you can avoid those problems in the other groups.</a:t>
            </a:r>
          </a:p>
          <a:p>
            <a:pPr marL="0" lvl="0" indent="0">
              <a:buNone/>
            </a:pPr>
            <a:endParaRPr/>
          </a:p>
          <a:p>
            <a:pPr marL="0" lvl="0" indent="0">
              <a:buNone/>
            </a:pPr>
            <a:r>
              <a:t>The point to both of these is that any future steps that you take should be local.</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You should avoid ANOM in certain settings.</a:t>
            </a:r>
          </a:p>
          <a:p>
            <a:pPr marL="0" lvl="0" indent="0">
              <a:buNone/>
            </a:pPr>
            <a:endParaRPr/>
          </a:p>
          <a:p>
            <a:pPr marL="0" lvl="0" indent="0">
              <a:buNone/>
            </a:pPr>
            <a:r>
              <a:t>It does not help when you want to identify the best among a group. There would be three or four groups that are all above average, but maybe they are all about the same or maybe one is head and shoulders above the others. Analysis of means cannot distinguish between these very different scenarios.</a:t>
            </a:r>
          </a:p>
          <a:p>
            <a:pPr marL="0" lvl="0" indent="0">
              <a:buNone/>
            </a:pPr>
            <a:endParaRPr/>
          </a:p>
          <a:p>
            <a:pPr marL="0" lvl="0" indent="0">
              <a:buNone/>
            </a:pPr>
            <a:r>
              <a:t>Pairwise comparisons work well when you are searching for the best. There is also a Bayesian approach that runs repeated simulations of the posterior distribution, ranks the estimated group means, and then estimates the proportion of times that a given group gets the number 1 rank in the simulation.</a:t>
            </a:r>
          </a:p>
          <a:p>
            <a:pPr marL="0" lvl="0" indent="0">
              <a:buNone/>
            </a:pPr>
            <a:endParaRPr/>
          </a:p>
          <a:p>
            <a:pPr marL="0" lvl="0" indent="0">
              <a:buNone/>
            </a:pPr>
            <a:r>
              <a:t>If there is a control group, your interest should be in deviations from the control group rather than deviations from an overall average. The Dunnett’s post hoc comparison in an ANOVA model works well here.</a:t>
            </a:r>
          </a:p>
          <a:p>
            <a:pPr marL="0" lvl="0" indent="0">
              <a:buNone/>
            </a:pPr>
            <a:endParaRPr/>
          </a:p>
          <a:p>
            <a:pPr marL="0" lvl="0" indent="0">
              <a:buNone/>
            </a:pPr>
            <a:r>
              <a:t>Finally, and possibly the most important point is about rewards and punishments. There is an unfortunate tendency in many workplaces to blame all the quality problems on the workforce. In fact, it is the system that people work in that is most often deserving of blame.</a:t>
            </a:r>
          </a:p>
          <a:p>
            <a:pPr marL="0" lvl="0" indent="0">
              <a:buNone/>
            </a:pPr>
            <a:endParaRPr/>
          </a:p>
          <a:p>
            <a:pPr marL="0" lvl="0" indent="0">
              <a:buNone/>
            </a:pPr>
            <a:r>
              <a:t>If you use Analysis of Means (or any statistical approach, for that matter) to decide who gets bonuses and who gets fired, you’re making a big mistake.</a:t>
            </a:r>
          </a:p>
          <a:p>
            <a:pPr marL="0" lvl="0" indent="0">
              <a:buNone/>
            </a:pPr>
            <a:endParaRPr/>
          </a:p>
          <a:p>
            <a:pPr marL="0" lvl="0" indent="0">
              <a:buNone/>
            </a:pPr>
            <a:r>
              <a:t>An unusual result for an individual or for a particular work group becomes the start of an investigation. Mindlessly offering rewards and punishments short-circuits the thinking process. I’m not saying that workers are never to blame. I just worry that statistics make it too easy to jump to conclusions.</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You’d be tempted to say that there is no statistically significant difference between batches A and B, but you’d be wrong. The uncertainty associated with individual means does not translate in an additive sense to comparisons between two means. The standard errors are sub-additive, so two intervals that are only lightly embracing would look different if you computed the confidence interval for the difference.</a:t>
            </a:r>
          </a:p>
          <a:p>
            <a:pPr marL="0" lvl="0" indent="0">
              <a:buNone/>
            </a:pPr>
            <a:endParaRPr/>
          </a:p>
          <a:p>
            <a:pPr marL="0" lvl="0" indent="0">
              <a:buNone/>
            </a:pPr>
            <a:r>
              <a:t>This is ignoring, of course, the issue of multiplicity, but the point is still important to note. The graphical display of individual means and confidence intervals can be misleading.</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Here’s another difficulty with interpretation in the ANOVA setting. These are intervals for the difference in means, using a Tukey post hoc adjustment.</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is a graphical display of these intervals. Let’s ignore C for the time being. Remember that B is the weakest material, D is the strongest, and A is somewhere in the middle. Looking at these intervals, there is no statistically significant difference between B and A, none between A and D, but there is a statistically significant difference between B and D.</a:t>
            </a:r>
          </a:p>
          <a:p>
            <a:pPr marL="0" lvl="0" indent="0">
              <a:buNone/>
            </a:pPr>
            <a:endParaRPr/>
          </a:p>
          <a:p>
            <a:pPr marL="0" lvl="0" indent="0">
              <a:buNone/>
            </a:pPr>
            <a:r>
              <a:t>Now I don’t mean to harp on this point too much. ANOVA is a great technique. It often helps us greatly in understanding what is going on, in spite of these interpretation problems. But nothing is perfect in Statistics. There is at least some downside to everything that you try.</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slide shows an example of a control chart for means. The data represents piston ring diameters in an automotive factory. It’s important to keep the diameters very very close to 74. The workers on the factory floor measure five diameters every day, compute the average (and the range and standard deviation) for that day and plot it over 40 consecutive days. The workers also measure short term variation, as computed by the range or standard deviation for each day.</a:t>
            </a:r>
          </a:p>
          <a:p>
            <a:pPr marL="0" lvl="0" indent="0">
              <a:buNone/>
            </a:pPr>
            <a:endParaRPr/>
          </a:p>
          <a:p>
            <a:pPr marL="0" lvl="0" indent="0">
              <a:buNone/>
            </a:pPr>
            <a:r>
              <a:t>Control limits are computed using the average standard deviation or the average range. You may have heard these called the three sigma limits, but you need to be careful, because “sigma” is not an overall standard deviation, but a short term estimate of variation.</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process is said to be out of control if you find one point out of the control limit or eight consecutive points on the same side of the center line.</a:t>
            </a:r>
          </a:p>
          <a:p>
            <a:pPr marL="0" lvl="0" indent="0">
              <a:buNone/>
            </a:pPr>
            <a:endParaRPr/>
          </a:p>
          <a:p>
            <a:pPr marL="0" lvl="0" indent="0">
              <a:buNone/>
            </a:pPr>
            <a:r>
              <a:t>There are other rules, such as two out three points outside the two sigma limits, four out of five outside the one sigma limits.</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Here’s a fictional chart showing ore production by eight dwarves. Most of you recognize the first seven names, but does anyone know who “Gimli” is?</a:t>
            </a:r>
          </a:p>
          <a:p>
            <a:pPr marL="0" lvl="0" indent="0">
              <a:buNone/>
            </a:pPr>
            <a:endParaRPr/>
          </a:p>
          <a:p>
            <a:pPr marL="0" lvl="0" indent="0">
              <a:buNone/>
            </a:pPr>
            <a:r>
              <a:t>This is drawn like a control chart and uses control chart limits, but it is not a correct application of control chart methodology.</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4F42E8D-31FF-470C-BDBE-54803E914FB8}"/>
              </a:ext>
            </a:extLst>
          </p:cNvPr>
          <p:cNvSpPr/>
          <p:nvPr/>
        </p:nvSpPr>
        <p:spPr>
          <a:xfrm>
            <a:off x="0" y="6494294"/>
            <a:ext cx="9144000" cy="365687"/>
          </a:xfrm>
          <a:prstGeom prst="rect">
            <a:avLst/>
          </a:prstGeom>
          <a:solidFill>
            <a:srgbClr val="2361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hasCustomPrompt="1"/>
          </p:nvPr>
        </p:nvSpPr>
        <p:spPr>
          <a:xfrm>
            <a:off x="685799" y="2693988"/>
            <a:ext cx="7772400" cy="1470025"/>
          </a:xfrm>
        </p:spPr>
        <p:txBody>
          <a:bodyPr>
            <a:normAutofit/>
          </a:bodyPr>
          <a:lstStyle>
            <a:lvl1pPr algn="ctr">
              <a:defRPr sz="3200" b="1" baseline="0">
                <a:solidFill>
                  <a:srgbClr val="E87427"/>
                </a:solidFill>
                <a:latin typeface="+mn-lt"/>
              </a:defRPr>
            </a:lvl1pPr>
          </a:lstStyle>
          <a:p>
            <a:r>
              <a:rPr lang="en-US" dirty="0"/>
              <a:t>Title of Presentation</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pic>
        <p:nvPicPr>
          <p:cNvPr id="4" name="Picture 3">
            <a:extLst>
              <a:ext uri="{FF2B5EF4-FFF2-40B4-BE49-F238E27FC236}">
                <a16:creationId xmlns:a16="http://schemas.microsoft.com/office/drawing/2014/main" id="{D098589E-46FC-4B41-8614-F76A3A6800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7035" y="1811359"/>
            <a:ext cx="1709928" cy="878845"/>
          </a:xfrm>
          <a:prstGeom prst="rect">
            <a:avLst/>
          </a:prstGeom>
        </p:spPr>
      </p:pic>
      <p:pic>
        <p:nvPicPr>
          <p:cNvPr id="8" name="Picture 7">
            <a:extLst>
              <a:ext uri="{FF2B5EF4-FFF2-40B4-BE49-F238E27FC236}">
                <a16:creationId xmlns:a16="http://schemas.microsoft.com/office/drawing/2014/main" id="{42A5FC29-BEA5-412A-98C3-41847F4DAE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718" y="6511587"/>
            <a:ext cx="849282" cy="331100"/>
          </a:xfrm>
          <a:prstGeom prst="rect">
            <a:avLst/>
          </a:prstGeom>
        </p:spPr>
      </p:pic>
      <p:sp>
        <p:nvSpPr>
          <p:cNvPr id="9" name="Rectangle 8">
            <a:extLst>
              <a:ext uri="{FF2B5EF4-FFF2-40B4-BE49-F238E27FC236}">
                <a16:creationId xmlns:a16="http://schemas.microsoft.com/office/drawing/2014/main" id="{366024E4-09C9-4426-81D4-D79D78CD2878}"/>
              </a:ext>
            </a:extLst>
          </p:cNvPr>
          <p:cNvSpPr/>
          <p:nvPr/>
        </p:nvSpPr>
        <p:spPr>
          <a:xfrm>
            <a:off x="0" y="-1980"/>
            <a:ext cx="9144000" cy="365687"/>
          </a:xfrm>
          <a:prstGeom prst="rect">
            <a:avLst/>
          </a:prstGeom>
          <a:solidFill>
            <a:srgbClr val="2361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4209880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50F581-A4FC-461B-A733-2B570AAED373}"/>
              </a:ext>
            </a:extLst>
          </p:cNvPr>
          <p:cNvSpPr/>
          <p:nvPr/>
        </p:nvSpPr>
        <p:spPr>
          <a:xfrm>
            <a:off x="0" y="6494294"/>
            <a:ext cx="9144000" cy="365687"/>
          </a:xfrm>
          <a:prstGeom prst="rect">
            <a:avLst/>
          </a:prstGeom>
          <a:solidFill>
            <a:srgbClr val="2361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457200" y="355600"/>
            <a:ext cx="8229600" cy="1143000"/>
          </a:xfrm>
        </p:spPr>
        <p:txBody>
          <a:bodyPr>
            <a:normAutofit/>
          </a:bodyPr>
          <a:lstStyle>
            <a:lvl1pPr algn="l">
              <a:defRPr sz="2800" b="1">
                <a:solidFill>
                  <a:srgbClr val="E87427"/>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457200" y="1600200"/>
            <a:ext cx="8229600" cy="4876800"/>
          </a:xfrm>
        </p:spPr>
        <p:txBody>
          <a:bodyPr>
            <a:normAutofit/>
          </a:bodyPr>
          <a:lstStyle>
            <a:lvl1pPr>
              <a:defRPr sz="2000" baseline="0"/>
            </a:lvl1pPr>
            <a:lvl2pPr>
              <a:defRPr sz="1800"/>
            </a:lvl2pPr>
          </a:lstStyle>
          <a:p>
            <a:pPr lvl="0"/>
            <a:r>
              <a:rPr lang="en-US"/>
              <a:t>Click to 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pic>
        <p:nvPicPr>
          <p:cNvPr id="9" name="Picture 8">
            <a:extLst>
              <a:ext uri="{FF2B5EF4-FFF2-40B4-BE49-F238E27FC236}">
                <a16:creationId xmlns:a16="http://schemas.microsoft.com/office/drawing/2014/main" id="{ADDC0898-3EF1-4D90-A9D9-CA4EFBAA23F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718" y="6511587"/>
            <a:ext cx="849282" cy="331100"/>
          </a:xfrm>
          <a:prstGeom prst="rect">
            <a:avLst/>
          </a:prstGeom>
        </p:spPr>
      </p:pic>
      <p:sp>
        <p:nvSpPr>
          <p:cNvPr id="10" name="Footer Placeholder 4">
            <a:extLst>
              <a:ext uri="{FF2B5EF4-FFF2-40B4-BE49-F238E27FC236}">
                <a16:creationId xmlns:a16="http://schemas.microsoft.com/office/drawing/2014/main" id="{2C3C1459-BBAA-461A-94C2-915F3D04FEDA}"/>
              </a:ext>
            </a:extLst>
          </p:cNvPr>
          <p:cNvSpPr>
            <a:spLocks noGrp="1"/>
          </p:cNvSpPr>
          <p:nvPr>
            <p:ph type="ftr" sz="quarter" idx="3"/>
          </p:nvPr>
        </p:nvSpPr>
        <p:spPr>
          <a:xfrm>
            <a:off x="2705100" y="6510169"/>
            <a:ext cx="3733800" cy="331100"/>
          </a:xfrm>
          <a:prstGeom prst="rect">
            <a:avLst/>
          </a:prstGeom>
        </p:spPr>
        <p:txBody>
          <a:bodyPr/>
          <a:lstStyle>
            <a:lvl1pPr algn="ctr">
              <a:defRPr sz="1000">
                <a:solidFill>
                  <a:schemeClr val="bg1"/>
                </a:solidFill>
                <a:latin typeface="+mn-lt"/>
              </a:defRPr>
            </a:lvl1pPr>
          </a:lstStyle>
          <a:p>
            <a:endParaRPr lang="en-US"/>
          </a:p>
        </p:txBody>
      </p:sp>
    </p:spTree>
    <p:extLst>
      <p:ext uri="{BB962C8B-B14F-4D97-AF65-F5344CB8AC3E}">
        <p14:creationId xmlns:p14="http://schemas.microsoft.com/office/powerpoint/2010/main" val="2000957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pic>
        <p:nvPicPr>
          <p:cNvPr id="6" name="Picture 5">
            <a:extLst>
              <a:ext uri="{FF2B5EF4-FFF2-40B4-BE49-F238E27FC236}">
                <a16:creationId xmlns:a16="http://schemas.microsoft.com/office/drawing/2014/main" id="{0933D0BB-687E-41BC-A3ED-894FADC3F9F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718" y="6511587"/>
            <a:ext cx="849282" cy="331100"/>
          </a:xfrm>
          <a:prstGeom prst="rect">
            <a:avLst/>
          </a:prstGeom>
        </p:spPr>
      </p:pic>
      <p:sp>
        <p:nvSpPr>
          <p:cNvPr id="8" name="Footer Placeholder 4">
            <a:extLst>
              <a:ext uri="{FF2B5EF4-FFF2-40B4-BE49-F238E27FC236}">
                <a16:creationId xmlns:a16="http://schemas.microsoft.com/office/drawing/2014/main" id="{3C68A16E-7FBD-4E6C-BBAC-DDB03CF5BCCB}"/>
              </a:ext>
            </a:extLst>
          </p:cNvPr>
          <p:cNvSpPr>
            <a:spLocks noGrp="1"/>
          </p:cNvSpPr>
          <p:nvPr>
            <p:ph type="ftr" sz="quarter" idx="3"/>
          </p:nvPr>
        </p:nvSpPr>
        <p:spPr>
          <a:xfrm>
            <a:off x="2705100" y="6510169"/>
            <a:ext cx="3733800" cy="331100"/>
          </a:xfrm>
          <a:prstGeom prst="rect">
            <a:avLst/>
          </a:prstGeom>
        </p:spPr>
        <p:txBody>
          <a:bodyPr/>
          <a:lstStyle>
            <a:lvl1pPr algn="ctr">
              <a:defRPr sz="1000">
                <a:solidFill>
                  <a:schemeClr val="bg1"/>
                </a:solidFill>
                <a:latin typeface="+mn-lt"/>
              </a:defRPr>
            </a:lvl1pPr>
          </a:lstStyle>
          <a:p>
            <a:endParaRPr lang="en-US"/>
          </a:p>
        </p:txBody>
      </p:sp>
    </p:spTree>
    <p:extLst>
      <p:ext uri="{BB962C8B-B14F-4D97-AF65-F5344CB8AC3E}">
        <p14:creationId xmlns:p14="http://schemas.microsoft.com/office/powerpoint/2010/main" val="1979087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9496751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E817E2E-B5D5-4877-B394-075938C40219}"/>
              </a:ext>
            </a:extLst>
          </p:cNvPr>
          <p:cNvSpPr/>
          <p:nvPr/>
        </p:nvSpPr>
        <p:spPr>
          <a:xfrm>
            <a:off x="0" y="6494294"/>
            <a:ext cx="9144000" cy="365687"/>
          </a:xfrm>
          <a:prstGeom prst="rect">
            <a:avLst/>
          </a:prstGeom>
          <a:solidFill>
            <a:srgbClr val="2361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304800" y="274639"/>
            <a:ext cx="85344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1600201"/>
            <a:ext cx="85344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781800" y="6492875"/>
            <a:ext cx="2133600" cy="365125"/>
          </a:xfrm>
          <a:prstGeom prst="rect">
            <a:avLst/>
          </a:prstGeom>
        </p:spPr>
        <p:txBody>
          <a:bodyPr vert="horz" lIns="91440" tIns="45720" rIns="91440" bIns="45720" rtlCol="0" anchor="ctr"/>
          <a:lstStyle>
            <a:lvl1pPr algn="r">
              <a:defRPr sz="1200">
                <a:solidFill>
                  <a:schemeClr val="bg1"/>
                </a:solidFill>
              </a:defRPr>
            </a:lvl1pPr>
          </a:lstStyle>
          <a:p>
            <a:fld id="{C5EF2332-01BF-834F-8236-50238282D533}" type="slidenum">
              <a:rPr lang="en-US" smtClean="0"/>
              <a:t>‹#›</a:t>
            </a:fld>
            <a:endParaRPr lang="en-US"/>
          </a:p>
        </p:txBody>
      </p:sp>
      <p:sp>
        <p:nvSpPr>
          <p:cNvPr id="5" name="Footer Placeholder 4"/>
          <p:cNvSpPr>
            <a:spLocks noGrp="1"/>
          </p:cNvSpPr>
          <p:nvPr>
            <p:ph type="ftr" sz="quarter" idx="3"/>
          </p:nvPr>
        </p:nvSpPr>
        <p:spPr>
          <a:xfrm>
            <a:off x="2705100" y="6510169"/>
            <a:ext cx="3733800" cy="331100"/>
          </a:xfrm>
          <a:prstGeom prst="rect">
            <a:avLst/>
          </a:prstGeom>
        </p:spPr>
        <p:txBody>
          <a:bodyPr/>
          <a:lstStyle>
            <a:lvl1pPr algn="ctr">
              <a:defRPr sz="1000">
                <a:solidFill>
                  <a:schemeClr val="bg1"/>
                </a:solidFill>
                <a:latin typeface="+mn-lt"/>
              </a:defRPr>
            </a:lvl1pPr>
          </a:lstStyle>
          <a:p>
            <a:endParaRPr lang="en-US"/>
          </a:p>
        </p:txBody>
      </p:sp>
      <p:sp>
        <p:nvSpPr>
          <p:cNvPr id="7" name="Rectangle 6">
            <a:extLst>
              <a:ext uri="{FF2B5EF4-FFF2-40B4-BE49-F238E27FC236}">
                <a16:creationId xmlns:a16="http://schemas.microsoft.com/office/drawing/2014/main" id="{5B1428EE-7FB0-4065-9031-1C4A004167C1}"/>
              </a:ext>
            </a:extLst>
          </p:cNvPr>
          <p:cNvSpPr/>
          <p:nvPr/>
        </p:nvSpPr>
        <p:spPr>
          <a:xfrm>
            <a:off x="0" y="-1980"/>
            <a:ext cx="9144000" cy="365687"/>
          </a:xfrm>
          <a:prstGeom prst="rect">
            <a:avLst/>
          </a:prstGeom>
          <a:solidFill>
            <a:srgbClr val="2361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Picture 8">
            <a:extLst>
              <a:ext uri="{FF2B5EF4-FFF2-40B4-BE49-F238E27FC236}">
                <a16:creationId xmlns:a16="http://schemas.microsoft.com/office/drawing/2014/main" id="{68670989-75F6-4DBE-955A-FA7C17906D4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3718" y="6511587"/>
            <a:ext cx="849282" cy="331100"/>
          </a:xfrm>
          <a:prstGeom prst="rect">
            <a:avLst/>
          </a:prstGeom>
        </p:spPr>
      </p:pic>
    </p:spTree>
    <p:extLst>
      <p:ext uri="{BB962C8B-B14F-4D97-AF65-F5344CB8AC3E}">
        <p14:creationId xmlns:p14="http://schemas.microsoft.com/office/powerpoint/2010/main" val="4043829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l" defTabSz="914400" rtl="0" eaLnBrk="1" latinLnBrk="0" hangingPunct="1">
        <a:spcBef>
          <a:spcPct val="0"/>
        </a:spcBef>
        <a:buNone/>
        <a:defRPr lang="en-US" sz="2800" b="1" kern="1200" dirty="0">
          <a:solidFill>
            <a:srgbClr val="E87427"/>
          </a:solidFill>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0" lvl="0" indent="0">
              <a:buNone/>
            </a:pPr>
            <a:r>
              <a:t>An introduction to Analysis of Means</a:t>
            </a:r>
          </a:p>
        </p:txBody>
      </p:sp>
      <p:sp>
        <p:nvSpPr>
          <p:cNvPr id="3" name="Subtitle 2"/>
          <p:cNvSpPr>
            <a:spLocks noGrp="1"/>
          </p:cNvSpPr>
          <p:nvPr>
            <p:ph type="subTitle" idx="1"/>
          </p:nvPr>
        </p:nvSpPr>
        <p:spPr/>
        <p:txBody>
          <a:bodyPr/>
          <a:lstStyle/>
          <a:p>
            <a:pPr marL="0" lvl="0" indent="0">
              <a:buNone/>
            </a:pPr>
            <a:br/>
            <a:br/>
            <a:r>
              <a:t>Steve Simon</a:t>
            </a:r>
          </a:p>
        </p:txBody>
      </p:sp>
      <p:sp>
        <p:nvSpPr>
          <p:cNvPr id="4" name="Date Placeholder 3"/>
          <p:cNvSpPr>
            <a:spLocks noGrp="1"/>
          </p:cNvSpPr>
          <p:nvPr>
            <p:ph type="dt" sz="half" idx="10"/>
          </p:nvPr>
        </p:nvSpPr>
        <p:spPr/>
        <p:txBody>
          <a:bodyPr/>
          <a:lstStyle/>
          <a:p>
            <a:pPr marL="0" lvl="0" indent="0">
              <a:buNone/>
            </a:pPr>
            <a:r>
              <a:t>Created 2022-04-03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qcc-output.png"/>
          <p:cNvPicPr>
            <a:picLocks noGrp="1" noChangeAspect="1"/>
          </p:cNvPicPr>
          <p:nvPr/>
        </p:nvPicPr>
        <p:blipFill>
          <a:blip r:embed="rId3"/>
          <a:stretch>
            <a:fillRect/>
          </a:stretch>
        </p:blipFill>
        <p:spPr bwMode="auto">
          <a:xfrm>
            <a:off x="1181100" y="1600200"/>
            <a:ext cx="6781800" cy="4521200"/>
          </a:xfrm>
          <a:prstGeom prst="rect">
            <a:avLst/>
          </a:prstGeom>
          <a:noFill/>
          <a:ln w="9525">
            <a:noFill/>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Review: control charts (2/2)</a:t>
            </a:r>
          </a:p>
        </p:txBody>
      </p:sp>
      <p:sp>
        <p:nvSpPr>
          <p:cNvPr id="3" name="Content Placeholder 2"/>
          <p:cNvSpPr>
            <a:spLocks noGrp="1"/>
          </p:cNvSpPr>
          <p:nvPr>
            <p:ph idx="1"/>
          </p:nvPr>
        </p:nvSpPr>
        <p:spPr/>
        <p:txBody>
          <a:bodyPr/>
          <a:lstStyle/>
          <a:p>
            <a:pPr lvl="1"/>
            <a:r>
              <a:t>Out of control if:</a:t>
            </a:r>
          </a:p>
          <a:p>
            <a:pPr lvl="2"/>
            <a:r>
              <a:t>One point outside of control limits</a:t>
            </a:r>
          </a:p>
          <a:p>
            <a:pPr lvl="2"/>
            <a:r>
              <a:t>Eight consecutive points on same side of center line</a:t>
            </a:r>
          </a:p>
          <a:p>
            <a:pPr lvl="2"/>
            <a:r>
              <a:t>Other rules(?)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 common mistake for control charts</a:t>
            </a:r>
          </a:p>
        </p:txBody>
      </p:sp>
      <p:pic>
        <p:nvPicPr>
          <p:cNvPr id="3" name="Picture 1" descr="images/common-mistake.png"/>
          <p:cNvPicPr>
            <a:picLocks noGrp="1" noChangeAspect="1"/>
          </p:cNvPicPr>
          <p:nvPr/>
        </p:nvPicPr>
        <p:blipFill>
          <a:blip r:embed="rId3"/>
          <a:stretch>
            <a:fillRect/>
          </a:stretch>
        </p:blipFill>
        <p:spPr bwMode="auto">
          <a:xfrm>
            <a:off x="609600" y="1600200"/>
            <a:ext cx="7912100" cy="4521200"/>
          </a:xfrm>
          <a:prstGeom prst="rect">
            <a:avLst/>
          </a:prstGeom>
          <a:noFill/>
          <a:ln w="9525">
            <a:noFill/>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Why is this control chart bad?</a:t>
            </a:r>
          </a:p>
        </p:txBody>
      </p:sp>
      <p:sp>
        <p:nvSpPr>
          <p:cNvPr id="3" name="Content Placeholder 2"/>
          <p:cNvSpPr>
            <a:spLocks noGrp="1"/>
          </p:cNvSpPr>
          <p:nvPr>
            <p:ph idx="1"/>
          </p:nvPr>
        </p:nvSpPr>
        <p:spPr/>
        <p:txBody>
          <a:bodyPr/>
          <a:lstStyle/>
          <a:p>
            <a:pPr lvl="1"/>
            <a:r>
              <a:t>Worker chart has an arbitrary order</a:t>
            </a:r>
          </a:p>
          <a:p>
            <a:pPr lvl="2"/>
            <a:r>
              <a:t>Control charts rules depend on a time sequence</a:t>
            </a:r>
          </a:p>
          <a:p>
            <a:pPr lvl="2"/>
            <a:r>
              <a:t>Rules optimized for average run length</a:t>
            </a:r>
          </a:p>
          <a:p>
            <a:pPr lvl="1"/>
            <a:r>
              <a:t>Use ANOM chart instead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Stop here if there are questions</a:t>
            </a:r>
          </a:p>
        </p:txBody>
      </p:sp>
      <p:sp>
        <p:nvSpPr>
          <p:cNvPr id="3" name="Content Placeholder 2"/>
          <p:cNvSpPr>
            <a:spLocks noGrp="1"/>
          </p:cNvSpPr>
          <p:nvPr>
            <p:ph idx="1"/>
          </p:nvPr>
        </p:nvSpPr>
        <p:spPr/>
        <p:txBody>
          <a:bodyPr/>
          <a:lstStyle/>
          <a:p>
            <a:pPr lvl="1"/>
            <a:r>
              <a:t>What you’ve seen</a:t>
            </a:r>
          </a:p>
          <a:p>
            <a:pPr lvl="2"/>
            <a:r>
              <a:t>Review</a:t>
            </a:r>
          </a:p>
          <a:p>
            <a:pPr lvl="3"/>
            <a:r>
              <a:t>ANOVA</a:t>
            </a:r>
          </a:p>
          <a:p>
            <a:pPr lvl="3"/>
            <a:r>
              <a:t>Control charts</a:t>
            </a:r>
          </a:p>
          <a:p>
            <a:pPr lvl="1"/>
            <a:r>
              <a:t>What’s coming up</a:t>
            </a:r>
          </a:p>
          <a:p>
            <a:pPr lvl="2"/>
            <a:r>
              <a:t>Framework for Analysis of Means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ANOM hypothesis</a:t>
            </a:r>
          </a:p>
        </p:txBody>
      </p:sp>
      <p:sp>
        <p:nvSpPr>
          <p:cNvPr id="3" name="Content Placeholder 2"/>
          <p:cNvSpPr>
            <a:spLocks noGrp="1"/>
          </p:cNvSpPr>
          <p:nvPr>
            <p:ph idx="1"/>
          </p:nvPr>
        </p:nvSpPr>
        <p:spPr/>
        <p:txBody>
          <a:bodyPr/>
          <a:lstStyle/>
          <a:p>
            <a:pPr lvl="1"/>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𝑖</m:t>
                    </m:r>
                  </m:sub>
                </m:sSub>
                <m:r>
                  <a:rPr>
                    <a:latin typeface="Cambria Math" panose="02040503050406030204" pitchFamily="18" charset="0"/>
                  </a:rPr>
                  <m:t>=</m:t>
                </m:r>
                <m:r>
                  <a:rPr>
                    <a:latin typeface="Cambria Math" panose="02040503050406030204" pitchFamily="18" charset="0"/>
                  </a:rPr>
                  <m:t>𝜇</m:t>
                </m:r>
                <m:r>
                  <a:rPr>
                    <a:latin typeface="Cambria Math" panose="02040503050406030204" pitchFamily="18" charset="0"/>
                  </a:rPr>
                  <m:t> </m:t>
                </m:r>
                <m:r>
                  <a:rPr>
                    <a:latin typeface="Cambria Math" panose="02040503050406030204" pitchFamily="18" charset="0"/>
                  </a:rPr>
                  <m:t>𝑓𝑜𝑟</m:t>
                </m:r>
                <m:r>
                  <a:rPr>
                    <a:latin typeface="Cambria Math" panose="02040503050406030204" pitchFamily="18" charset="0"/>
                  </a:rPr>
                  <m:t> </m:t>
                </m:r>
                <m:r>
                  <a:rPr>
                    <a:latin typeface="Cambria Math" panose="02040503050406030204" pitchFamily="18" charset="0"/>
                  </a:rPr>
                  <m:t>𝑎𝑙𝑙</m:t>
                </m:r>
                <m:r>
                  <a:rPr>
                    <a:latin typeface="Cambria Math" panose="02040503050406030204" pitchFamily="18" charset="0"/>
                  </a:rPr>
                  <m:t> </m:t>
                </m:r>
                <m:r>
                  <a:rPr>
                    <a:latin typeface="Cambria Math" panose="02040503050406030204" pitchFamily="18" charset="0"/>
                  </a:rPr>
                  <m:t>𝑖</m:t>
                </m:r>
              </m:oMath>
            </a14:m>
            <a:endParaRPr/>
          </a:p>
          <a:p>
            <a:pPr lvl="1"/>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𝑖</m:t>
                    </m:r>
                  </m:sub>
                </m:sSub>
                <m:r>
                  <a:rPr>
                    <a:latin typeface="Cambria Math" panose="02040503050406030204" pitchFamily="18" charset="0"/>
                  </a:rPr>
                  <m:t>≠</m:t>
                </m:r>
                <m:r>
                  <a:rPr>
                    <a:latin typeface="Cambria Math" panose="02040503050406030204" pitchFamily="18" charset="0"/>
                  </a:rPr>
                  <m:t>𝜇</m:t>
                </m:r>
                <m:r>
                  <a:rPr>
                    <a:latin typeface="Cambria Math" panose="02040503050406030204" pitchFamily="18" charset="0"/>
                  </a:rPr>
                  <m:t> </m:t>
                </m:r>
                <m:r>
                  <a:rPr>
                    <a:latin typeface="Cambria Math" panose="02040503050406030204" pitchFamily="18" charset="0"/>
                  </a:rPr>
                  <m:t>𝑓𝑜𝑟</m:t>
                </m:r>
                <m:r>
                  <a:rPr>
                    <a:latin typeface="Cambria Math" panose="02040503050406030204" pitchFamily="18" charset="0"/>
                  </a:rPr>
                  <m:t> </m:t>
                </m:r>
                <m:r>
                  <a:rPr>
                    <a:latin typeface="Cambria Math" panose="02040503050406030204" pitchFamily="18" charset="0"/>
                  </a:rPr>
                  <m:t>𝑎𝑡</m:t>
                </m:r>
                <m:r>
                  <a:rPr>
                    <a:latin typeface="Cambria Math" panose="02040503050406030204" pitchFamily="18" charset="0"/>
                  </a:rPr>
                  <m:t> </m:t>
                </m:r>
                <m:r>
                  <a:rPr>
                    <a:latin typeface="Cambria Math" panose="02040503050406030204" pitchFamily="18" charset="0"/>
                  </a:rPr>
                  <m:t>𝑙𝑒𝑎𝑠𝑡</m:t>
                </m:r>
                <m:r>
                  <a:rPr>
                    <a:latin typeface="Cambria Math" panose="02040503050406030204" pitchFamily="18" charset="0"/>
                  </a:rPr>
                  <m:t> </m:t>
                </m:r>
                <m:r>
                  <a:rPr>
                    <a:latin typeface="Cambria Math" panose="02040503050406030204" pitchFamily="18" charset="0"/>
                  </a:rPr>
                  <m:t>𝑜𝑛𝑒</m:t>
                </m:r>
                <m:r>
                  <a:rPr>
                    <a:latin typeface="Cambria Math" panose="02040503050406030204" pitchFamily="18" charset="0"/>
                  </a:rPr>
                  <m:t> </m:t>
                </m:r>
                <m:r>
                  <a:rPr>
                    <a:latin typeface="Cambria Math" panose="02040503050406030204" pitchFamily="18" charset="0"/>
                  </a:rPr>
                  <m:t>𝑖</m:t>
                </m:r>
              </m:oMath>
            </a14:m>
            <a:endParaRPr/>
          </a:p>
          <a:p>
            <a:pPr lvl="2"/>
            <a:r>
              <a:t>Reject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r>
              <a:t> if </a:t>
            </a:r>
            <a14:m xmlns:a14="http://schemas.microsoft.com/office/drawing/2010/main">
              <m:oMath xmlns:m="http://schemas.openxmlformats.org/officeDocument/2006/math">
                <m:d>
                  <m:dPr>
                    <m:begChr m:val="|"/>
                    <m:endChr m:val="|"/>
                    <m:ctrlPr>
                      <a:rPr>
                        <a:latin typeface="Cambria Math" panose="02040503050406030204" pitchFamily="18" charset="0"/>
                      </a:rPr>
                    </m:ctrlPr>
                  </m:dPr>
                  <m:e>
                    <m:sSub>
                      <m:sSubPr>
                        <m:ctrlPr>
                          <a:rPr>
                            <a:latin typeface="Cambria Math" panose="02040503050406030204" pitchFamily="18" charset="0"/>
                          </a:rPr>
                        </m:ctrlPr>
                      </m:sSubPr>
                      <m:e>
                        <m:acc>
                          <m:accPr>
                            <m:chr m:val="‾"/>
                            <m:ctrlPr>
                              <a:rPr>
                                <a:latin typeface="Cambria Math" panose="02040503050406030204" pitchFamily="18" charset="0"/>
                              </a:rPr>
                            </m:ctrlPr>
                          </m:accPr>
                          <m:e>
                            <m:r>
                              <a:rPr>
                                <a:latin typeface="Cambria Math" panose="02040503050406030204" pitchFamily="18" charset="0"/>
                              </a:rPr>
                              <m:t>𝑌</m:t>
                            </m:r>
                          </m:e>
                        </m:acc>
                      </m:e>
                      <m:sub>
                        <m:r>
                          <a:rPr>
                            <a:latin typeface="Cambria Math" panose="02040503050406030204" pitchFamily="18" charset="0"/>
                          </a:rPr>
                          <m:t>𝑖</m:t>
                        </m:r>
                        <m:r>
                          <a:rPr>
                            <a:latin typeface="Cambria Math" panose="02040503050406030204" pitchFamily="18" charset="0"/>
                          </a:rPr>
                          <m:t>.</m:t>
                        </m:r>
                      </m:sub>
                    </m:sSub>
                    <m:r>
                      <a:rPr>
                        <a:latin typeface="Cambria Math" panose="02040503050406030204" pitchFamily="18" charset="0"/>
                      </a:rPr>
                      <m:t>−</m:t>
                    </m:r>
                    <m:sSub>
                      <m:sSubPr>
                        <m:ctrlPr>
                          <a:rPr i="1">
                            <a:latin typeface="Cambria Math" panose="02040503050406030204" pitchFamily="18" charset="0"/>
                          </a:rPr>
                        </m:ctrlPr>
                      </m:sSubPr>
                      <m:e>
                        <m:acc>
                          <m:accPr>
                            <m:chr m:val="‾"/>
                            <m:ctrlPr>
                              <a:rPr i="1">
                                <a:latin typeface="Cambria Math" panose="02040503050406030204" pitchFamily="18" charset="0"/>
                              </a:rPr>
                            </m:ctrlPr>
                          </m:accPr>
                          <m:e>
                            <m:r>
                              <a:rPr>
                                <a:latin typeface="Cambria Math" panose="02040503050406030204" pitchFamily="18" charset="0"/>
                              </a:rPr>
                              <m:t>𝑌</m:t>
                            </m:r>
                          </m:e>
                        </m:acc>
                      </m:e>
                      <m:sub>
                        <m:r>
                          <a:rPr>
                            <a:latin typeface="Cambria Math" panose="02040503050406030204" pitchFamily="18" charset="0"/>
                          </a:rPr>
                          <m:t>..</m:t>
                        </m:r>
                      </m:sub>
                    </m:sSub>
                  </m:e>
                </m:d>
                <m:r>
                  <a:rPr>
                    <a:latin typeface="Cambria Math" panose="02040503050406030204" pitchFamily="18" charset="0"/>
                  </a:rPr>
                  <m:t>&gt;</m:t>
                </m:r>
                <m:r>
                  <a:rPr>
                    <a:latin typeface="Cambria Math" panose="02040503050406030204" pitchFamily="18" charset="0"/>
                  </a:rPr>
                  <m:t>h</m:t>
                </m:r>
                <m:d>
                  <m:dPr>
                    <m:ctrlPr>
                      <a:rPr i="1">
                        <a:latin typeface="Cambria Math" panose="02040503050406030204" pitchFamily="18" charset="0"/>
                      </a:rPr>
                    </m:ctrlPr>
                  </m:dPr>
                  <m:e>
                    <m:r>
                      <a:rPr>
                        <a:latin typeface="Cambria Math" panose="02040503050406030204" pitchFamily="18" charset="0"/>
                      </a:rPr>
                      <m:t>1−</m:t>
                    </m:r>
                    <m:r>
                      <a:rPr>
                        <a:latin typeface="Cambria Math" panose="02040503050406030204" pitchFamily="18" charset="0"/>
                      </a:rPr>
                      <m:t>𝛼</m:t>
                    </m:r>
                    <m:r>
                      <a:rPr>
                        <a:latin typeface="Cambria Math" panose="02040503050406030204" pitchFamily="18" charset="0"/>
                      </a:rPr>
                      <m:t>,</m:t>
                    </m:r>
                    <m:r>
                      <a:rPr>
                        <a:latin typeface="Cambria Math" panose="02040503050406030204" pitchFamily="18" charset="0"/>
                      </a:rPr>
                      <m:t>𝑘</m:t>
                    </m:r>
                    <m:r>
                      <a:rPr>
                        <a:latin typeface="Cambria Math" panose="02040503050406030204" pitchFamily="18" charset="0"/>
                      </a:rPr>
                      <m:t>,</m:t>
                    </m:r>
                    <m:r>
                      <a:rPr>
                        <a:latin typeface="Cambria Math" panose="02040503050406030204" pitchFamily="18" charset="0"/>
                      </a:rPr>
                      <m:t>𝑛</m:t>
                    </m:r>
                    <m:d>
                      <m:dPr>
                        <m:ctrlPr>
                          <a:rPr i="1">
                            <a:latin typeface="Cambria Math" panose="02040503050406030204" pitchFamily="18" charset="0"/>
                          </a:rPr>
                        </m:ctrlPr>
                      </m:dPr>
                      <m:e>
                        <m:r>
                          <a:rPr>
                            <a:latin typeface="Cambria Math" panose="02040503050406030204" pitchFamily="18" charset="0"/>
                          </a:rPr>
                          <m:t>𝑘</m:t>
                        </m:r>
                        <m:r>
                          <a:rPr>
                            <a:latin typeface="Cambria Math" panose="02040503050406030204" pitchFamily="18" charset="0"/>
                          </a:rPr>
                          <m:t>−1</m:t>
                        </m:r>
                      </m:e>
                    </m:d>
                  </m:e>
                </m:d>
                <m:sSub>
                  <m:sSubPr>
                    <m:ctrlPr>
                      <a:rPr i="1">
                        <a:latin typeface="Cambria Math" panose="02040503050406030204" pitchFamily="18" charset="0"/>
                      </a:rPr>
                    </m:ctrlPr>
                  </m:sSubPr>
                  <m:e>
                    <m:r>
                      <a:rPr>
                        <a:latin typeface="Cambria Math" panose="02040503050406030204" pitchFamily="18" charset="0"/>
                      </a:rPr>
                      <m:t>𝑆</m:t>
                    </m:r>
                  </m:e>
                  <m:sub>
                    <m:r>
                      <a:rPr>
                        <a:latin typeface="Cambria Math" panose="02040503050406030204" pitchFamily="18" charset="0"/>
                      </a:rPr>
                      <m:t>𝑝</m:t>
                    </m:r>
                  </m:sub>
                </m:sSub>
                <m:rad>
                  <m:radPr>
                    <m:ctrlPr>
                      <a:rPr i="1">
                        <a:latin typeface="Cambria Math" panose="02040503050406030204" pitchFamily="18" charset="0"/>
                      </a:rPr>
                    </m:ctrlPr>
                  </m:radPr>
                  <m:deg/>
                  <m:e>
                    <m:f>
                      <m:fPr>
                        <m:ctrlPr>
                          <a:rPr i="1">
                            <a:latin typeface="Cambria Math" panose="02040503050406030204" pitchFamily="18" charset="0"/>
                          </a:rPr>
                        </m:ctrlPr>
                      </m:fPr>
                      <m:num>
                        <m:r>
                          <a:rPr>
                            <a:latin typeface="Cambria Math" panose="02040503050406030204" pitchFamily="18" charset="0"/>
                          </a:rPr>
                          <m:t>𝑘</m:t>
                        </m:r>
                        <m:r>
                          <a:rPr>
                            <a:latin typeface="Cambria Math" panose="02040503050406030204" pitchFamily="18" charset="0"/>
                          </a:rPr>
                          <m:t>−1</m:t>
                        </m:r>
                      </m:num>
                      <m:den>
                        <m:r>
                          <a:rPr>
                            <a:latin typeface="Cambria Math" panose="02040503050406030204" pitchFamily="18" charset="0"/>
                          </a:rPr>
                          <m:t>𝑘𝑛</m:t>
                        </m:r>
                      </m:den>
                    </m:f>
                  </m:e>
                </m:rad>
              </m:oMath>
            </a14:m>
            <a:endParaRPr/>
          </a:p>
          <a:p>
            <a:pPr lvl="2"/>
            <a:r>
              <a:t>No need to apply any post hoc test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ANOM table</a:t>
            </a:r>
          </a:p>
        </p:txBody>
      </p:sp>
      <p:sp>
        <p:nvSpPr>
          <p:cNvPr id="3" name="Content Placeholder 2"/>
          <p:cNvSpPr>
            <a:spLocks noGrp="1"/>
          </p:cNvSpPr>
          <p:nvPr>
            <p:ph idx="1"/>
          </p:nvPr>
        </p:nvSpPr>
        <p:spPr/>
        <p:txBody>
          <a:bodyPr/>
          <a:lstStyle/>
          <a:p>
            <a:pPr lvl="0" indent="0">
              <a:buNone/>
            </a:pPr>
            <a:r>
              <a:rPr>
                <a:latin typeface="Courier"/>
              </a:rPr>
              <a:t>     I=2   3    4    5    6  
df=2 4.30 5.88 6.59 7.10 7.49
   3 3.18 4.18 4.60 4.92 5.14
   4 2.78 3.56 3.89 4.12 4.30
   5 2.57 3.25 3.52 3.72 3.88
   6 2.45 3.07 3.31 3.49 3.62
   7 2.36 2.94 3.17 3.33 3.46
   8 2.31 2.86 3.06 3.22 3.33</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Stop here if there are questions</a:t>
            </a:r>
          </a:p>
        </p:txBody>
      </p:sp>
      <p:sp>
        <p:nvSpPr>
          <p:cNvPr id="3" name="Content Placeholder 2"/>
          <p:cNvSpPr>
            <a:spLocks noGrp="1"/>
          </p:cNvSpPr>
          <p:nvPr>
            <p:ph idx="1"/>
          </p:nvPr>
        </p:nvSpPr>
        <p:spPr/>
        <p:txBody>
          <a:bodyPr/>
          <a:lstStyle/>
          <a:p>
            <a:pPr lvl="1"/>
            <a:r>
              <a:t>What you’ve seen</a:t>
            </a:r>
          </a:p>
          <a:p>
            <a:pPr lvl="2"/>
            <a:r>
              <a:t>Framework for Analysis of Means</a:t>
            </a:r>
          </a:p>
          <a:p>
            <a:pPr lvl="1"/>
            <a:r>
              <a:t>What’s coming up</a:t>
            </a:r>
          </a:p>
          <a:p>
            <a:pPr lvl="2"/>
            <a:r>
              <a:t>A simple example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 example (1/2)</a:t>
            </a:r>
          </a:p>
        </p:txBody>
      </p:sp>
      <p:sp>
        <p:nvSpPr>
          <p:cNvPr id="3" name="Content Placeholder 2"/>
          <p:cNvSpPr>
            <a:spLocks noGrp="1"/>
          </p:cNvSpPr>
          <p:nvPr>
            <p:ph idx="1"/>
          </p:nvPr>
        </p:nvSpPr>
        <p:spPr/>
        <p:txBody>
          <a:bodyPr/>
          <a:lstStyle/>
          <a:p>
            <a:pPr lvl="0" indent="0">
              <a:buNone/>
            </a:pPr>
            <a:r>
              <a:rPr>
                <a:latin typeface="Courier"/>
              </a:rPr>
              <a:t>## Position 1</a:t>
            </a:r>
          </a:p>
          <a:p>
            <a:pPr lvl="0" indent="0">
              <a:buNone/>
            </a:pPr>
            <a:r>
              <a:rPr>
                <a:latin typeface="Courier"/>
              </a:rPr>
              <a:t>## -0.02386 -0.02853
## -0.03001 -0.00428
## -0.03623 -0.04222
## -0.00144 -0.06466
## 0.00944 -0.00163</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 example (2/2)</a:t>
            </a:r>
          </a:p>
        </p:txBody>
      </p:sp>
      <p:sp>
        <p:nvSpPr>
          <p:cNvPr id="3" name="Content Placeholder 2"/>
          <p:cNvSpPr>
            <a:spLocks noGrp="1"/>
          </p:cNvSpPr>
          <p:nvPr>
            <p:ph idx="1"/>
          </p:nvPr>
        </p:nvSpPr>
        <p:spPr/>
        <p:txBody>
          <a:bodyPr/>
          <a:lstStyle/>
          <a:p>
            <a:pPr lvl="0" indent="0">
              <a:buNone/>
            </a:pPr>
            <a:r>
              <a:rPr>
                <a:latin typeface="Courier"/>
              </a:rPr>
              <a:t>## Position 2</a:t>
            </a:r>
          </a:p>
          <a:p>
            <a:pPr lvl="0" indent="0">
              <a:buNone/>
            </a:pPr>
            <a:r>
              <a:rPr>
                <a:latin typeface="Courier"/>
              </a:rPr>
              <a:t>## -0.02014 -0.02725
## 0.02268 -0.03323
## 0.03661 0.04378
## 0.05562 0.00977
## 0.05641 0.01816</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Introduction</a:t>
            </a:r>
          </a:p>
        </p:txBody>
      </p:sp>
      <p:sp>
        <p:nvSpPr>
          <p:cNvPr id="3" name="Content Placeholder 2"/>
          <p:cNvSpPr>
            <a:spLocks noGrp="1"/>
          </p:cNvSpPr>
          <p:nvPr>
            <p:ph idx="1"/>
          </p:nvPr>
        </p:nvSpPr>
        <p:spPr/>
        <p:txBody>
          <a:bodyPr/>
          <a:lstStyle/>
          <a:p>
            <a:pPr lvl="1"/>
            <a:r>
              <a:t>Analysis of Means (ANOM)</a:t>
            </a:r>
          </a:p>
          <a:p>
            <a:pPr lvl="2"/>
            <a:r>
              <a:t>Applications</a:t>
            </a:r>
          </a:p>
          <a:p>
            <a:pPr lvl="3"/>
            <a:r>
              <a:t>Quality control</a:t>
            </a:r>
          </a:p>
          <a:p>
            <a:pPr lvl="3"/>
            <a:r>
              <a:t>Institutional comparisons</a:t>
            </a:r>
          </a:p>
          <a:p>
            <a:pPr lvl="1"/>
            <a:r>
              <a:t>Similar but different from ANOVA</a:t>
            </a:r>
          </a:p>
          <a:p>
            <a:pPr lvl="1"/>
            <a:r>
              <a:t>Similar but different from control charts</a:t>
            </a:r>
          </a:p>
          <a:p>
            <a:pPr lvl="1"/>
            <a:r>
              <a:t>ANOM advantages</a:t>
            </a:r>
          </a:p>
          <a:p>
            <a:pPr lvl="2"/>
            <a:r>
              <a:t>Easy to calculate</a:t>
            </a:r>
          </a:p>
          <a:p>
            <a:pPr lvl="2"/>
            <a:r>
              <a:t>Simple, interpretable conclusions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Graph of the data</a:t>
            </a:r>
          </a:p>
        </p:txBody>
      </p:sp>
      <p:pic>
        <p:nvPicPr>
          <p:cNvPr id="3" name="Picture 1" descr="images/label-graph-00.png"/>
          <p:cNvPicPr>
            <a:picLocks noGrp="1" noChangeAspect="1"/>
          </p:cNvPicPr>
          <p:nvPr/>
        </p:nvPicPr>
        <p:blipFill>
          <a:blip r:embed="rId3"/>
          <a:stretch>
            <a:fillRect/>
          </a:stretch>
        </p:blipFill>
        <p:spPr bwMode="auto">
          <a:xfrm>
            <a:off x="609600" y="1600200"/>
            <a:ext cx="7912100" cy="4521200"/>
          </a:xfrm>
          <a:prstGeom prst="rect">
            <a:avLst/>
          </a:prstGeom>
          <a:noFill/>
          <a:ln w="9525">
            <a:noFill/>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Summary statistics</a:t>
            </a:r>
          </a:p>
        </p:txBody>
      </p:sp>
      <p:sp>
        <p:nvSpPr>
          <p:cNvPr id="3" name="Content Placeholder 2"/>
          <p:cNvSpPr>
            <a:spLocks noGrp="1"/>
          </p:cNvSpPr>
          <p:nvPr>
            <p:ph idx="1"/>
          </p:nvPr>
        </p:nvSpPr>
        <p:spPr/>
        <p:txBody>
          <a:bodyPr/>
          <a:lstStyle/>
          <a:p>
            <a:pPr lvl="0" indent="0">
              <a:buNone/>
            </a:pPr>
            <a:r>
              <a:rPr>
                <a:latin typeface="Courier"/>
              </a:rPr>
              <a:t>##   position    avg stdev
## 1        1 -0.022 0.023
## 2        2  0.016 0.033
## 3        3  0.006 0.029
## 4        4  0.065 0.021
## 5        5  0.008 0.026
## 6        6 -0.013 0.016</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Graph means</a:t>
            </a:r>
          </a:p>
        </p:txBody>
      </p:sp>
      <p:pic>
        <p:nvPicPr>
          <p:cNvPr id="3" name="Picture 1" descr="images/label-graph-01.png"/>
          <p:cNvPicPr>
            <a:picLocks noGrp="1" noChangeAspect="1"/>
          </p:cNvPicPr>
          <p:nvPr/>
        </p:nvPicPr>
        <p:blipFill>
          <a:blip r:embed="rId3"/>
          <a:stretch>
            <a:fillRect/>
          </a:stretch>
        </p:blipFill>
        <p:spPr bwMode="auto">
          <a:xfrm>
            <a:off x="609600" y="1600200"/>
            <a:ext cx="7912100" cy="4521200"/>
          </a:xfrm>
          <a:prstGeom prst="rect">
            <a:avLst/>
          </a:prstGeom>
          <a:noFill/>
          <a:ln w="9525">
            <a:noFill/>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Overall mean and pooled standard deviation</a:t>
            </a:r>
          </a:p>
        </p:txBody>
      </p:sp>
      <p:sp>
        <p:nvSpPr>
          <p:cNvPr id="3" name="Content Placeholder 2"/>
          <p:cNvSpPr>
            <a:spLocks noGrp="1"/>
          </p:cNvSpPr>
          <p:nvPr>
            <p:ph idx="1"/>
          </p:nvPr>
        </p:nvSpPr>
        <p:spPr/>
        <p:txBody>
          <a:bodyPr/>
          <a:lstStyle/>
          <a:p>
            <a:pPr lvl="0" indent="0">
              <a:buNone/>
            </a:pPr>
            <a:r>
              <a:rPr>
                <a:latin typeface="Courier"/>
              </a:rPr>
              <a:t>##    avg    sp
## 1 0.01 0.025</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Show deviation from overall mean</a:t>
            </a:r>
          </a:p>
        </p:txBody>
      </p:sp>
      <p:pic>
        <p:nvPicPr>
          <p:cNvPr id="3" name="Picture 1" descr="images/label-graph-02.png"/>
          <p:cNvPicPr>
            <a:picLocks noGrp="1" noChangeAspect="1"/>
          </p:cNvPicPr>
          <p:nvPr/>
        </p:nvPicPr>
        <p:blipFill>
          <a:blip r:embed="rId3"/>
          <a:stretch>
            <a:fillRect/>
          </a:stretch>
        </p:blipFill>
        <p:spPr bwMode="auto">
          <a:xfrm>
            <a:off x="609600" y="1600200"/>
            <a:ext cx="7912100" cy="4521200"/>
          </a:xfrm>
          <a:prstGeom prst="rect">
            <a:avLst/>
          </a:prstGeom>
          <a:noFill/>
          <a:ln w="9525">
            <a:noFill/>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Calculate limits</a:t>
            </a:r>
          </a:p>
        </p:txBody>
      </p:sp>
      <p:sp>
        <p:nvSpPr>
          <p:cNvPr id="3" name="Content Placeholder 2"/>
          <p:cNvSpPr>
            <a:spLocks noGrp="1"/>
          </p:cNvSpPr>
          <p:nvPr>
            <p:ph idx="1"/>
          </p:nvPr>
        </p:nvSpPr>
        <p:spPr/>
        <p:txBody>
          <a:bodyPr/>
          <a:lstStyle/>
          <a:p>
            <a:pPr marL="0" lvl="0" indent="0">
              <a:buNone/>
            </a:pPr>
            <a14:m xmlns:a14="http://schemas.microsoft.com/office/drawing/2010/main">
              <m:oMathPara xmlns:m="http://schemas.openxmlformats.org/officeDocument/2006/math">
                <m:oMathParaPr>
                  <m:jc m:val="centerGroup"/>
                </m:oMathParaPr>
                <m:oMath xmlns:m="http://schemas.openxmlformats.org/officeDocument/2006/math">
                  <m:sSub>
                    <m:sSubPr>
                      <m:ctrlPr>
                        <a:rPr>
                          <a:latin typeface="Cambria Math" panose="02040503050406030204" pitchFamily="18" charset="0"/>
                        </a:rPr>
                      </m:ctrlPr>
                    </m:sSubPr>
                    <m:e>
                      <m:acc>
                        <m:accPr>
                          <m:chr m:val="‾"/>
                          <m:ctrlPr>
                            <a:rPr>
                              <a:latin typeface="Cambria Math" panose="02040503050406030204" pitchFamily="18" charset="0"/>
                            </a:rPr>
                          </m:ctrlPr>
                        </m:accPr>
                        <m:e>
                          <m:r>
                            <a:rPr>
                              <a:latin typeface="Cambria Math" panose="02040503050406030204" pitchFamily="18" charset="0"/>
                            </a:rPr>
                            <m:t>𝑌</m:t>
                          </m:r>
                        </m:e>
                      </m:acc>
                    </m:e>
                    <m:sub>
                      <m:r>
                        <a:rPr>
                          <a:latin typeface="Cambria Math" panose="02040503050406030204" pitchFamily="18" charset="0"/>
                        </a:rPr>
                        <m:t>..</m:t>
                      </m:r>
                    </m:sub>
                  </m:sSub>
                  <m:r>
                    <a:rPr>
                      <a:latin typeface="Cambria Math" panose="02040503050406030204" pitchFamily="18" charset="0"/>
                    </a:rPr>
                    <m:t>±</m:t>
                  </m:r>
                  <m:r>
                    <a:rPr>
                      <a:latin typeface="Cambria Math" panose="02040503050406030204" pitchFamily="18" charset="0"/>
                    </a:rPr>
                    <m:t>h</m:t>
                  </m:r>
                  <m:d>
                    <m:dPr>
                      <m:ctrlPr>
                        <a:rPr i="1">
                          <a:latin typeface="Cambria Math" panose="02040503050406030204" pitchFamily="18" charset="0"/>
                        </a:rPr>
                      </m:ctrlPr>
                    </m:dPr>
                    <m:e>
                      <m:r>
                        <a:rPr>
                          <a:latin typeface="Cambria Math" panose="02040503050406030204" pitchFamily="18" charset="0"/>
                        </a:rPr>
                        <m:t>1−</m:t>
                      </m:r>
                      <m:r>
                        <a:rPr>
                          <a:latin typeface="Cambria Math" panose="02040503050406030204" pitchFamily="18" charset="0"/>
                        </a:rPr>
                        <m:t>𝛼</m:t>
                      </m:r>
                      <m:r>
                        <a:rPr>
                          <a:latin typeface="Cambria Math" panose="02040503050406030204" pitchFamily="18" charset="0"/>
                        </a:rPr>
                        <m:t>,</m:t>
                      </m:r>
                      <m:r>
                        <a:rPr>
                          <a:latin typeface="Cambria Math" panose="02040503050406030204" pitchFamily="18" charset="0"/>
                        </a:rPr>
                        <m:t>𝑘</m:t>
                      </m:r>
                      <m:r>
                        <a:rPr>
                          <a:latin typeface="Cambria Math" panose="02040503050406030204" pitchFamily="18" charset="0"/>
                        </a:rPr>
                        <m:t>,</m:t>
                      </m:r>
                      <m:r>
                        <a:rPr>
                          <a:latin typeface="Cambria Math" panose="02040503050406030204" pitchFamily="18" charset="0"/>
                        </a:rPr>
                        <m:t>𝑛</m:t>
                      </m:r>
                      <m:d>
                        <m:dPr>
                          <m:ctrlPr>
                            <a:rPr i="1">
                              <a:latin typeface="Cambria Math" panose="02040503050406030204" pitchFamily="18" charset="0"/>
                            </a:rPr>
                          </m:ctrlPr>
                        </m:dPr>
                        <m:e>
                          <m:r>
                            <a:rPr>
                              <a:latin typeface="Cambria Math" panose="02040503050406030204" pitchFamily="18" charset="0"/>
                            </a:rPr>
                            <m:t>𝑘</m:t>
                          </m:r>
                          <m:r>
                            <a:rPr>
                              <a:latin typeface="Cambria Math" panose="02040503050406030204" pitchFamily="18" charset="0"/>
                            </a:rPr>
                            <m:t>−1</m:t>
                          </m:r>
                        </m:e>
                      </m:d>
                    </m:e>
                  </m:d>
                  <m:sSub>
                    <m:sSubPr>
                      <m:ctrlPr>
                        <a:rPr i="1">
                          <a:latin typeface="Cambria Math" panose="02040503050406030204" pitchFamily="18" charset="0"/>
                        </a:rPr>
                      </m:ctrlPr>
                    </m:sSubPr>
                    <m:e>
                      <m:r>
                        <a:rPr>
                          <a:latin typeface="Cambria Math" panose="02040503050406030204" pitchFamily="18" charset="0"/>
                        </a:rPr>
                        <m:t>𝑆</m:t>
                      </m:r>
                    </m:e>
                    <m:sub>
                      <m:r>
                        <a:rPr>
                          <a:latin typeface="Cambria Math" panose="02040503050406030204" pitchFamily="18" charset="0"/>
                        </a:rPr>
                        <m:t>𝑝</m:t>
                      </m:r>
                    </m:sub>
                  </m:sSub>
                  <m:rad>
                    <m:radPr>
                      <m:ctrlPr>
                        <a:rPr i="1">
                          <a:latin typeface="Cambria Math" panose="02040503050406030204" pitchFamily="18" charset="0"/>
                        </a:rPr>
                      </m:ctrlPr>
                    </m:radPr>
                    <m:deg/>
                    <m:e>
                      <m:f>
                        <m:fPr>
                          <m:ctrlPr>
                            <a:rPr i="1">
                              <a:latin typeface="Cambria Math" panose="02040503050406030204" pitchFamily="18" charset="0"/>
                            </a:rPr>
                          </m:ctrlPr>
                        </m:fPr>
                        <m:num>
                          <m:r>
                            <a:rPr>
                              <a:latin typeface="Cambria Math" panose="02040503050406030204" pitchFamily="18" charset="0"/>
                            </a:rPr>
                            <m:t>𝑘</m:t>
                          </m:r>
                          <m:r>
                            <a:rPr>
                              <a:latin typeface="Cambria Math" panose="02040503050406030204" pitchFamily="18" charset="0"/>
                            </a:rPr>
                            <m:t>−1</m:t>
                          </m:r>
                        </m:num>
                        <m:den>
                          <m:r>
                            <a:rPr>
                              <a:latin typeface="Cambria Math" panose="02040503050406030204" pitchFamily="18" charset="0"/>
                            </a:rPr>
                            <m:t>𝑘𝑛</m:t>
                          </m:r>
                        </m:den>
                      </m:f>
                    </m:e>
                  </m:rad>
                  <m:r>
                    <a:rPr>
                      <a:latin typeface="Cambria Math" panose="02040503050406030204" pitchFamily="18" charset="0"/>
                    </a:rPr>
                    <m:t>​</m:t>
                  </m:r>
                </m:oMath>
              </m:oMathPara>
            </a14:m>
            <a:endParaRPr/>
          </a:p>
          <a:p>
            <a:pPr marL="0" lvl="0" indent="0">
              <a:buNone/>
            </a:pPr>
            <a:r>
              <a:t>0.01 </a:t>
            </a:r>
            <a14:m xmlns:a14="http://schemas.microsoft.com/office/drawing/2010/main">
              <m:oMath xmlns:m="http://schemas.openxmlformats.org/officeDocument/2006/math">
                <m:r>
                  <a:rPr>
                    <a:latin typeface="Cambria Math" panose="02040503050406030204" pitchFamily="18" charset="0"/>
                  </a:rPr>
                  <m:t>±</m:t>
                </m:r>
              </m:oMath>
            </a14:m>
            <a:r>
              <a:t> 2.72 0.025 </a:t>
            </a:r>
            <a14:m xmlns:a14="http://schemas.microsoft.com/office/drawing/2010/main">
              <m:oMath xmlns:m="http://schemas.openxmlformats.org/officeDocument/2006/math">
                <m:rad>
                  <m:radPr>
                    <m:ctrlPr>
                      <a:rPr>
                        <a:latin typeface="Cambria Math" panose="02040503050406030204" pitchFamily="18" charset="0"/>
                      </a:rPr>
                    </m:ctrlPr>
                  </m:radPr>
                  <m:deg/>
                  <m:e>
                    <m:f>
                      <m:fPr>
                        <m:ctrlPr>
                          <a:rPr>
                            <a:latin typeface="Cambria Math" panose="02040503050406030204" pitchFamily="18" charset="0"/>
                          </a:rPr>
                        </m:ctrlPr>
                      </m:fPr>
                      <m:num>
                        <m:r>
                          <a:rPr>
                            <a:latin typeface="Cambria Math" panose="02040503050406030204" pitchFamily="18" charset="0"/>
                          </a:rPr>
                          <m:t>5</m:t>
                        </m:r>
                      </m:num>
                      <m:den>
                        <m:r>
                          <a:rPr>
                            <a:latin typeface="Cambria Math" panose="02040503050406030204" pitchFamily="18" charset="0"/>
                          </a:rPr>
                          <m:t>60</m:t>
                        </m:r>
                      </m:den>
                    </m:f>
                  </m:e>
                </m:rad>
              </m:oMath>
            </a14:m>
            <a:endParaRPr/>
          </a:p>
          <a:p>
            <a:pPr marL="0" lvl="0" indent="0">
              <a:buNone/>
            </a:pPr>
            <a:r>
              <a:t>-0.01 to 0.03</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Add limits to the graph</a:t>
            </a:r>
          </a:p>
        </p:txBody>
      </p:sp>
      <p:pic>
        <p:nvPicPr>
          <p:cNvPr id="3" name="Picture 1" descr="images/plot-graph-03.png"/>
          <p:cNvPicPr>
            <a:picLocks noGrp="1" noChangeAspect="1"/>
          </p:cNvPicPr>
          <p:nvPr/>
        </p:nvPicPr>
        <p:blipFill>
          <a:blip r:embed="rId3"/>
          <a:stretch>
            <a:fillRect/>
          </a:stretch>
        </p:blipFill>
        <p:spPr bwMode="auto">
          <a:xfrm>
            <a:off x="609600" y="1600200"/>
            <a:ext cx="7912100" cy="4521200"/>
          </a:xfrm>
          <a:prstGeom prst="rect">
            <a:avLst/>
          </a:prstGeom>
          <a:noFill/>
          <a:ln w="9525">
            <a:noFill/>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Stop here if there are questions</a:t>
            </a:r>
          </a:p>
        </p:txBody>
      </p:sp>
      <p:sp>
        <p:nvSpPr>
          <p:cNvPr id="3" name="Content Placeholder 2"/>
          <p:cNvSpPr>
            <a:spLocks noGrp="1"/>
          </p:cNvSpPr>
          <p:nvPr>
            <p:ph idx="1"/>
          </p:nvPr>
        </p:nvSpPr>
        <p:spPr/>
        <p:txBody>
          <a:bodyPr/>
          <a:lstStyle/>
          <a:p>
            <a:pPr lvl="1"/>
            <a:r>
              <a:t>What you’ve seen</a:t>
            </a:r>
          </a:p>
          <a:p>
            <a:pPr lvl="2"/>
            <a:r>
              <a:t>A simple example</a:t>
            </a:r>
          </a:p>
          <a:p>
            <a:pPr lvl="1"/>
            <a:r>
              <a:t>What’s coming up</a:t>
            </a:r>
          </a:p>
          <a:p>
            <a:pPr lvl="2"/>
            <a:r>
              <a:t>Extensions to proportions and counts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of means for proportions</a:t>
            </a:r>
          </a:p>
        </p:txBody>
      </p:sp>
      <p:sp>
        <p:nvSpPr>
          <p:cNvPr id="3" name="Content Placeholder 2"/>
          <p:cNvSpPr>
            <a:spLocks noGrp="1"/>
          </p:cNvSpPr>
          <p:nvPr>
            <p:ph idx="1"/>
          </p:nvPr>
        </p:nvSpPr>
        <p:spPr/>
        <p:txBody>
          <a:bodyPr/>
          <a:lstStyle/>
          <a:p>
            <a:pPr lvl="1"/>
            <a:r>
              <a:t>Two changes</a:t>
            </a:r>
          </a:p>
          <a:p>
            <a:pPr lvl="2"/>
            <a:r>
              <a:t>Proportions rather than means</a:t>
            </a:r>
          </a:p>
          <a:p>
            <a:pPr lvl="2"/>
            <a:r>
              <a:t>Unequal group sizes</a:t>
            </a:r>
          </a:p>
          <a:p>
            <a:pPr lvl="1"/>
            <a:r>
              <a:t>Limits</a:t>
            </a:r>
          </a:p>
          <a:p>
            <a:pPr lvl="2"/>
            <a14:m xmlns:a14="http://schemas.microsoft.com/office/drawing/2010/main">
              <m:oMath xmlns:m="http://schemas.openxmlformats.org/officeDocument/2006/math">
                <m:acc>
                  <m:accPr>
                    <m:chr m:val="‾"/>
                    <m:ctrlPr>
                      <a:rPr>
                        <a:latin typeface="Cambria Math" panose="02040503050406030204" pitchFamily="18" charset="0"/>
                      </a:rPr>
                    </m:ctrlPr>
                  </m:accPr>
                  <m:e>
                    <m:r>
                      <a:rPr>
                        <a:latin typeface="Cambria Math" panose="02040503050406030204" pitchFamily="18" charset="0"/>
                      </a:rPr>
                      <m:t>𝑝</m:t>
                    </m:r>
                  </m:e>
                </m:acc>
                <m:r>
                  <a:rPr>
                    <a:latin typeface="Cambria Math" panose="02040503050406030204" pitchFamily="18" charset="0"/>
                  </a:rPr>
                  <m:t>±</m:t>
                </m:r>
                <m:r>
                  <a:rPr>
                    <a:latin typeface="Cambria Math" panose="02040503050406030204" pitchFamily="18" charset="0"/>
                  </a:rPr>
                  <m:t>𝑚</m:t>
                </m:r>
                <m:d>
                  <m:dPr>
                    <m:ctrlPr>
                      <a:rPr i="1">
                        <a:latin typeface="Cambria Math" panose="02040503050406030204" pitchFamily="18" charset="0"/>
                      </a:rPr>
                    </m:ctrlPr>
                  </m:dPr>
                  <m:e>
                    <m:r>
                      <a:rPr>
                        <a:latin typeface="Cambria Math" panose="02040503050406030204" pitchFamily="18" charset="0"/>
                      </a:rPr>
                      <m:t>1−</m:t>
                    </m:r>
                    <m:r>
                      <a:rPr>
                        <a:latin typeface="Cambria Math" panose="02040503050406030204" pitchFamily="18" charset="0"/>
                      </a:rPr>
                      <m:t>𝛼</m:t>
                    </m:r>
                    <m:r>
                      <a:rPr>
                        <a:latin typeface="Cambria Math" panose="02040503050406030204" pitchFamily="18" charset="0"/>
                      </a:rPr>
                      <m:t>,</m:t>
                    </m:r>
                    <m:r>
                      <a:rPr>
                        <a:latin typeface="Cambria Math" panose="02040503050406030204" pitchFamily="18" charset="0"/>
                      </a:rPr>
                      <m:t>𝑘</m:t>
                    </m:r>
                    <m:r>
                      <a:rPr>
                        <a:latin typeface="Cambria Math" panose="02040503050406030204" pitchFamily="18" charset="0"/>
                      </a:rPr>
                      <m:t>,∞</m:t>
                    </m:r>
                  </m:e>
                </m:d>
                <m:rad>
                  <m:radPr>
                    <m:ctrlPr>
                      <a:rPr i="1">
                        <a:latin typeface="Cambria Math" panose="02040503050406030204" pitchFamily="18" charset="0"/>
                      </a:rPr>
                    </m:ctrlPr>
                  </m:radPr>
                  <m:deg/>
                  <m:e>
                    <m:acc>
                      <m:accPr>
                        <m:chr m:val="‾"/>
                        <m:ctrlPr>
                          <a:rPr i="1">
                            <a:latin typeface="Cambria Math" panose="02040503050406030204" pitchFamily="18" charset="0"/>
                          </a:rPr>
                        </m:ctrlPr>
                      </m:accPr>
                      <m:e>
                        <m:r>
                          <a:rPr>
                            <a:latin typeface="Cambria Math" panose="02040503050406030204" pitchFamily="18" charset="0"/>
                          </a:rPr>
                          <m:t>𝑝</m:t>
                        </m:r>
                      </m:e>
                    </m:acc>
                    <m:d>
                      <m:dPr>
                        <m:ctrlPr>
                          <a:rPr i="1">
                            <a:latin typeface="Cambria Math" panose="02040503050406030204" pitchFamily="18" charset="0"/>
                          </a:rPr>
                        </m:ctrlPr>
                      </m:dPr>
                      <m:e>
                        <m:r>
                          <a:rPr>
                            <a:latin typeface="Cambria Math" panose="02040503050406030204" pitchFamily="18" charset="0"/>
                          </a:rPr>
                          <m:t>1−</m:t>
                        </m:r>
                        <m:acc>
                          <m:accPr>
                            <m:chr m:val="‾"/>
                            <m:ctrlPr>
                              <a:rPr i="1">
                                <a:latin typeface="Cambria Math" panose="02040503050406030204" pitchFamily="18" charset="0"/>
                              </a:rPr>
                            </m:ctrlPr>
                          </m:accPr>
                          <m:e>
                            <m:r>
                              <a:rPr>
                                <a:latin typeface="Cambria Math" panose="02040503050406030204" pitchFamily="18" charset="0"/>
                              </a:rPr>
                              <m:t>𝑝</m:t>
                            </m:r>
                          </m:e>
                        </m:acc>
                      </m:e>
                    </m:d>
                  </m:e>
                </m:rad>
                <m:rad>
                  <m:radPr>
                    <m:ctrlPr>
                      <a:rPr i="1">
                        <a:latin typeface="Cambria Math" panose="02040503050406030204" pitchFamily="18" charset="0"/>
                      </a:rPr>
                    </m:ctrlPr>
                  </m:radPr>
                  <m:deg/>
                  <m:e>
                    <m:f>
                      <m:fPr>
                        <m:ctrlPr>
                          <a:rPr i="1">
                            <a:latin typeface="Cambria Math" panose="02040503050406030204" pitchFamily="18" charset="0"/>
                          </a:rPr>
                        </m:ctrlPr>
                      </m:fPr>
                      <m:num>
                        <m:r>
                          <a:rPr>
                            <a:latin typeface="Cambria Math" panose="02040503050406030204" pitchFamily="18" charset="0"/>
                          </a:rPr>
                          <m:t>𝑁</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𝑖</m:t>
                            </m:r>
                          </m:sub>
                        </m:sSub>
                      </m:num>
                      <m:den>
                        <m:r>
                          <a:rPr>
                            <a:latin typeface="Cambria Math" panose="02040503050406030204" pitchFamily="18" charset="0"/>
                          </a:rPr>
                          <m:t>𝑁</m:t>
                        </m:r>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𝑖</m:t>
                            </m:r>
                          </m:sub>
                        </m:sSub>
                      </m:den>
                    </m:f>
                  </m:e>
                </m:rad>
              </m:oMath>
            </a14:m>
            <a:endParaRPr/>
          </a:p>
          <a:p>
            <a:pPr lvl="2"/>
            <a:r>
              <a:t>IMPORTANT!!! Limits change with i</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 example</a:t>
            </a:r>
          </a:p>
        </p:txBody>
      </p:sp>
      <p:sp>
        <p:nvSpPr>
          <p:cNvPr id="3" name="Content Placeholder 2"/>
          <p:cNvSpPr>
            <a:spLocks noGrp="1"/>
          </p:cNvSpPr>
          <p:nvPr>
            <p:ph idx="1"/>
          </p:nvPr>
        </p:nvSpPr>
        <p:spPr/>
        <p:txBody>
          <a:bodyPr/>
          <a:lstStyle/>
          <a:p>
            <a:pPr lvl="0" indent="0">
              <a:buNone/>
            </a:pPr>
            <a:r>
              <a:rPr>
                <a:latin typeface="Courier"/>
              </a:rPr>
              <a:t>##   group c_sections births
## 1    1A        150    923
## 2    1K         45    298
## 3    1B         34    170
## 4    1D         18    132
## 5    3I         20    106
## 6    3M         12    105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Review: Analysis of Variance</a:t>
            </a:r>
          </a:p>
        </p:txBody>
      </p:sp>
      <p:sp>
        <p:nvSpPr>
          <p:cNvPr id="3" name="Content Placeholder 2"/>
          <p:cNvSpPr>
            <a:spLocks noGrp="1"/>
          </p:cNvSpPr>
          <p:nvPr>
            <p:ph idx="1"/>
          </p:nvPr>
        </p:nvSpPr>
        <p:spPr/>
        <p:txBody>
          <a:bodyPr/>
          <a:lstStyle/>
          <a:p>
            <a:pPr lvl="1"/>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𝑗</m:t>
                    </m:r>
                  </m:sub>
                </m:sSub>
                <m:r>
                  <a:rPr>
                    <a:latin typeface="Cambria Math" panose="02040503050406030204" pitchFamily="18" charset="0"/>
                  </a:rPr>
                  <m:t> </m:t>
                </m:r>
                <m:r>
                  <a:rPr>
                    <a:latin typeface="Cambria Math" panose="02040503050406030204" pitchFamily="18" charset="0"/>
                  </a:rPr>
                  <m:t>𝑓𝑜𝑟</m:t>
                </m:r>
                <m:r>
                  <a:rPr>
                    <a:latin typeface="Cambria Math" panose="02040503050406030204" pitchFamily="18" charset="0"/>
                  </a:rPr>
                  <m:t> </m:t>
                </m:r>
                <m:r>
                  <a:rPr>
                    <a:latin typeface="Cambria Math" panose="02040503050406030204" pitchFamily="18" charset="0"/>
                  </a:rPr>
                  <m:t>𝑎𝑙𝑙</m:t>
                </m:r>
                <m:r>
                  <a:rPr>
                    <a:latin typeface="Cambria Math" panose="02040503050406030204" pitchFamily="18" charset="0"/>
                  </a:rPr>
                  <m:t> </m:t>
                </m:r>
                <m:r>
                  <a:rPr>
                    <a:latin typeface="Cambria Math" panose="02040503050406030204" pitchFamily="18" charset="0"/>
                  </a:rPr>
                  <m:t>𝑖</m:t>
                </m:r>
                <m:r>
                  <a:rPr>
                    <a:latin typeface="Cambria Math" panose="02040503050406030204" pitchFamily="18" charset="0"/>
                  </a:rPr>
                  <m:t>,</m:t>
                </m:r>
                <m:r>
                  <a:rPr>
                    <a:latin typeface="Cambria Math" panose="02040503050406030204" pitchFamily="18" charset="0"/>
                  </a:rPr>
                  <m:t>𝑗</m:t>
                </m:r>
              </m:oMath>
            </a14:m>
            <a:endParaRPr/>
          </a:p>
          <a:p>
            <a:pPr lvl="1"/>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𝑗</m:t>
                    </m:r>
                  </m:sub>
                </m:sSub>
                <m:r>
                  <a:rPr>
                    <a:latin typeface="Cambria Math" panose="02040503050406030204" pitchFamily="18" charset="0"/>
                  </a:rPr>
                  <m:t> </m:t>
                </m:r>
                <m:r>
                  <a:rPr>
                    <a:latin typeface="Cambria Math" panose="02040503050406030204" pitchFamily="18" charset="0"/>
                  </a:rPr>
                  <m:t>𝑓𝑜𝑟</m:t>
                </m:r>
                <m:r>
                  <a:rPr>
                    <a:latin typeface="Cambria Math" panose="02040503050406030204" pitchFamily="18" charset="0"/>
                  </a:rPr>
                  <m:t> </m:t>
                </m:r>
                <m:r>
                  <a:rPr>
                    <a:latin typeface="Cambria Math" panose="02040503050406030204" pitchFamily="18" charset="0"/>
                  </a:rPr>
                  <m:t>𝑎𝑡</m:t>
                </m:r>
                <m:r>
                  <a:rPr>
                    <a:latin typeface="Cambria Math" panose="02040503050406030204" pitchFamily="18" charset="0"/>
                  </a:rPr>
                  <m:t> </m:t>
                </m:r>
                <m:r>
                  <a:rPr>
                    <a:latin typeface="Cambria Math" panose="02040503050406030204" pitchFamily="18" charset="0"/>
                  </a:rPr>
                  <m:t>𝑙𝑒𝑎𝑠𝑡</m:t>
                </m:r>
                <m:r>
                  <a:rPr>
                    <a:latin typeface="Cambria Math" panose="02040503050406030204" pitchFamily="18" charset="0"/>
                  </a:rPr>
                  <m:t> </m:t>
                </m:r>
                <m:r>
                  <a:rPr>
                    <a:latin typeface="Cambria Math" panose="02040503050406030204" pitchFamily="18" charset="0"/>
                  </a:rPr>
                  <m:t>𝑜𝑛𝑒</m:t>
                </m:r>
                <m:r>
                  <a:rPr>
                    <a:latin typeface="Cambria Math" panose="02040503050406030204" pitchFamily="18" charset="0"/>
                  </a:rPr>
                  <m:t> </m:t>
                </m:r>
                <m:r>
                  <a:rPr>
                    <a:latin typeface="Cambria Math" panose="02040503050406030204" pitchFamily="18" charset="0"/>
                  </a:rPr>
                  <m:t>𝑖</m:t>
                </m:r>
                <m:r>
                  <a:rPr>
                    <a:latin typeface="Cambria Math" panose="02040503050406030204" pitchFamily="18" charset="0"/>
                  </a:rPr>
                  <m:t>,</m:t>
                </m:r>
                <m:r>
                  <a:rPr>
                    <a:latin typeface="Cambria Math" panose="02040503050406030204" pitchFamily="18" charset="0"/>
                  </a:rPr>
                  <m:t>𝑗</m:t>
                </m:r>
              </m:oMath>
            </a14:m>
            <a:endParaRPr/>
          </a:p>
          <a:p>
            <a:pPr lvl="2"/>
            <a:r>
              <a:t>Reject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r>
              <a:t> if </a:t>
            </a:r>
            <a14:m xmlns:a14="http://schemas.microsoft.com/office/drawing/2010/main">
              <m:oMath xmlns:m="http://schemas.openxmlformats.org/officeDocument/2006/math">
                <m:r>
                  <a:rPr>
                    <a:latin typeface="Cambria Math" panose="02040503050406030204" pitchFamily="18" charset="0"/>
                  </a:rPr>
                  <m:t>𝐹</m:t>
                </m:r>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𝑀𝑆𝑇𝑅</m:t>
                    </m:r>
                  </m:num>
                  <m:den>
                    <m:r>
                      <a:rPr>
                        <a:latin typeface="Cambria Math" panose="02040503050406030204" pitchFamily="18" charset="0"/>
                      </a:rPr>
                      <m:t>𝑀𝑆𝐸</m:t>
                    </m:r>
                  </m:den>
                </m:f>
                <m:r>
                  <a:rPr>
                    <a:latin typeface="Cambria Math" panose="02040503050406030204" pitchFamily="18" charset="0"/>
                  </a:rPr>
                  <m:t>&gt;</m:t>
                </m:r>
                <m:r>
                  <a:rPr>
                    <a:latin typeface="Cambria Math" panose="02040503050406030204" pitchFamily="18" charset="0"/>
                  </a:rPr>
                  <m:t>𝐹</m:t>
                </m:r>
                <m:d>
                  <m:dPr>
                    <m:ctrlPr>
                      <a:rPr i="1">
                        <a:latin typeface="Cambria Math" panose="02040503050406030204" pitchFamily="18" charset="0"/>
                      </a:rPr>
                    </m:ctrlPr>
                  </m:dPr>
                  <m:e>
                    <m:r>
                      <a:rPr>
                        <a:latin typeface="Cambria Math" panose="02040503050406030204" pitchFamily="18" charset="0"/>
                      </a:rPr>
                      <m:t>1−</m:t>
                    </m:r>
                    <m:r>
                      <a:rPr>
                        <a:latin typeface="Cambria Math" panose="02040503050406030204" pitchFamily="18" charset="0"/>
                      </a:rPr>
                      <m:t>𝛼</m:t>
                    </m:r>
                    <m:r>
                      <a:rPr>
                        <a:latin typeface="Cambria Math" panose="02040503050406030204" pitchFamily="18" charset="0"/>
                      </a:rPr>
                      <m:t>,</m:t>
                    </m:r>
                    <m:r>
                      <a:rPr>
                        <a:latin typeface="Cambria Math" panose="02040503050406030204" pitchFamily="18" charset="0"/>
                      </a:rPr>
                      <m:t>𝑘</m:t>
                    </m:r>
                    <m:r>
                      <a:rPr>
                        <a:latin typeface="Cambria Math" panose="02040503050406030204" pitchFamily="18" charset="0"/>
                      </a:rPr>
                      <m:t>−1,</m:t>
                    </m:r>
                    <m:r>
                      <a:rPr>
                        <a:latin typeface="Cambria Math" panose="02040503050406030204" pitchFamily="18" charset="0"/>
                      </a:rPr>
                      <m:t>𝑁</m:t>
                    </m:r>
                    <m:r>
                      <a:rPr>
                        <a:latin typeface="Cambria Math" panose="02040503050406030204" pitchFamily="18" charset="0"/>
                      </a:rPr>
                      <m:t>−</m:t>
                    </m:r>
                    <m:r>
                      <a:rPr>
                        <a:latin typeface="Cambria Math" panose="02040503050406030204" pitchFamily="18" charset="0"/>
                      </a:rPr>
                      <m:t>𝑘</m:t>
                    </m:r>
                  </m:e>
                </m:d>
              </m:oMath>
            </a14:m>
            <a:endParaRPr/>
          </a:p>
          <a:p>
            <a:pPr lvl="2"/>
            <a:r>
              <a:t>Apply post hoc test (e.g., Tukey)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Preliminary plot</a:t>
            </a:r>
          </a:p>
        </p:txBody>
      </p:sp>
      <p:pic>
        <p:nvPicPr>
          <p:cNvPr id="3" name="Picture 1" descr="images/csection-01.png"/>
          <p:cNvPicPr>
            <a:picLocks noGrp="1" noChangeAspect="1"/>
          </p:cNvPicPr>
          <p:nvPr/>
        </p:nvPicPr>
        <p:blipFill>
          <a:blip r:embed="rId3"/>
          <a:stretch>
            <a:fillRect/>
          </a:stretch>
        </p:blipFill>
        <p:spPr bwMode="auto">
          <a:xfrm>
            <a:off x="609600" y="1600200"/>
            <a:ext cx="7912100" cy="4521200"/>
          </a:xfrm>
          <a:prstGeom prst="rect">
            <a:avLst/>
          </a:prstGeom>
          <a:noFill/>
          <a:ln w="9525">
            <a:noFill/>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Plot limits</a:t>
            </a:r>
          </a:p>
        </p:txBody>
      </p:sp>
      <p:pic>
        <p:nvPicPr>
          <p:cNvPr id="3" name="Picture 1" descr="images/csection-02.png"/>
          <p:cNvPicPr>
            <a:picLocks noGrp="1" noChangeAspect="1"/>
          </p:cNvPicPr>
          <p:nvPr/>
        </p:nvPicPr>
        <p:blipFill>
          <a:blip r:embed="rId3"/>
          <a:stretch>
            <a:fillRect/>
          </a:stretch>
        </p:blipFill>
        <p:spPr bwMode="auto">
          <a:xfrm>
            <a:off x="609600" y="1600200"/>
            <a:ext cx="7912100" cy="4521200"/>
          </a:xfrm>
          <a:prstGeom prst="rect">
            <a:avLst/>
          </a:prstGeom>
          <a:noFill/>
          <a:ln w="9525">
            <a:noFill/>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Examining rates</a:t>
            </a:r>
          </a:p>
        </p:txBody>
      </p:sp>
      <p:sp>
        <p:nvSpPr>
          <p:cNvPr id="3" name="Content Placeholder 2"/>
          <p:cNvSpPr>
            <a:spLocks noGrp="1"/>
          </p:cNvSpPr>
          <p:nvPr>
            <p:ph idx="1"/>
          </p:nvPr>
        </p:nvSpPr>
        <p:spPr/>
        <p:txBody>
          <a:bodyPr/>
          <a:lstStyle/>
          <a:p>
            <a:pPr lvl="0" indent="0">
              <a:buNone/>
            </a:pPr>
            <a:r>
              <a:rPr>
                <a:latin typeface="Courier"/>
              </a:rPr>
              <a:t>##   clinic cat_scans members
## 1      1        50  26.838
## 2      2        71  26.895
## 3      3        41  26.142
## 4      4        62  25.907
## 5      5        89  26.565</a:t>
            </a:r>
          </a:p>
          <a:p>
            <a:pPr marL="0" lvl="0" indent="0">
              <a:buNone/>
            </a:pPr>
            <a:r>
              <a:t>There are 313 CAT scans and 132.347 thousand members across all clinics, providing an overall rate of 2.36 scans per thousand patients.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Plot of rates</a:t>
            </a:r>
          </a:p>
        </p:txBody>
      </p:sp>
      <p:pic>
        <p:nvPicPr>
          <p:cNvPr id="3" name="Picture 1" descr="images/cat-01.png"/>
          <p:cNvPicPr>
            <a:picLocks noGrp="1" noChangeAspect="1"/>
          </p:cNvPicPr>
          <p:nvPr/>
        </p:nvPicPr>
        <p:blipFill>
          <a:blip r:embed="rId3"/>
          <a:stretch>
            <a:fillRect/>
          </a:stretch>
        </p:blipFill>
        <p:spPr bwMode="auto">
          <a:xfrm>
            <a:off x="609600" y="1600200"/>
            <a:ext cx="7912100" cy="4521200"/>
          </a:xfrm>
          <a:prstGeom prst="rect">
            <a:avLst/>
          </a:prstGeom>
          <a:noFill/>
          <a:ln w="9525">
            <a:noFill/>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ANOM limits for Poisson rates</a:t>
            </a:r>
          </a:p>
        </p:txBody>
      </p:sp>
      <p:sp>
        <p:nvSpPr>
          <p:cNvPr id="3" name="Content Placeholder 2"/>
          <p:cNvSpPr>
            <a:spLocks noGrp="1"/>
          </p:cNvSpPr>
          <p:nvPr>
            <p:ph idx="1"/>
          </p:nvPr>
        </p:nvSpPr>
        <p:spPr/>
        <p:txBody>
          <a:bodyPr/>
          <a:lstStyle/>
          <a:p>
            <a:pPr lvl="1"/>
            <a:r>
              <a:t>Limits</a:t>
            </a:r>
          </a:p>
          <a:p>
            <a:pPr lvl="2"/>
            <a14:m xmlns:a14="http://schemas.microsoft.com/office/drawing/2010/main">
              <m:oMath xmlns:m="http://schemas.openxmlformats.org/officeDocument/2006/math">
                <m:acc>
                  <m:accPr>
                    <m:chr m:val="‾"/>
                    <m:ctrlPr>
                      <a:rPr>
                        <a:latin typeface="Cambria Math" panose="02040503050406030204" pitchFamily="18" charset="0"/>
                      </a:rPr>
                    </m:ctrlPr>
                  </m:accPr>
                  <m:e>
                    <m:r>
                      <a:rPr>
                        <a:latin typeface="Cambria Math" panose="02040503050406030204" pitchFamily="18" charset="0"/>
                      </a:rPr>
                      <m:t>𝑢</m:t>
                    </m:r>
                  </m:e>
                </m:acc>
                <m:r>
                  <a:rPr>
                    <a:latin typeface="Cambria Math" panose="02040503050406030204" pitchFamily="18" charset="0"/>
                  </a:rPr>
                  <m:t>±</m:t>
                </m:r>
                <m:r>
                  <a:rPr>
                    <a:latin typeface="Cambria Math" panose="02040503050406030204" pitchFamily="18" charset="0"/>
                  </a:rPr>
                  <m:t>𝑚</m:t>
                </m:r>
                <m:d>
                  <m:dPr>
                    <m:ctrlPr>
                      <a:rPr i="1">
                        <a:latin typeface="Cambria Math" panose="02040503050406030204" pitchFamily="18" charset="0"/>
                      </a:rPr>
                    </m:ctrlPr>
                  </m:dPr>
                  <m:e>
                    <m:r>
                      <a:rPr>
                        <a:latin typeface="Cambria Math" panose="02040503050406030204" pitchFamily="18" charset="0"/>
                      </a:rPr>
                      <m:t>1−</m:t>
                    </m:r>
                    <m:r>
                      <a:rPr>
                        <a:latin typeface="Cambria Math" panose="02040503050406030204" pitchFamily="18" charset="0"/>
                      </a:rPr>
                      <m:t>𝛼</m:t>
                    </m:r>
                    <m:r>
                      <a:rPr>
                        <a:latin typeface="Cambria Math" panose="02040503050406030204" pitchFamily="18" charset="0"/>
                      </a:rPr>
                      <m:t>,</m:t>
                    </m:r>
                    <m:r>
                      <a:rPr>
                        <a:latin typeface="Cambria Math" panose="02040503050406030204" pitchFamily="18" charset="0"/>
                      </a:rPr>
                      <m:t>𝑘</m:t>
                    </m:r>
                    <m:r>
                      <a:rPr>
                        <a:latin typeface="Cambria Math" panose="02040503050406030204" pitchFamily="18" charset="0"/>
                      </a:rPr>
                      <m:t>,∞</m:t>
                    </m:r>
                  </m:e>
                </m:d>
                <m:rad>
                  <m:radPr>
                    <m:ctrlPr>
                      <a:rPr i="1">
                        <a:latin typeface="Cambria Math" panose="02040503050406030204" pitchFamily="18" charset="0"/>
                      </a:rPr>
                    </m:ctrlPr>
                  </m:radPr>
                  <m:deg/>
                  <m:e>
                    <m:acc>
                      <m:accPr>
                        <m:chr m:val="‾"/>
                        <m:ctrlPr>
                          <a:rPr i="1">
                            <a:latin typeface="Cambria Math" panose="02040503050406030204" pitchFamily="18" charset="0"/>
                          </a:rPr>
                        </m:ctrlPr>
                      </m:accPr>
                      <m:e>
                        <m:r>
                          <a:rPr>
                            <a:latin typeface="Cambria Math" panose="02040503050406030204" pitchFamily="18" charset="0"/>
                          </a:rPr>
                          <m:t>𝑢</m:t>
                        </m:r>
                      </m:e>
                    </m:acc>
                  </m:e>
                </m:rad>
                <m:rad>
                  <m:radPr>
                    <m:ctrlPr>
                      <a:rPr i="1">
                        <a:latin typeface="Cambria Math" panose="02040503050406030204" pitchFamily="18" charset="0"/>
                      </a:rPr>
                    </m:ctrlPr>
                  </m:radPr>
                  <m:deg/>
                  <m:e>
                    <m:f>
                      <m:fPr>
                        <m:ctrlPr>
                          <a:rPr i="1">
                            <a:latin typeface="Cambria Math" panose="02040503050406030204" pitchFamily="18" charset="0"/>
                          </a:rPr>
                        </m:ctrlPr>
                      </m:fPr>
                      <m:num>
                        <m:r>
                          <a:rPr>
                            <a:latin typeface="Cambria Math" panose="02040503050406030204" pitchFamily="18" charset="0"/>
                          </a:rPr>
                          <m:t>𝑁</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𝑖</m:t>
                            </m:r>
                          </m:sub>
                        </m:sSub>
                      </m:num>
                      <m:den>
                        <m:r>
                          <a:rPr>
                            <a:latin typeface="Cambria Math" panose="02040503050406030204" pitchFamily="18" charset="0"/>
                          </a:rPr>
                          <m:t>𝑁</m:t>
                        </m:r>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𝑖</m:t>
                            </m:r>
                          </m:sub>
                        </m:sSub>
                      </m:den>
                    </m:f>
                  </m:e>
                </m:rad>
              </m:oMath>
            </a14:m>
            <a:endParaRPr/>
          </a:p>
          <a:p>
            <a:pPr lvl="2"/>
            <a:r>
              <a:t>Note again that the limits change with i</a:t>
            </a:r>
          </a:p>
          <a:p>
            <a:pPr lvl="1"/>
            <a:r>
              <a:t>Limits for first clinic</a:t>
            </a:r>
          </a:p>
          <a:p>
            <a:pPr lvl="2"/>
            <a:r>
              <a:t>2.36 </a:t>
            </a:r>
            <a14:m xmlns:a14="http://schemas.microsoft.com/office/drawing/2010/main">
              <m:oMath xmlns:m="http://schemas.openxmlformats.org/officeDocument/2006/math">
                <m:r>
                  <a:rPr>
                    <a:latin typeface="Cambria Math" panose="02040503050406030204" pitchFamily="18" charset="0"/>
                  </a:rPr>
                  <m:t>±</m:t>
                </m:r>
              </m:oMath>
            </a14:m>
            <a:r>
              <a:t> 2.57 </a:t>
            </a:r>
            <a14:m xmlns:a14="http://schemas.microsoft.com/office/drawing/2010/main">
              <m:oMath xmlns:m="http://schemas.openxmlformats.org/officeDocument/2006/math">
                <m:rad>
                  <m:radPr>
                    <m:ctrlPr>
                      <a:rPr>
                        <a:latin typeface="Cambria Math" panose="02040503050406030204" pitchFamily="18" charset="0"/>
                      </a:rPr>
                    </m:ctrlPr>
                  </m:radPr>
                  <m:deg/>
                  <m:e>
                    <m:r>
                      <a:rPr>
                        <a:latin typeface="Cambria Math" panose="02040503050406030204" pitchFamily="18" charset="0"/>
                      </a:rPr>
                      <m:t>2.36</m:t>
                    </m:r>
                  </m:e>
                </m:rad>
                <m:rad>
                  <m:radPr>
                    <m:ctrlPr>
                      <a:rPr i="1">
                        <a:latin typeface="Cambria Math" panose="02040503050406030204" pitchFamily="18" charset="0"/>
                      </a:rPr>
                    </m:ctrlPr>
                  </m:radPr>
                  <m:deg/>
                  <m:e>
                    <m:f>
                      <m:fPr>
                        <m:ctrlPr>
                          <a:rPr i="1">
                            <a:latin typeface="Cambria Math" panose="02040503050406030204" pitchFamily="18" charset="0"/>
                          </a:rPr>
                        </m:ctrlPr>
                      </m:fPr>
                      <m:num>
                        <m:r>
                          <a:rPr>
                            <a:latin typeface="Cambria Math" panose="02040503050406030204" pitchFamily="18" charset="0"/>
                          </a:rPr>
                          <m:t>132.347−26.838</m:t>
                        </m:r>
                      </m:num>
                      <m:den>
                        <m:d>
                          <m:dPr>
                            <m:ctrlPr>
                              <a:rPr i="1">
                                <a:latin typeface="Cambria Math" panose="02040503050406030204" pitchFamily="18" charset="0"/>
                              </a:rPr>
                            </m:ctrlPr>
                          </m:dPr>
                          <m:e>
                            <m:r>
                              <a:rPr>
                                <a:latin typeface="Cambria Math" panose="02040503050406030204" pitchFamily="18" charset="0"/>
                              </a:rPr>
                              <m:t>132.347</m:t>
                            </m:r>
                          </m:e>
                        </m:d>
                        <m:d>
                          <m:dPr>
                            <m:ctrlPr>
                              <a:rPr i="1">
                                <a:latin typeface="Cambria Math" panose="02040503050406030204" pitchFamily="18" charset="0"/>
                              </a:rPr>
                            </m:ctrlPr>
                          </m:dPr>
                          <m:e>
                            <m:r>
                              <a:rPr>
                                <a:latin typeface="Cambria Math" panose="02040503050406030204" pitchFamily="18" charset="0"/>
                              </a:rPr>
                              <m:t>26.838</m:t>
                            </m:r>
                          </m:e>
                        </m:d>
                      </m:den>
                    </m:f>
                  </m:e>
                </m:rad>
              </m:oMath>
            </a14:m>
            <a:endParaRPr/>
          </a:p>
          <a:p>
            <a:pPr lvl="2"/>
            <a:r>
              <a:t>1.68 to 3.04</a:t>
            </a:r>
          </a:p>
          <a:p>
            <a:pPr lvl="2"/>
            <a:r>
              <a:t>The rate is 1.86</a:t>
            </a:r>
          </a:p>
          <a:p>
            <a:pPr lvl="2"/>
            <a:r>
              <a:t>This clinic’s CAT scan rate is not differnt from the overall CAT scan rate.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Graphical display of ANOM limits</a:t>
            </a:r>
          </a:p>
        </p:txBody>
      </p:sp>
      <p:pic>
        <p:nvPicPr>
          <p:cNvPr id="3" name="Picture 1" descr="images/cat-02.png"/>
          <p:cNvPicPr>
            <a:picLocks noGrp="1" noChangeAspect="1"/>
          </p:cNvPicPr>
          <p:nvPr/>
        </p:nvPicPr>
        <p:blipFill>
          <a:blip r:embed="rId3"/>
          <a:stretch>
            <a:fillRect/>
          </a:stretch>
        </p:blipFill>
        <p:spPr bwMode="auto">
          <a:xfrm>
            <a:off x="609600" y="1600200"/>
            <a:ext cx="7912100" cy="4521200"/>
          </a:xfrm>
          <a:prstGeom prst="rect">
            <a:avLst/>
          </a:prstGeom>
          <a:noFill/>
          <a:ln w="9525">
            <a:noFill/>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Stop here if there are questions</a:t>
            </a:r>
          </a:p>
        </p:txBody>
      </p:sp>
      <p:sp>
        <p:nvSpPr>
          <p:cNvPr id="3" name="Content Placeholder 2"/>
          <p:cNvSpPr>
            <a:spLocks noGrp="1"/>
          </p:cNvSpPr>
          <p:nvPr>
            <p:ph idx="1"/>
          </p:nvPr>
        </p:nvSpPr>
        <p:spPr/>
        <p:txBody>
          <a:bodyPr/>
          <a:lstStyle/>
          <a:p>
            <a:pPr lvl="1"/>
            <a:r>
              <a:t>What you’ve seen</a:t>
            </a:r>
          </a:p>
          <a:p>
            <a:pPr lvl="2"/>
            <a:r>
              <a:t>Extensions to proportions and counts</a:t>
            </a:r>
          </a:p>
          <a:p>
            <a:pPr lvl="1"/>
            <a:r>
              <a:t>What’s coming up</a:t>
            </a:r>
          </a:p>
          <a:p>
            <a:pPr lvl="2"/>
            <a:r>
              <a:t>Other extensions</a:t>
            </a:r>
          </a:p>
          <a:p>
            <a:pPr lvl="2"/>
            <a:r>
              <a:t>How to interpret</a:t>
            </a:r>
          </a:p>
          <a:p>
            <a:pPr lvl="2"/>
            <a:r>
              <a:t>Contraindications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Other extensions of ANOM</a:t>
            </a:r>
          </a:p>
        </p:txBody>
      </p:sp>
      <p:sp>
        <p:nvSpPr>
          <p:cNvPr id="3" name="Content Placeholder 2"/>
          <p:cNvSpPr>
            <a:spLocks noGrp="1"/>
          </p:cNvSpPr>
          <p:nvPr>
            <p:ph idx="1"/>
          </p:nvPr>
        </p:nvSpPr>
        <p:spPr/>
        <p:txBody>
          <a:bodyPr/>
          <a:lstStyle/>
          <a:p>
            <a:pPr lvl="1"/>
            <a:r>
              <a:t>ANOM using ranks</a:t>
            </a:r>
          </a:p>
          <a:p>
            <a:pPr lvl="1"/>
            <a:r>
              <a:t>Multifactor studies</a:t>
            </a:r>
          </a:p>
          <a:p>
            <a:pPr lvl="1"/>
            <a:r>
              <a:t>Nonparametric approaches</a:t>
            </a:r>
          </a:p>
          <a:p>
            <a:pPr lvl="1"/>
            <a:r>
              <a:t>Testing variances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How to handle results</a:t>
            </a:r>
          </a:p>
        </p:txBody>
      </p:sp>
      <p:sp>
        <p:nvSpPr>
          <p:cNvPr id="3" name="Content Placeholder 2"/>
          <p:cNvSpPr>
            <a:spLocks noGrp="1"/>
          </p:cNvSpPr>
          <p:nvPr>
            <p:ph idx="1"/>
          </p:nvPr>
        </p:nvSpPr>
        <p:spPr/>
        <p:txBody>
          <a:bodyPr/>
          <a:lstStyle/>
          <a:p>
            <a:pPr lvl="1"/>
            <a:r>
              <a:t>Negative result implies consistency</a:t>
            </a:r>
          </a:p>
          <a:p>
            <a:pPr lvl="2"/>
            <a:r>
              <a:t>But is it consistently bad?</a:t>
            </a:r>
          </a:p>
          <a:p>
            <a:pPr lvl="2"/>
            <a:r>
              <a:t>Work on global changes</a:t>
            </a:r>
          </a:p>
          <a:p>
            <a:pPr lvl="1"/>
            <a:r>
              <a:t>Positive result implies inconsistency</a:t>
            </a:r>
          </a:p>
          <a:p>
            <a:pPr lvl="2"/>
            <a:r>
              <a:t>“If you can’t be a good example, then you’ll just have to be a horrible warning”</a:t>
            </a:r>
          </a:p>
          <a:p>
            <a:pPr lvl="2"/>
            <a:r>
              <a:t>Work on local changes</a:t>
            </a:r>
          </a:p>
          <a:p>
            <a:pPr lvl="1"/>
            <a:r>
              <a:t>Similar advice on control charts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ANOM contraindications</a:t>
            </a:r>
          </a:p>
        </p:txBody>
      </p:sp>
      <p:sp>
        <p:nvSpPr>
          <p:cNvPr id="3" name="Content Placeholder 2"/>
          <p:cNvSpPr>
            <a:spLocks noGrp="1"/>
          </p:cNvSpPr>
          <p:nvPr>
            <p:ph idx="1"/>
          </p:nvPr>
        </p:nvSpPr>
        <p:spPr/>
        <p:txBody>
          <a:bodyPr/>
          <a:lstStyle/>
          <a:p>
            <a:pPr lvl="1"/>
            <a:r>
              <a:t>Simplicity comes with a price</a:t>
            </a:r>
          </a:p>
          <a:p>
            <a:pPr lvl="1"/>
            <a:r>
              <a:t>You should not use ANOM</a:t>
            </a:r>
          </a:p>
          <a:p>
            <a:pPr lvl="2"/>
            <a:r>
              <a:t>when searching for the best group</a:t>
            </a:r>
          </a:p>
          <a:p>
            <a:pPr lvl="2"/>
            <a:r>
              <a:t>when comparing to a control group</a:t>
            </a:r>
          </a:p>
          <a:p>
            <a:pPr lvl="2"/>
            <a:r>
              <a:t>for a reward or punishment system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Interpretation issues with ANOVA (1/4)</a:t>
            </a:r>
          </a:p>
        </p:txBody>
      </p:sp>
      <p:pic>
        <p:nvPicPr>
          <p:cNvPr id="3" name="Picture 1" descr="images/touching-intervals.png"/>
          <p:cNvPicPr>
            <a:picLocks noGrp="1" noChangeAspect="1"/>
          </p:cNvPicPr>
          <p:nvPr/>
        </p:nvPicPr>
        <p:blipFill>
          <a:blip r:embed="rId3"/>
          <a:stretch>
            <a:fillRect/>
          </a:stretch>
        </p:blipFill>
        <p:spPr bwMode="auto">
          <a:xfrm>
            <a:off x="457200" y="1981200"/>
            <a:ext cx="8229600" cy="32385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Figure 1. Individual confidence intervals in an ANOVA setting</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Conclusions</a:t>
            </a:r>
          </a:p>
        </p:txBody>
      </p:sp>
      <p:sp>
        <p:nvSpPr>
          <p:cNvPr id="3" name="Content Placeholder 2"/>
          <p:cNvSpPr>
            <a:spLocks noGrp="1"/>
          </p:cNvSpPr>
          <p:nvPr>
            <p:ph idx="1"/>
          </p:nvPr>
        </p:nvSpPr>
        <p:spPr/>
        <p:txBody>
          <a:bodyPr/>
          <a:lstStyle/>
          <a:p>
            <a:pPr lvl="1"/>
            <a:r>
              <a:t>ANOM compares each group mean to the overall mean</a:t>
            </a:r>
          </a:p>
          <a:p>
            <a:pPr lvl="2"/>
            <a:r>
              <a:t>It can be applied for proportions or counts as well</a:t>
            </a:r>
          </a:p>
          <a:p>
            <a:pPr lvl="2"/>
            <a:r>
              <a:t>It has a simple interpretation</a:t>
            </a:r>
          </a:p>
          <a:p>
            <a:pPr lvl="2"/>
            <a:r>
              <a:t>It has a simple graphical display</a:t>
            </a:r>
          </a:p>
          <a:p>
            <a:pPr lvl="2"/>
            <a:r>
              <a:t>Useful for some but not all research settings</a:t>
            </a:r>
          </a:p>
          <a:p>
            <a:pPr lvl="1"/>
            <a:r>
              <a:t>Questions?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Interpretation issues with ANOVA (2/4)</a:t>
            </a:r>
          </a:p>
        </p:txBody>
      </p:sp>
      <p:pic>
        <p:nvPicPr>
          <p:cNvPr id="3" name="Picture 1" descr="images/anova-interpretation.png"/>
          <p:cNvPicPr>
            <a:picLocks noGrp="1" noChangeAspect="1"/>
          </p:cNvPicPr>
          <p:nvPr/>
        </p:nvPicPr>
        <p:blipFill>
          <a:blip r:embed="rId3"/>
          <a:stretch>
            <a:fillRect/>
          </a:stretch>
        </p:blipFill>
        <p:spPr bwMode="auto">
          <a:xfrm>
            <a:off x="609600" y="1600200"/>
            <a:ext cx="7912100" cy="4521200"/>
          </a:xfrm>
          <a:prstGeom prst="rect">
            <a:avLst/>
          </a:prstGeom>
          <a:noFill/>
          <a:ln w="9525">
            <a:noFill/>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Interpretation issues with ANOVA (3/4)</a:t>
            </a:r>
          </a:p>
        </p:txBody>
      </p:sp>
      <p:pic>
        <p:nvPicPr>
          <p:cNvPr id="3" name="Picture 1" descr="images/tukey-intervals.png"/>
          <p:cNvPicPr>
            <a:picLocks noGrp="1" noChangeAspect="1"/>
          </p:cNvPicPr>
          <p:nvPr/>
        </p:nvPicPr>
        <p:blipFill>
          <a:blip r:embed="rId3"/>
          <a:stretch>
            <a:fillRect/>
          </a:stretch>
        </p:blipFill>
        <p:spPr bwMode="auto">
          <a:xfrm>
            <a:off x="457200" y="1981200"/>
            <a:ext cx="8229600" cy="32639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Figure 3. Tukey confidence intervals in an ANOVA setting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Interpretation issues with ANOVA (4/4)</a:t>
            </a:r>
          </a:p>
        </p:txBody>
      </p:sp>
      <p:pic>
        <p:nvPicPr>
          <p:cNvPr id="3" name="Picture 1" descr="images/tukey-graph.png"/>
          <p:cNvPicPr>
            <a:picLocks noGrp="1" noChangeAspect="1"/>
          </p:cNvPicPr>
          <p:nvPr/>
        </p:nvPicPr>
        <p:blipFill>
          <a:blip r:embed="rId3"/>
          <a:stretch>
            <a:fillRect/>
          </a:stretch>
        </p:blipFill>
        <p:spPr bwMode="auto">
          <a:xfrm>
            <a:off x="1562100" y="1600200"/>
            <a:ext cx="60071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Figure 4. Graphical display of Tukey intervals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Review: control charts (1/2)</a:t>
            </a:r>
          </a:p>
        </p:txBody>
      </p:sp>
      <p:pic>
        <p:nvPicPr>
          <p:cNvPr id="3" name="Picture 1" descr="anom-talk_files/figure-pptx/qc-example-1.png"/>
          <p:cNvPicPr>
            <a:picLocks noGrp="1" noChangeAspect="1"/>
          </p:cNvPicPr>
          <p:nvPr/>
        </p:nvPicPr>
        <p:blipFill>
          <a:blip r:embed="rId2"/>
          <a:stretch>
            <a:fillRect/>
          </a:stretch>
        </p:blipFill>
        <p:spPr bwMode="auto">
          <a:xfrm>
            <a:off x="609600" y="1600200"/>
            <a:ext cx="7912100" cy="4521200"/>
          </a:xfrm>
          <a:prstGeom prst="rect">
            <a:avLst/>
          </a:prstGeom>
          <a:noFill/>
          <a:ln w="9525">
            <a:noFill/>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endParaRPr/>
          </a:p>
          <a:p>
            <a:pPr lvl="0" indent="0">
              <a:buNone/>
            </a:pPr>
            <a:r>
              <a:rPr>
                <a:latin typeface="Courier"/>
              </a:rPr>
              <a:t>## png 
##   2</a:t>
            </a:r>
          </a:p>
        </p:txBody>
      </p:sp>
    </p:spTree>
  </p:cSld>
  <p:clrMapOvr>
    <a:masterClrMapping/>
  </p:clrMapOvr>
</p:sld>
</file>

<file path=ppt/theme/theme1.xml><?xml version="1.0" encoding="utf-8"?>
<a:theme xmlns:a="http://schemas.openxmlformats.org/drawingml/2006/main" name="COSA-PPT-Wid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T#015 STSP-PPT-Wide-Template</Template>
  <TotalTime>0</TotalTime>
  <Words>4042</Words>
  <Application>Microsoft Office PowerPoint</Application>
  <PresentationFormat>On-screen Show (4:3)</PresentationFormat>
  <Paragraphs>303</Paragraphs>
  <Slides>40</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Cambria Math</vt:lpstr>
      <vt:lpstr>Courier</vt:lpstr>
      <vt:lpstr>COSA-PPT-Wide-Template</vt:lpstr>
      <vt:lpstr>An introduction to Analysis of Means</vt:lpstr>
      <vt:lpstr>Introduction</vt:lpstr>
      <vt:lpstr>Review: Analysis of Variance</vt:lpstr>
      <vt:lpstr>Interpretation issues with ANOVA (1/4)</vt:lpstr>
      <vt:lpstr>Interpretation issues with ANOVA (2/4)</vt:lpstr>
      <vt:lpstr>Interpretation issues with ANOVA (3/4)</vt:lpstr>
      <vt:lpstr>Interpretation issues with ANOVA (4/4)</vt:lpstr>
      <vt:lpstr>Review: control charts (1/2)</vt:lpstr>
      <vt:lpstr>PowerPoint Presentation</vt:lpstr>
      <vt:lpstr>PowerPoint Presentation</vt:lpstr>
      <vt:lpstr>Review: control charts (2/2)</vt:lpstr>
      <vt:lpstr>A common mistake for control charts</vt:lpstr>
      <vt:lpstr>Why is this control chart bad?</vt:lpstr>
      <vt:lpstr>Stop here if there are questions</vt:lpstr>
      <vt:lpstr>The ANOM hypothesis</vt:lpstr>
      <vt:lpstr>ANOM table</vt:lpstr>
      <vt:lpstr>Stop here if there are questions</vt:lpstr>
      <vt:lpstr>An example (1/2)</vt:lpstr>
      <vt:lpstr>An example (2/2)</vt:lpstr>
      <vt:lpstr>Graph of the data</vt:lpstr>
      <vt:lpstr>Summary statistics</vt:lpstr>
      <vt:lpstr>Graph means</vt:lpstr>
      <vt:lpstr>Overall mean and pooled standard deviation</vt:lpstr>
      <vt:lpstr>Show deviation from overall mean</vt:lpstr>
      <vt:lpstr>Calculate limits</vt:lpstr>
      <vt:lpstr>Add limits to the graph</vt:lpstr>
      <vt:lpstr>Stop here if there are questions</vt:lpstr>
      <vt:lpstr>Analysis of means for proportions</vt:lpstr>
      <vt:lpstr>An example</vt:lpstr>
      <vt:lpstr>Preliminary plot</vt:lpstr>
      <vt:lpstr>Plot limits</vt:lpstr>
      <vt:lpstr>Examining rates</vt:lpstr>
      <vt:lpstr>Plot of rates</vt:lpstr>
      <vt:lpstr>ANOM limits for Poisson rates</vt:lpstr>
      <vt:lpstr>Graphical display of ANOM limits</vt:lpstr>
      <vt:lpstr>Stop here if there are questions</vt:lpstr>
      <vt:lpstr>Other extensions of ANOM</vt:lpstr>
      <vt:lpstr>How to handle results</vt:lpstr>
      <vt:lpstr>ANOM contraindications</vt:lpstr>
      <vt:lpstr>Conclusions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Analysis of Means</dc:title>
  <dc:creator>Steve Simon</dc:creator>
  <cp:keywords/>
  <cp:lastModifiedBy>Simon, Stephen D.</cp:lastModifiedBy>
  <cp:revision>1</cp:revision>
  <dcterms:created xsi:type="dcterms:W3CDTF">2022-04-12T16:41:35Z</dcterms:created>
  <dcterms:modified xsi:type="dcterms:W3CDTF">2022-04-12T16:44:13Z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Created 2022-04-03</vt:lpwstr>
  </property>
  <property fmtid="{D5CDD505-2E9C-101B-9397-08002B2CF9AE}" pid="3" name="output">
    <vt:lpwstr>powerpoint_presentation</vt:lpwstr>
  </property>
</Properties>
</file>