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notesMaster" Target="notesMasters/notesMaster1.xml" /><Relationship Id="rId68" Type="http://schemas.openxmlformats.org/officeDocument/2006/relationships/viewProps" Target="viewProps.xml" /><Relationship Id="rId67" Type="http://schemas.openxmlformats.org/officeDocument/2006/relationships/presProps" Target="presProps.xml" /><Relationship Id="rId1" Type="http://schemas.openxmlformats.org/officeDocument/2006/relationships/slideMaster" Target="slideMasters/slideMaster1.xml" /><Relationship Id="rId70" Type="http://schemas.openxmlformats.org/officeDocument/2006/relationships/tableStyles" Target="tableStyles.xml" /><Relationship Id="rId6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Next, I will explain the reasons why you might want to use the bootstrap: to estimate bias, calculate standard errors, compute confidence intervals, and test hypotheses.</a:t>
            </a:r>
          </a:p>
          <a:p>
            <a:pPr lvl="0" indent="0" marL="0">
              <a:buNone/>
            </a:pPr>
          </a:p>
          <a:p>
            <a:pPr lvl="0" indent="0" marL="0">
              <a:buNone/>
            </a:pPr>
            <a:r>
              <a:rPr/>
              <a:t>I will illustrate the mechanics of the bootstrap and show briefly how to implement the bootstrap in SAS, Stata, and R.</a:t>
            </a:r>
          </a:p>
          <a:p>
            <a:pPr lvl="0" indent="0" marL="0">
              <a:buNone/>
            </a:pPr>
          </a:p>
          <a:p>
            <a:pPr lvl="0" indent="0" marL="0">
              <a:buNone/>
            </a:pPr>
            <a:r>
              <a:rPr/>
              <a:t>Then I will show two simple examples.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four categories: estimating bias, calculating standard errors, computing confidence intervals, and testing hypotheses.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other assumptions that you need are justifiable.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variation on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Every reference that I reviewed showed these equations and immediately apologized for their complexity. There appears to be little intuition that you can discern from these formulas. The formula for z-hat-0 is a bit easier to follow, perhaps. It is an adjustment for bias.</a:t>
            </a:r>
          </a:p>
          <a:p>
            <a:pPr lvl="0" indent="0" marL="0">
              <a:buNone/>
            </a:pPr>
          </a:p>
          <a:p>
            <a:pPr lvl="0" indent="0" marL="0">
              <a:buNone/>
            </a:pPr>
            <a:r>
              <a:rPr/>
              <a:t>The formula for a-hat is a bit trickier. Notice that it involves deviations from the mean raised to the third power, which seems to be akin to a measure of skewness.</a:t>
            </a:r>
          </a:p>
          <a:p>
            <a:pPr lvl="0" indent="0" marL="0">
              <a:buNone/>
            </a:pPr>
          </a:p>
          <a:p>
            <a:pPr lvl="0" indent="0" marL="0">
              <a:buNone/>
            </a:pPr>
            <a:r>
              <a:rPr/>
              <a:t>Dr. Efron refers to it as an acceleration, because it relates to the second derivative of the score function. Don’t ask me what the score function represents. Also don’t ask me why the acceleration relies on a jackknife sample rather than a bootstrap sample.</a:t>
            </a:r>
          </a:p>
          <a:p>
            <a:pPr lvl="0" indent="0" marL="0">
              <a:buNone/>
            </a:pPr>
          </a:p>
          <a:p>
            <a:pPr lvl="0" indent="0" marL="0">
              <a:buNone/>
            </a:pPr>
            <a:r>
              <a:rPr/>
              <a:t>Remember that in Calculus, the first derivative is analogous to speed and the second derivative is analogous to acceleration.</a:t>
            </a:r>
          </a:p>
          <a:p>
            <a:pPr lvl="0" indent="0" marL="0">
              <a:buNone/>
            </a:pPr>
          </a:p>
          <a:p>
            <a:pPr lvl="0" indent="0" marL="0">
              <a:buNone/>
            </a:pPr>
            <a:r>
              <a:rPr/>
              <a:t>If z-hat-sub-0 is equal to zero, there is no adjustment to the confidence interval based on bias.</a:t>
            </a:r>
          </a:p>
          <a:p>
            <a:pPr lvl="0" indent="0" marL="0">
              <a:buNone/>
            </a:pPr>
          </a:p>
          <a:p>
            <a:pPr lvl="0" indent="0" marL="0">
              <a:buNone/>
            </a:pPr>
            <a:r>
              <a:rPr/>
              <a:t>If a-hat is equal to zero, there is no adjustment to the confidence interval based on skewness.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percentiles that you select from the bootstrap distribution are no longer at alpha/2 and 1-alpha/2, but are moved to account for bias and skewness in the bootstrap distribution.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showing what the unadjusted percentiles look like for a 90% confidence interval. Z-0-hat is zero, so no bias adjustment and a-hat is also zero, so no adjustment for skewness. You would just choose the 5th and 95th percentiles of the bootstrapped estimates.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bias adjustments shifts the z values to the left or the right. In this hypothetical case, the z values are shifted left by 0.2 units, and instead of using the instead of the 5th and the 95th percentiles, you would use would be the 3.3 percentile and the 92.6 percentile.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adjustment for skewness also shifts the z values to the left or the right, though the shift is stronger on one side versus the other. In this hypothetical case, you would use would be the 2.9 percentile and the 92.7 percentile.</a:t>
            </a:r>
          </a:p>
          <a:p>
            <a:pPr lvl="0" indent="0" marL="0">
              <a:buNone/>
            </a:pPr>
          </a:p>
          <a:p>
            <a:pPr lvl="0" indent="0" marL="0">
              <a:buNone/>
            </a:pPr>
            <a:r>
              <a:rPr/>
              <a:t>These formulas are messy, and easy to get wrong, so I would recommend if you are programming from scratch that you stick one of the simpler approaches.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We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reviewe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a nice neatly ordered pattern or even spacing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the sample size is not large enough to rely on the Central Limit Theorem?</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as called the “leave-one-out” method was proposed in 1949 as a method for estimating bias and calculating standard errors by Quenouille. It got the name “jackknife” by John Tukey because he felt it was a useful tool for a variety of settings.</a:t>
            </a:r>
          </a:p>
          <a:p>
            <a:pPr lvl="0" indent="0" marL="0">
              <a:buNone/>
            </a:pPr>
          </a:p>
          <a:p>
            <a:pPr lvl="0" indent="0" marL="0">
              <a:buNone/>
            </a:pPr>
            <a:r>
              <a:rPr/>
              <a:t>You create subsamples by leaving one data point out.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6.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7.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8.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4.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(4/4)</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273300" y="1193800"/>
            <a:ext cx="4584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Photograph of Bradley Efron with President Bush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Histogram of bootstrapped estimates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2692400" y="1193800"/>
            <a:ext cx="3759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Illustration of a regression tree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3175000" y="1193800"/>
            <a:ext cx="2781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classification tree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Examples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Bias adjustment (using bootstrap estimates)</a:t>
                </a:r>
              </a:p>
              <a:p>
                <a:pPr lvl="1"/>
                <a14:m>
                  <m:oMath xmlns:m="http://schemas.openxmlformats.org/officeDocument/2006/math">
                    <m:sSub>
                      <m:e>
                        <m:acc>
                          <m:accPr>
                            <m:chr m:val="̂"/>
                          </m:accPr>
                          <m:e>
                            <m:r>
                              <m:t>z</m:t>
                            </m:r>
                          </m:e>
                        </m:acc>
                      </m:e>
                      <m:sub>
                        <m:r>
                          <m:t>0</m:t>
                        </m:r>
                      </m:sub>
                    </m:sSub>
                    <m:r>
                      <m:rPr>
                        <m:sty m:val="p"/>
                      </m:rPr>
                      <m:t>=</m:t>
                    </m:r>
                    <m:sSup>
                      <m:e>
                        <m:r>
                          <m:t>Φ</m:t>
                        </m:r>
                      </m:e>
                      <m:sup>
                        <m:r>
                          <m:rPr>
                            <m:sty m:val="p"/>
                          </m:rPr>
                          <m:t>−</m:t>
                        </m:r>
                        <m:r>
                          <m:t>1</m:t>
                        </m:r>
                      </m:sup>
                    </m:sSup>
                    <m:d>
                      <m:dPr>
                        <m:begChr m:val="("/>
                        <m:endChr m:val=")"/>
                        <m:sepChr m:val=""/>
                        <m:grow/>
                      </m:dPr>
                      <m:e>
                        <m:f>
                          <m:fPr>
                            <m:type m:val="bar"/>
                          </m:fPr>
                          <m:num>
                            <m:r>
                              <m:t>1</m:t>
                            </m:r>
                          </m:num>
                          <m:den>
                            <m:r>
                              <m:t>B</m:t>
                            </m:r>
                          </m:den>
                        </m:f>
                        <m:r>
                          <m:t>H</m:t>
                        </m:r>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d>
                  </m:oMath>
                </a14:m>
              </a:p>
              <a:p>
                <a:pPr lvl="0"/>
                <a:r>
                  <a:rPr/>
                  <a:t>Acceleration (using jackknife)</a:t>
                </a:r>
              </a:p>
              <a:p>
                <a:pPr lvl="1"/>
                <a14:m>
                  <m:oMath xmlns:m="http://schemas.openxmlformats.org/officeDocument/2006/math">
                    <m:acc>
                      <m:accPr>
                        <m:chr m:val="̂"/>
                      </m:accPr>
                      <m:e>
                        <m:r>
                          <m:t>a</m:t>
                        </m:r>
                      </m:e>
                    </m:acc>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3</m:t>
                                </m:r>
                              </m:sup>
                            </m:sSup>
                          </m:e>
                        </m:nary>
                      </m:num>
                      <m:den>
                        <m:r>
                          <m:t>6</m:t>
                        </m:r>
                        <m:sSup>
                          <m:e>
                            <m:d>
                              <m:dPr>
                                <m:begChr m:val="("/>
                                <m:endChr m:val=")"/>
                                <m:sepChr m:val=""/>
                                <m:grow/>
                              </m:dPr>
                              <m:e>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2</m:t>
                                        </m:r>
                                      </m:sup>
                                    </m:sSup>
                                  </m:e>
                                </m:nary>
                              </m:e>
                            </m:d>
                          </m:e>
                          <m:sup>
                            <m:r>
                              <m:t>3</m:t>
                            </m:r>
                            <m:r>
                              <m:rPr>
                                <m:sty m:val="p"/>
                              </m:rPr>
                              <m:t>/</m:t>
                            </m:r>
                            <m:r>
                              <m:t>2</m:t>
                            </m:r>
                          </m:sup>
                        </m:sSup>
                      </m:den>
                    </m:f>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Replace </a:t>
                </a:r>
                <a14:m>
                  <m:oMath xmlns:m="http://schemas.openxmlformats.org/officeDocument/2006/math">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α</m:t>
                                    </m:r>
                                    <m:r>
                                      <m:rPr>
                                        <m:sty m:val="p"/>
                                      </m:rPr>
                                      <m:t>/</m:t>
                                    </m:r>
                                    <m:r>
                                      <m:t>2</m:t>
                                    </m:r>
                                  </m:sub>
                                </m:sSub>
                              </m:e>
                            </m:d>
                          </m:den>
                        </m:f>
                      </m:e>
                    </m:d>
                  </m:oMath>
                </a14:m>
              </a:p>
              <a:p>
                <a:pPr lvl="0"/>
                <a:r>
                  <a:rPr/>
                  <a:t>Replace </a:t>
                </a:r>
                <a14:m>
                  <m:oMath xmlns:m="http://schemas.openxmlformats.org/officeDocument/2006/math">
                    <m:r>
                      <m:t>1</m:t>
                    </m:r>
                    <m:r>
                      <m:rPr>
                        <m:sty m:val="p"/>
                      </m:rPr>
                      <m:t>−</m:t>
                    </m:r>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1</m:t>
                                </m:r>
                                <m:r>
                                  <m:rPr>
                                    <m:sty m:val="p"/>
                                  </m:rPr>
                                  <m:t>−</m:t>
                                </m:r>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1</m:t>
                                    </m:r>
                                    <m:r>
                                      <m:rPr>
                                        <m:sty m:val="p"/>
                                      </m:rPr>
                                      <m:t>−</m:t>
                                    </m:r>
                                    <m:r>
                                      <m:t>α</m:t>
                                    </m:r>
                                    <m:r>
                                      <m:rPr>
                                        <m:sty m:val="p"/>
                                      </m:rPr>
                                      <m:t>/</m:t>
                                    </m:r>
                                    <m:r>
                                      <m:t>2</m:t>
                                    </m:r>
                                  </m:sub>
                                </m:sSub>
                              </m:e>
                            </m:d>
                          </m:den>
                        </m:f>
                      </m:e>
                    </m:d>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no adjustment</a:t>
            </a:r>
          </a:p>
        </p:txBody>
      </p:sp>
      <p:pic>
        <p:nvPicPr>
          <p:cNvPr descr="fig:  ../images/bca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Graph of unadjusted percentiles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bias adjustment</a:t>
            </a:r>
          </a:p>
        </p:txBody>
      </p:sp>
      <p:pic>
        <p:nvPicPr>
          <p:cNvPr descr="fig:  ../images/bca02.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Percentiles with bias adjustment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acceleration adjustment</a:t>
            </a:r>
          </a:p>
        </p:txBody>
      </p:sp>
      <p:pic>
        <p:nvPicPr>
          <p:cNvPr descr="fig:  ../images/histogram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Histogram of bootstrapped estimates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more than 1-</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greater than 0.</a:t>
                </a:r>
              </a:p>
              <a:p>
                <a:pPr lvl="1"/>
                <a:r>
                  <a:rPr/>
                  <a:t>Could also test using a bootstrap confidence interval</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Purposes of the bootstrap</a:t>
            </a:r>
          </a:p>
          <a:p>
            <a:pPr lvl="0"/>
            <a:r>
              <a:rPr/>
              <a:t>What’s coming next</a:t>
            </a:r>
          </a:p>
          <a:p>
            <a:pPr lvl="1"/>
            <a:r>
              <a:rPr/>
              <a:t>Software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a:t>
            </a:r>
          </a:p>
          <a:p>
            <a:pPr lvl="1"/>
            <a:r>
              <a:rPr/>
              <a:t>How to extract specific values from the output</a:t>
            </a:r>
          </a:p>
          <a:p>
            <a:pPr lvl="0"/>
            <a:r>
              <a:rPr/>
              <a:t>Examples</a:t>
            </a:r>
          </a:p>
          <a:p>
            <a:pPr lvl="1"/>
            <a:r>
              <a:rPr/>
              <a:t>SAS</a:t>
            </a:r>
          </a:p>
          <a:p>
            <a:pPr lvl="1"/>
            <a:r>
              <a:rPr/>
              <a:t>Stata</a:t>
            </a:r>
          </a:p>
          <a:p>
            <a:pPr lvl="1"/>
            <a:r>
              <a:rPr/>
              <a:t>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1"/>
            <a:r>
              <a:rPr/>
              <a:t>Google ucla bootstrap sas</a:t>
            </a:r>
          </a:p>
          <a:p>
            <a:pPr lvl="0" indent="0">
              <a:buNone/>
            </a:pPr>
            <a:r>
              <a:rPr>
                <a:latin typeface="Courier"/>
              </a:rPr>
              <a:t>ods output FitStatistics = t0;
proc reg data = hsb2;
  model read = female math write ses;
run;
quit;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Cover of book by Robert Serfling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p_lb     p_ub
 1     0.5189    .0066164    0.436    0.6017</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a:p>
            <a:pPr lvl="1"/>
            <a:r>
              <a:rPr/>
              <a:t>Google ucla bootstrap stata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a14:m>
                <a:r>
                  <a:rPr/>
                  <a:t> is approximately normal if</a:t>
                </a:r>
              </a:p>
              <a:p>
                <a:pPr lvl="0"/>
                <a:r>
                  <a:rPr/>
                  <a:t>The </a:t>
                </a:r>
                <a14:m>
                  <m:oMath xmlns:m="http://schemas.openxmlformats.org/officeDocument/2006/math">
                    <m:sSub>
                      <m:e>
                        <m:r>
                          <m:t>X</m:t>
                        </m:r>
                      </m:e>
                      <m:sub>
                        <m:r>
                          <m:t>i</m:t>
                        </m:r>
                      </m:sub>
                    </m:sSub>
                  </m:oMath>
                </a14:m>
                <a:r>
                  <a:rPr/>
                  <a:t> all come from the same distribution</a:t>
                </a:r>
              </a:p>
              <a:p>
                <a:pPr lvl="0"/>
                <a:r>
                  <a:rPr/>
                  <a:t>The </a:t>
                </a:r>
                <a14:m>
                  <m:oMath xmlns:m="http://schemas.openxmlformats.org/officeDocument/2006/math">
                    <m:sSub>
                      <m:e>
                        <m:r>
                          <m:t>X</m:t>
                        </m:r>
                      </m:e>
                      <m:sub>
                        <m:r>
                          <m:t>i</m:t>
                        </m:r>
                      </m:sub>
                    </m:sSub>
                  </m:oMath>
                </a14:m>
                <a:r>
                  <a:rPr/>
                  <a:t>’s are all independent</a:t>
                </a:r>
              </a:p>
              <a:p>
                <a:pPr lvl="0"/>
                <a:r>
                  <a:rPr/>
                  <a:t>The </a:t>
                </a:r>
                <a14:m>
                  <m:oMath xmlns:m="http://schemas.openxmlformats.org/officeDocument/2006/math">
                    <m:sSub>
                      <m:e>
                        <m:r>
                          <m:t>X</m:t>
                        </m:r>
                      </m:e>
                      <m:sub>
                        <m:r>
                          <m:t>i</m:t>
                        </m:r>
                      </m:sub>
                    </m:sSub>
                  </m:oMath>
                </a14:m>
                <a:r>
                  <a:rPr/>
                  <a:t> have a finite second moment</a:t>
                </a:r>
              </a:p>
              <a:p>
                <a:pPr lvl="0" indent="0" marL="0">
                  <a:buNone/>
                </a:pPr>
                <a:r>
                  <a:rPr/>
                  <a:t>A more precise statement</a:t>
                </a:r>
              </a:p>
              <a:p>
                <a:pPr lvl="0"/>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
                          <m:rPr>
                            <m:sty m:val="p"/>
                          </m:rPr>
                          <m:t>/</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   Observed   Bootstrap                         Normal-based
             |      Coef.   Std. Err.      z    P&gt;|z|     [95% Conf. Interval]
-------------+----------------------------------------------------------------
        rmse |   7.184202   .2594069    27.69   0.000     6.675774     7.69263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a:p>
            <a:pPr lvl="1"/>
            <a:r>
              <a:rPr/>
              <a:t>Google ucla bootstrap 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
fc &lt;- function(d, i){
    d2 &lt;- d[i,]
    return(cor(d2$write, d2$math))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ORDINARY NONPARAMETRIC BOOTSTRAP
Call:
boot(data = hsb2, statistic = fc, R = 500)
Bootstrap Statistics :
     original       bias    std. error
t1* 0.6174493 -0.001528707  0.04020362</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issues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issues</a:t>
            </a:r>
          </a:p>
        </p:txBody>
      </p:sp>
      <p:sp>
        <p:nvSpPr>
          <p:cNvPr id="3" name="Content Placeholder 2"/>
          <p:cNvSpPr>
            <a:spLocks noGrp="1"/>
          </p:cNvSpPr>
          <p:nvPr>
            <p:ph idx="1"/>
          </p:nvPr>
        </p:nvSpPr>
        <p:spPr/>
        <p:txBody>
          <a:bodyPr/>
          <a:lstStyle/>
          <a:p>
            <a:pPr lvl="0"/>
            <a:r>
              <a:rPr/>
              <a:t>Visualization</a:t>
            </a:r>
          </a:p>
          <a:p>
            <a:pPr lvl="0"/>
            <a:r>
              <a:rPr/>
              <a:t>How many bootstraps?</a:t>
            </a:r>
          </a:p>
          <a:p>
            <a:pPr lvl="0"/>
            <a:r>
              <a:rPr/>
              <a:t>Multiple groups</a:t>
            </a:r>
          </a:p>
          <a:p>
            <a:pPr lvl="0"/>
            <a:r>
              <a:rPr/>
              <a:t>Time series</a:t>
            </a:r>
          </a:p>
          <a:p>
            <a:pPr lvl="0"/>
            <a:r>
              <a:rPr/>
              <a:t>Regression models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(1/2)</a:t>
            </a:r>
          </a:p>
        </p:txBody>
      </p:sp>
      <p:pic>
        <p:nvPicPr>
          <p:cNvPr descr="fig:  ../images/transplant-curves.png" id="0" name="Picture 1"/>
          <p:cNvPicPr>
            <a:picLocks noGrp="1" noChangeAspect="1"/>
          </p:cNvPicPr>
          <p:nvPr/>
        </p:nvPicPr>
        <p:blipFill>
          <a:blip r:embed="rId2"/>
          <a:stretch>
            <a:fillRect/>
          </a:stretch>
        </p:blipFill>
        <p:spPr bwMode="auto">
          <a:xfrm>
            <a:off x="3111500" y="1193800"/>
            <a:ext cx="2921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Age changes in risk for heart transplant patients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(2/2)</a:t>
            </a:r>
          </a:p>
        </p:txBody>
      </p:sp>
      <p:pic>
        <p:nvPicPr>
          <p:cNvPr descr="fig:  ../images/bootstrap-map.png" id="0" name="Picture 1"/>
          <p:cNvPicPr>
            <a:picLocks noGrp="1" noChangeAspect="1"/>
          </p:cNvPicPr>
          <p:nvPr/>
        </p:nvPicPr>
        <p:blipFill>
          <a:blip r:embed="rId2"/>
          <a:stretch>
            <a:fillRect/>
          </a:stretch>
        </p:blipFill>
        <p:spPr bwMode="auto">
          <a:xfrm>
            <a:off x="3035300" y="1193800"/>
            <a:ext cx="3060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Map</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visualization: 10 to 50</a:t>
            </a:r>
          </a:p>
          <a:p>
            <a:pPr lvl="0"/>
            <a:r>
              <a:rPr/>
              <a:t>For estimating a standard error: 50 to 100</a:t>
            </a:r>
          </a:p>
          <a:p>
            <a:pPr lvl="0"/>
            <a:r>
              <a:rPr/>
              <a:t>For confidence intervals and hypothesis tests: 500 to 1000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a:t>
            </a:r>
          </a:p>
        </p:txBody>
      </p:sp>
      <p:sp>
        <p:nvSpPr>
          <p:cNvPr id="3" name="Content Placeholder 2"/>
          <p:cNvSpPr>
            <a:spLocks noGrp="1"/>
          </p:cNvSpPr>
          <p:nvPr>
            <p:ph idx="1"/>
          </p:nvPr>
        </p:nvSpPr>
        <p:spPr/>
        <p:txBody>
          <a:bodyPr/>
          <a:lstStyle/>
          <a:p>
            <a:pPr lvl="0"/>
            <a:r>
              <a:rPr/>
              <a:t>Situations where the bootstrap performs poorly</a:t>
            </a:r>
          </a:p>
          <a:p>
            <a:pPr lvl="1"/>
            <a:r>
              <a:rPr/>
              <a:t>Small sample size</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Complex regression models</a:t>
            </a:r>
          </a:p>
          <a:p>
            <a:pPr lvl="0"/>
            <a:r>
              <a:rPr/>
              <a:t>Situations where the bootstrap performs well</a:t>
            </a:r>
          </a:p>
          <a:p>
            <a:pPr lvl="1"/>
            <a:r>
              <a:rPr/>
              <a:t>Statistics with no known theoretical results</a:t>
            </a:r>
          </a:p>
          <a:p>
            <a:pPr lvl="1"/>
            <a:r>
              <a:rPr/>
              <a:t>Statistics where approximations are questionable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issues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457200" y="1549400"/>
            <a:ext cx="8229600" cy="2171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jackknife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e>
                    </m:d>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2022-07-17T21:08:15Z</dcterms:created>
  <dcterms:modified xsi:type="dcterms:W3CDTF">2022-07-17T21:08:15Z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powerpoint_presentation</vt:lpwstr>
  </property>
</Properties>
</file>