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629" y="72"/>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sorterViewPr>
    <p:cViewPr>
      <p:scale>
        <a:sx d="100" n="100"/>
        <a:sy d="100" n="100"/>
      </p:scale>
      <p:origin x="0" y="0"/>
    </p:cViewPr>
  </p:sorter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8" Type="http://schemas.openxmlformats.org/officeDocument/2006/relationships/tableStyles" Target="tableStyles.xml" /><Relationship Id="rId27" Type="http://schemas.openxmlformats.org/officeDocument/2006/relationships/theme" Target="theme/theme1.xml" /><Relationship Id="rId1" Type="http://schemas.openxmlformats.org/officeDocument/2006/relationships/slideMaster" Target="slideMasters/slideMaster1.xml" /><Relationship Id="rId26" Type="http://schemas.openxmlformats.org/officeDocument/2006/relationships/viewProps" Target="viewProps.xml" /><Relationship Id="rId25"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5/1/2022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a meme that I tried to create. It got sent to about a dozen people and fizzled out. Oh well. This is a take-off on the classic light bulb joke.</a:t>
            </a:r>
          </a:p>
          <a:p>
            <a:pPr lvl="0" indent="0" marL="0">
              <a:buNone/>
            </a:pPr>
          </a:p>
          <a:p>
            <a:pPr lvl="0" indent="0" marL="0">
              <a:buNone/>
            </a:pPr>
            <a:r>
              <a:rPr/>
              <a:t>How many research subjects does it take to screw in a light bulb?</a:t>
            </a:r>
          </a:p>
          <a:p>
            <a:pPr lvl="0" indent="0" marL="0">
              <a:buNone/>
            </a:pPr>
          </a:p>
          <a:p>
            <a:pPr lvl="0" indent="0" marL="0">
              <a:buNone/>
            </a:pPr>
            <a:r>
              <a:rPr/>
              <a:t>At least 300 if you want the bulb to have adequate power.</a:t>
            </a:r>
          </a:p>
          <a:p>
            <a:pPr lvl="0" indent="0" marL="0">
              <a:buNone/>
            </a:pPr>
          </a:p>
          <a:p>
            <a:pPr lvl="0" indent="0" marL="0">
              <a:buNone/>
            </a:pPr>
            <a:r>
              <a:rPr/>
              <a:t>Actually, that 300 comes from an article on Schizophrenia that I’ll talk about in a minute.</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So to emphasize why power and sample size calculations are so important, I tell a fictional story about a researcher who gets a six-year, ten-million-dollar grant and writes up a final report that says “This is a new and innovative surgical approach and we are 95% confident that the cure rate is somewhere between 3% and 98%.”</a:t>
            </a:r>
          </a:p>
          <a:p>
            <a:pPr lvl="0" indent="0" marL="0">
              <a:buNone/>
            </a:pPr>
          </a:p>
          <a:p>
            <a:pPr lvl="0" indent="0" marL="0">
              <a:buNone/>
            </a:pPr>
            <a:r>
              <a:rPr/>
              <a:t>Even people who don’t know much about Statistics get the point of this story. If the best confidence interval that you can produce goes from 3% to 98%, you’ve just wasted a lot of money. This is an example of where everything is nothing.</a:t>
            </a:r>
          </a:p>
          <a:p>
            <a:pPr lvl="0" indent="0" marL="0">
              <a:buNone/>
            </a:pPr>
          </a:p>
          <a:p>
            <a:pPr lvl="0" indent="0" marL="0">
              <a:buNone/>
            </a:pPr>
            <a:r>
              <a:rPr/>
              <a:t>A real world example, though a bit dated, comes from a paper by Ben Thornley and Clive Adams that reviewed two thousand research papers on schizophrenia published between 1948 and 1997. They found several problems with most of these studies. They studied the wrong patients, they didn’t study them long enough, and they didn’t measure them consistently. But just as big a problem was that they did not study enough research subjects. Thornley and Adams did some “back of the envelope” calculations and established that a decent study of schizophrenia should recruit at least 300 patients. But the average study only recruited 65 patients. Even worse, was that only 3% of all the studies met or exceeded the target sample size of 300.</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There’s a lot of good software out there to do power and sample size calculations. One product is PASS, which is an acronym for Power And Sample Size.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Another software program is PiFace. PiFace was written by Russ Lenth. Dr. Lenth recently retired from a teaching position at the University of Iowa. I wrote the first PhD disseration that Dr. Lenth supervised. That was back in 1982. Dr. Lenth got very interested in power and sample size calculations in the early 1990s and wrote some very nice apps. The most recent one, PiFace, is a Java program and it has lots of nice features, such as sliders that allow you to see directly the impact of various changes in sample size affects power or how various changes in power affect sample size.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know it will make me unpopular with this audience, but SAS has a very nice set of power and sample size calculation software. It was written by Ralph O’Brien and John Castelloe. Dr. Castelloe wrote the second PhD dissertation that Dr. Lenth supervised. Ralph O’Brien had written some SAS macro programs for power and sample size calculation (UnifyPow) that got integrated into SAS under the name “proc power” with the help of Dr. Castelloe.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609600" y="1600201"/>
            <a:ext cx="10972800" cy="4525963"/>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609600" y="6356351"/>
            <a:ext cx="28448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5/1/2022</a:t>
            </a:fld>
            <a:endParaRPr lang="en-US"/>
          </a:p>
        </p:txBody>
      </p:sp>
      <p:sp>
        <p:nvSpPr>
          <p:cNvPr id="5" name="Footer Placeholder 4"/>
          <p:cNvSpPr>
            <a:spLocks noGrp="1"/>
          </p:cNvSpPr>
          <p:nvPr>
            <p:ph idx="3" sz="quarter" type="ftr"/>
          </p:nvPr>
        </p:nvSpPr>
        <p:spPr>
          <a:xfrm>
            <a:off x="4165600" y="6356351"/>
            <a:ext cx="3860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8737600" y="6356351"/>
            <a:ext cx="28448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kern="1200" sz="28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kern="1200" sz="24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kern="1200" sz="20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kern="1200" sz="20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3.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pPr lvl="0" indent="0" marL="0">
              <a:buNone/>
            </a:pPr>
            <a:r>
              <a:rPr/>
              <a:t>Power and sample size calculations</a:t>
            </a:r>
          </a:p>
        </p:txBody>
      </p:sp>
      <p:sp>
        <p:nvSpPr>
          <p:cNvPr id="3" name="Subtitle 2"/>
          <p:cNvSpPr>
            <a:spLocks noGrp="1"/>
          </p:cNvSpPr>
          <p:nvPr>
            <p:ph idx="1" type="subTitle"/>
          </p:nvPr>
        </p:nvSpPr>
        <p:spPr>
          <a:xfrm>
            <a:off x="1828800" y="3886200"/>
            <a:ext cx="8534400" cy="1752600"/>
          </a:xfrm>
        </p:spPr>
        <p:txBody>
          <a:bodyPr/>
          <a:lstStyle/>
          <a:p>
            <a:pPr lvl="0" indent="0" marL="0">
              <a:buNone/>
            </a:pPr>
            <a:br/>
            <a:br/>
            <a:r>
              <a:rPr/>
              <a:t>Steve Simon</a:t>
            </a:r>
          </a:p>
        </p:txBody>
      </p:sp>
      <p:sp>
        <p:nvSpPr>
          <p:cNvPr id="4" name="Date Placeholder 3"/>
          <p:cNvSpPr>
            <a:spLocks noGrp="1"/>
          </p:cNvSpPr>
          <p:nvPr>
            <p:ph idx="10" sz="half" type="dt"/>
          </p:nvPr>
        </p:nvSpPr>
        <p:spPr/>
        <p:txBody>
          <a:bodyPr/>
          <a:lstStyle/>
          <a:p>
            <a:pPr lvl="0" indent="0" marL="0">
              <a:buNone/>
            </a:pPr>
            <a:r>
              <a:rPr/>
              <a:t>Created 2022-08-12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Software to calculate power and sample size: R</a:t>
            </a:r>
          </a:p>
        </p:txBody>
      </p:sp>
      <p:sp>
        <p:nvSpPr>
          <p:cNvPr id="3" name="Content Placeholder 2"/>
          <p:cNvSpPr>
            <a:spLocks noGrp="1"/>
          </p:cNvSpPr>
          <p:nvPr>
            <p:ph idx="1"/>
          </p:nvPr>
        </p:nvSpPr>
        <p:spPr/>
        <p:txBody>
          <a:bodyPr/>
          <a:lstStyle/>
          <a:p>
            <a:pPr lvl="0"/>
            <a:r>
              <a:rPr/>
              <a:t>Program from scratch</a:t>
            </a:r>
          </a:p>
          <a:p>
            <a:pPr lvl="1"/>
            <a:r>
              <a:rPr/>
              <a:t>qnorm</a:t>
            </a:r>
          </a:p>
          <a:p>
            <a:pPr lvl="1"/>
            <a:r>
              <a:rPr/>
              <a:t>pt</a:t>
            </a:r>
          </a:p>
          <a:p>
            <a:pPr lvl="0"/>
            <a:r>
              <a:rPr/>
              <a:t>stats library</a:t>
            </a:r>
          </a:p>
          <a:p>
            <a:pPr lvl="1"/>
            <a:r>
              <a:rPr/>
              <a:t>power.t.test</a:t>
            </a:r>
          </a:p>
          <a:p>
            <a:pPr lvl="1"/>
            <a:r>
              <a:rPr/>
              <a:t>Others (power.anova.test, power.prop.test)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Independent samples t-test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sSub>
                      <m:e>
                        <m:r>
                          <m:t>H</m:t>
                        </m:r>
                      </m:e>
                      <m:sub>
                        <m:r>
                          <m:t>0</m:t>
                        </m:r>
                      </m:sub>
                    </m:sSub>
                    <m:r>
                      <m:rPr>
                        <m:sty m:val="p"/>
                      </m:rPr>
                      <m:t>:</m:t>
                    </m:r>
                    <m:r>
                      <m:t> </m:t>
                    </m:r>
                    <m:sSub>
                      <m:e>
                        <m:r>
                          <m:t>μ</m:t>
                        </m:r>
                      </m:e>
                      <m:sub>
                        <m:r>
                          <m:t>1</m:t>
                        </m:r>
                      </m:sub>
                    </m:sSub>
                    <m:r>
                      <m:rPr>
                        <m:sty m:val="p"/>
                      </m:rPr>
                      <m:t>≤</m:t>
                    </m:r>
                    <m:sSub>
                      <m:e>
                        <m:r>
                          <m:t>μ</m:t>
                        </m:r>
                      </m:e>
                      <m:sub>
                        <m:r>
                          <m:t>2</m:t>
                        </m:r>
                      </m:sub>
                    </m:sSub>
                  </m:oMath>
                </a14:m>
              </a:p>
              <a:p>
                <a:pPr lvl="0"/>
                <a14:m>
                  <m:oMath xmlns:m="http://schemas.openxmlformats.org/officeDocument/2006/math">
                    <m:sSub>
                      <m:e>
                        <m:r>
                          <m:t>H</m:t>
                        </m:r>
                      </m:e>
                      <m:sub>
                        <m:r>
                          <m:t>1</m:t>
                        </m:r>
                      </m:sub>
                    </m:sSub>
                    <m:r>
                      <m:rPr>
                        <m:sty m:val="p"/>
                      </m:rPr>
                      <m:t>:</m:t>
                    </m:r>
                    <m:r>
                      <m:t> </m:t>
                    </m:r>
                    <m:sSub>
                      <m:e>
                        <m:r>
                          <m:t>μ</m:t>
                        </m:r>
                      </m:e>
                      <m:sub>
                        <m:r>
                          <m:t>1</m:t>
                        </m:r>
                      </m:sub>
                    </m:sSub>
                    <m:r>
                      <m:rPr>
                        <m:sty m:val="p"/>
                      </m:rPr>
                      <m:t>&gt;</m:t>
                    </m:r>
                    <m:sSub>
                      <m:e>
                        <m:r>
                          <m:t>μ</m:t>
                        </m:r>
                      </m:e>
                      <m:sub>
                        <m:r>
                          <m:t>2</m:t>
                        </m:r>
                      </m:sub>
                    </m:sSub>
                  </m:oMath>
                </a14:m>
              </a:p>
              <a:p>
                <a:pPr lvl="1"/>
                <a:r>
                  <a:rPr/>
                  <a:t>Assume normal with known </a:t>
                </a:r>
                <a14:m>
                  <m:oMath xmlns:m="http://schemas.openxmlformats.org/officeDocument/2006/math">
                    <m:r>
                      <m:t>σ</m:t>
                    </m:r>
                  </m:oMath>
                </a14:m>
              </a:p>
              <a:p>
                <a:pPr lvl="0"/>
                <a:r>
                  <a:rPr/>
                  <a:t>Test statistic</a:t>
                </a:r>
              </a:p>
              <a:p>
                <a:pPr lvl="1"/>
                <a14:m>
                  <m:oMath xmlns:m="http://schemas.openxmlformats.org/officeDocument/2006/math">
                    <m:r>
                      <m:t>T</m:t>
                    </m:r>
                    <m:r>
                      <m:rPr>
                        <m:sty m:val="p"/>
                      </m:rPr>
                      <m:t>=</m:t>
                    </m:r>
                    <m:f>
                      <m:fPr>
                        <m:type m:val="bar"/>
                      </m:fPr>
                      <m:num>
                        <m:sSub>
                          <m:e>
                            <m:acc>
                              <m:accPr>
                                <m:chr m:val="‾"/>
                              </m:accPr>
                              <m:e>
                                <m:r>
                                  <m:t>X</m:t>
                                </m:r>
                              </m:e>
                            </m:acc>
                          </m:e>
                          <m:sub>
                            <m:r>
                              <m:t>1</m:t>
                            </m:r>
                          </m:sub>
                        </m:sSub>
                        <m:r>
                          <m:rPr>
                            <m:sty m:val="p"/>
                          </m:rPr>
                          <m:t>−</m:t>
                        </m:r>
                        <m:sSub>
                          <m:e>
                            <m:acc>
                              <m:accPr>
                                <m:chr m:val="‾"/>
                              </m:accPr>
                              <m:e>
                                <m:r>
                                  <m:t>X</m:t>
                                </m:r>
                              </m:e>
                            </m:acc>
                          </m:e>
                          <m:sub>
                            <m:r>
                              <m:t>2</m:t>
                            </m:r>
                          </m:sub>
                        </m:sSub>
                      </m:num>
                      <m:den>
                        <m:r>
                          <m:t>σ</m:t>
                        </m:r>
                        <m:rad>
                          <m:radPr>
                            <m:degHide m:val="1"/>
                          </m:radPr>
                          <m:deg/>
                          <m:e>
                            <m:r>
                              <m:t>1</m:t>
                            </m:r>
                            <m:r>
                              <m:rPr>
                                <m:sty m:val="p"/>
                              </m:rPr>
                              <m:t>/</m:t>
                            </m:r>
                            <m:sSub>
                              <m:e>
                                <m:r>
                                  <m:t>n</m:t>
                                </m:r>
                              </m:e>
                              <m:sub>
                                <m:r>
                                  <m:t>1</m:t>
                                </m:r>
                              </m:sub>
                            </m:sSub>
                            <m:r>
                              <m:rPr>
                                <m:sty m:val="p"/>
                              </m:rPr>
                              <m:t>+</m:t>
                            </m:r>
                            <m:r>
                              <m:t>1</m:t>
                            </m:r>
                            <m:r>
                              <m:rPr>
                                <m:sty m:val="p"/>
                              </m:rPr>
                              <m:t>/</m:t>
                            </m:r>
                            <m:sSub>
                              <m:e>
                                <m:r>
                                  <m:t>n</m:t>
                                </m:r>
                              </m:e>
                              <m:sub>
                                <m:r>
                                  <m:t>2</m:t>
                                </m:r>
                              </m:sub>
                            </m:sSub>
                          </m:e>
                        </m:rad>
                      </m:den>
                    </m:f>
                  </m:oMath>
                </a14:m>
              </a:p>
              <a:p>
                <a:pPr lvl="1"/>
                <a:r>
                  <a:rPr/>
                  <a:t>Reject </a:t>
                </a:r>
                <a14:m>
                  <m:oMath xmlns:m="http://schemas.openxmlformats.org/officeDocument/2006/math">
                    <m:sSub>
                      <m:e>
                        <m:r>
                          <m:t>H</m:t>
                        </m:r>
                      </m:e>
                      <m:sub>
                        <m:r>
                          <m:t>0</m:t>
                        </m:r>
                      </m:sub>
                    </m:sSub>
                  </m:oMath>
                </a14:m>
                <a:r>
                  <a:rPr/>
                  <a:t> if T &gt; </a:t>
                </a:r>
                <a14:m>
                  <m:oMath xmlns:m="http://schemas.openxmlformats.org/officeDocument/2006/math">
                    <m:sSub>
                      <m:e>
                        <m:r>
                          <m:t>z</m:t>
                        </m:r>
                      </m:e>
                      <m:sub>
                        <m:r>
                          <m:t>α</m:t>
                        </m:r>
                      </m:sub>
                    </m:sSub>
                  </m:oMath>
                </a14:m>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Approximate sample size for independent samples t-test (1/3)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Approximate formula</a:t>
                </a:r>
              </a:p>
              <a:p>
                <a:pPr lvl="1"/>
                <a14:m>
                  <m:oMath xmlns:m="http://schemas.openxmlformats.org/officeDocument/2006/math">
                    <m:r>
                      <m:t>β</m:t>
                    </m:r>
                  </m:oMath>
                </a14:m>
                <a:r>
                  <a:rPr/>
                  <a:t>=1-power</a:t>
                </a:r>
              </a:p>
              <a:p>
                <a:pPr lvl="1"/>
                <a14:m>
                  <m:oMath xmlns:m="http://schemas.openxmlformats.org/officeDocument/2006/math">
                    <m:r>
                      <m:t>n</m:t>
                    </m:r>
                    <m:r>
                      <m:rPr>
                        <m:sty m:val="p"/>
                      </m:rPr>
                      <m:t>=</m:t>
                    </m:r>
                    <m:f>
                      <m:fPr>
                        <m:type m:val="bar"/>
                      </m:fPr>
                      <m:num>
                        <m:r>
                          <m:t>2</m:t>
                        </m:r>
                        <m:sSup>
                          <m:e>
                            <m:d>
                              <m:dPr>
                                <m:begChr m:val="("/>
                                <m:endChr m:val=")"/>
                                <m:sepChr m:val=""/>
                                <m:grow/>
                              </m:dPr>
                              <m:e>
                                <m:sSub>
                                  <m:e>
                                    <m:r>
                                      <m:t>z</m:t>
                                    </m:r>
                                  </m:e>
                                  <m:sub>
                                    <m:r>
                                      <m:t>α</m:t>
                                    </m:r>
                                  </m:sub>
                                </m:sSub>
                                <m:r>
                                  <m:rPr>
                                    <m:sty m:val="p"/>
                                  </m:rPr>
                                  <m:t>+</m:t>
                                </m:r>
                                <m:sSub>
                                  <m:e>
                                    <m:r>
                                      <m:t>z</m:t>
                                    </m:r>
                                  </m:e>
                                  <m:sub>
                                    <m:r>
                                      <m:t>β</m:t>
                                    </m:r>
                                  </m:sub>
                                </m:sSub>
                              </m:e>
                            </m:d>
                          </m:e>
                          <m:sup>
                            <m:r>
                              <m:t>2</m:t>
                            </m:r>
                          </m:sup>
                        </m:sSup>
                        <m:sSup>
                          <m:e>
                            <m:r>
                              <m:t>σ</m:t>
                            </m:r>
                          </m:e>
                          <m:sup>
                            <m:r>
                              <m:t>2</m:t>
                            </m:r>
                          </m:sup>
                        </m:sSup>
                      </m:num>
                      <m:den>
                        <m:sSup>
                          <m:e>
                            <m:d>
                              <m:dPr>
                                <m:begChr m:val="("/>
                                <m:endChr m:val=")"/>
                                <m:sepChr m:val=""/>
                                <m:grow/>
                              </m:dPr>
                              <m:e>
                                <m:sSub>
                                  <m:e>
                                    <m:r>
                                      <m:t>μ</m:t>
                                    </m:r>
                                  </m:e>
                                  <m:sub>
                                    <m:r>
                                      <m:t>1</m:t>
                                    </m:r>
                                  </m:sub>
                                </m:sSub>
                                <m:r>
                                  <m:rPr>
                                    <m:sty m:val="p"/>
                                  </m:rPr>
                                  <m:t>−</m:t>
                                </m:r>
                                <m:sSub>
                                  <m:e>
                                    <m:r>
                                      <m:t>μ</m:t>
                                    </m:r>
                                  </m:e>
                                  <m:sub>
                                    <m:r>
                                      <m:t>2</m:t>
                                    </m:r>
                                  </m:sub>
                                </m:sSub>
                              </m:e>
                            </m:d>
                          </m:e>
                          <m:sup>
                            <m:r>
                              <m:t>2</m:t>
                            </m:r>
                          </m:sup>
                        </m:sSup>
                      </m:den>
                    </m:f>
                  </m:oMath>
                </a14:m>
              </a:p>
              <a:p>
                <a:pPr lvl="1"/>
                <a14:m>
                  <m:oMath xmlns:m="http://schemas.openxmlformats.org/officeDocument/2006/math">
                    <m:r>
                      <m:t>n</m:t>
                    </m:r>
                    <m:r>
                      <m:rPr>
                        <m:sty m:val="p"/>
                      </m:rPr>
                      <m:t>=</m:t>
                    </m:r>
                    <m:f>
                      <m:fPr>
                        <m:type m:val="bar"/>
                      </m:fPr>
                      <m:num>
                        <m:r>
                          <m:t>2</m:t>
                        </m:r>
                        <m:sSup>
                          <m:e>
                            <m:d>
                              <m:dPr>
                                <m:begChr m:val="("/>
                                <m:endChr m:val=")"/>
                                <m:sepChr m:val=""/>
                                <m:grow/>
                              </m:dPr>
                              <m:e>
                                <m:sSub>
                                  <m:e>
                                    <m:r>
                                      <m:t>z</m:t>
                                    </m:r>
                                  </m:e>
                                  <m:sub>
                                    <m:r>
                                      <m:t>α</m:t>
                                    </m:r>
                                  </m:sub>
                                </m:sSub>
                                <m:r>
                                  <m:rPr>
                                    <m:sty m:val="p"/>
                                  </m:rPr>
                                  <m:t>+</m:t>
                                </m:r>
                                <m:sSub>
                                  <m:e>
                                    <m:r>
                                      <m:t>z</m:t>
                                    </m:r>
                                  </m:e>
                                  <m:sub>
                                    <m:r>
                                      <m:t>β</m:t>
                                    </m:r>
                                  </m:sub>
                                </m:sSub>
                              </m:e>
                            </m:d>
                          </m:e>
                          <m:sup>
                            <m:r>
                              <m:t>2</m:t>
                            </m:r>
                          </m:sup>
                        </m:sSup>
                      </m:num>
                      <m:den>
                        <m:r>
                          <m:t>E</m:t>
                        </m:r>
                        <m:sSup>
                          <m:e>
                            <m:r>
                              <m:t>S</m:t>
                            </m:r>
                          </m:e>
                          <m:sup>
                            <m:r>
                              <m:t>2</m:t>
                            </m:r>
                          </m:sup>
                        </m:sSup>
                      </m:den>
                    </m:f>
                  </m:oMath>
                </a14:m>
              </a:p>
              <a:p>
                <a:pPr lvl="0"/>
                <a:r>
                  <a:rPr/>
                  <a:t>Simple modifications for</a:t>
                </a:r>
              </a:p>
              <a:p>
                <a:pPr lvl="1"/>
                <a:r>
                  <a:rPr/>
                  <a:t>two-sided test</a:t>
                </a:r>
              </a:p>
              <a:p>
                <a:pPr lvl="1"/>
                <a:r>
                  <a:rPr/>
                  <a:t>unequal group sizes</a:t>
                </a:r>
              </a:p>
              <a:p>
                <a:pPr lvl="1"/>
                <a:r>
                  <a:rPr/>
                  <a:t>unequal variances</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Approximate sample size for independent samples t-test (2/3)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r>
                      <m:t>α</m:t>
                    </m:r>
                    <m:r>
                      <m:rPr>
                        <m:sty m:val="p"/>
                      </m:rPr>
                      <m:t>=</m:t>
                    </m:r>
                    <m:r>
                      <m:t>0.025</m:t>
                    </m:r>
                  </m:oMath>
                </a14:m>
              </a:p>
              <a:p>
                <a:pPr lvl="0"/>
                <a14:m>
                  <m:oMath xmlns:m="http://schemas.openxmlformats.org/officeDocument/2006/math">
                    <m:r>
                      <m:t>β</m:t>
                    </m:r>
                    <m:r>
                      <m:rPr>
                        <m:sty m:val="p"/>
                      </m:rPr>
                      <m:t>=</m:t>
                    </m:r>
                    <m:r>
                      <m:t>0.80</m:t>
                    </m:r>
                  </m:oMath>
                </a14:m>
              </a:p>
              <a:p>
                <a:pPr lvl="1"/>
                <a14:m>
                  <m:oMath xmlns:m="http://schemas.openxmlformats.org/officeDocument/2006/math">
                    <m:r>
                      <m:t>n</m:t>
                    </m:r>
                    <m:r>
                      <m:rPr>
                        <m:sty m:val="p"/>
                      </m:rPr>
                      <m:t>=</m:t>
                    </m:r>
                    <m:f>
                      <m:fPr>
                        <m:type m:val="bar"/>
                      </m:fPr>
                      <m:num>
                        <m:r>
                          <m:t>2</m:t>
                        </m:r>
                        <m:sSup>
                          <m:e>
                            <m:d>
                              <m:dPr>
                                <m:begChr m:val="("/>
                                <m:endChr m:val=")"/>
                                <m:sepChr m:val=""/>
                                <m:grow/>
                              </m:dPr>
                              <m:e>
                                <m:r>
                                  <m:t>1.96</m:t>
                                </m:r>
                                <m:r>
                                  <m:rPr>
                                    <m:sty m:val="p"/>
                                  </m:rPr>
                                  <m:t>+</m:t>
                                </m:r>
                                <m:r>
                                  <m:t>0.84</m:t>
                                </m:r>
                              </m:e>
                            </m:d>
                          </m:e>
                          <m:sup>
                            <m:r>
                              <m:t>2</m:t>
                            </m:r>
                          </m:sup>
                        </m:sSup>
                      </m:num>
                      <m:den>
                        <m:r>
                          <m:t>E</m:t>
                        </m:r>
                        <m:sSup>
                          <m:e>
                            <m:r>
                              <m:t>S</m:t>
                            </m:r>
                          </m:e>
                          <m:sup>
                            <m:r>
                              <m:t>2</m:t>
                            </m:r>
                          </m:sup>
                        </m:sSup>
                      </m:den>
                    </m:f>
                  </m:oMath>
                </a14:m>
              </a:p>
              <a:p>
                <a:pPr lvl="1"/>
                <a14:m>
                  <m:oMath xmlns:m="http://schemas.openxmlformats.org/officeDocument/2006/math">
                    <m:r>
                      <m:t>n</m:t>
                    </m:r>
                    <m:r>
                      <m:rPr>
                        <m:sty m:val="p"/>
                      </m:rPr>
                      <m:t>=</m:t>
                    </m:r>
                    <m:f>
                      <m:fPr>
                        <m:type m:val="bar"/>
                      </m:fPr>
                      <m:num>
                        <m:r>
                          <m:t>15.84</m:t>
                        </m:r>
                      </m:num>
                      <m:den>
                        <m:r>
                          <m:t>E</m:t>
                        </m:r>
                        <m:sSup>
                          <m:e>
                            <m:r>
                              <m:t>S</m:t>
                            </m:r>
                          </m:e>
                          <m:sup>
                            <m:r>
                              <m:t>2</m:t>
                            </m:r>
                          </m:sup>
                        </m:sSup>
                      </m:den>
                    </m:f>
                  </m:oMath>
                </a14:m>
              </a:p>
              <a:p>
                <a:pPr lvl="1"/>
                <a14:m>
                  <m:oMath xmlns:m="http://schemas.openxmlformats.org/officeDocument/2006/math">
                    <m:r>
                      <m:t>n</m:t>
                    </m:r>
                    <m:r>
                      <m:rPr>
                        <m:sty m:val="p"/>
                      </m:rPr>
                      <m:t>≈</m:t>
                    </m:r>
                    <m:f>
                      <m:fPr>
                        <m:type m:val="bar"/>
                      </m:fPr>
                      <m:num>
                        <m:r>
                          <m:t>16</m:t>
                        </m:r>
                      </m:num>
                      <m:den>
                        <m:r>
                          <m:t>E</m:t>
                        </m:r>
                        <m:sSup>
                          <m:e>
                            <m:r>
                              <m:t>S</m:t>
                            </m:r>
                          </m:e>
                          <m:sup>
                            <m:r>
                              <m:t>2</m:t>
                            </m:r>
                          </m:sup>
                        </m:sSup>
                      </m:den>
                    </m:f>
                  </m:oMath>
                </a14:m>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Approximate sample size for independent samples t-test (3/3)</a:t>
            </a:r>
          </a:p>
        </p:txBody>
      </p:sp>
      <p:sp>
        <p:nvSpPr>
          <p:cNvPr id="3" name="Content Placeholder 2"/>
          <p:cNvSpPr>
            <a:spLocks noGrp="1"/>
          </p:cNvSpPr>
          <p:nvPr>
            <p:ph idx="1"/>
          </p:nvPr>
        </p:nvSpPr>
        <p:spPr/>
        <p:txBody>
          <a:bodyPr/>
          <a:lstStyle/>
          <a:p>
            <a:pPr lvl="0" indent="0">
              <a:buNone/>
            </a:pPr>
            <a:r>
              <a:rPr>
                <a:latin typeface="Courier"/>
              </a:rPr>
              <a:t>alpha </a:t>
            </a:r>
            <a:r>
              <a:rPr>
                <a:solidFill>
                  <a:srgbClr val="007020"/>
                </a:solidFill>
                <a:latin typeface="Courier"/>
              </a:rPr>
              <a:t>&lt;-</a:t>
            </a:r>
            <a:r>
              <a:rPr>
                <a:latin typeface="Courier"/>
              </a:rPr>
              <a:t> </a:t>
            </a:r>
            <a:r>
              <a:rPr>
                <a:solidFill>
                  <a:srgbClr val="40A070"/>
                </a:solidFill>
                <a:latin typeface="Courier"/>
              </a:rPr>
              <a:t>0.025</a:t>
            </a:r>
            <a:br/>
            <a:r>
              <a:rPr>
                <a:latin typeface="Courier"/>
              </a:rPr>
              <a:t>beta </a:t>
            </a:r>
            <a:r>
              <a:rPr>
                <a:solidFill>
                  <a:srgbClr val="007020"/>
                </a:solidFill>
                <a:latin typeface="Courier"/>
              </a:rPr>
              <a:t>&lt;-</a:t>
            </a:r>
            <a:r>
              <a:rPr>
                <a:latin typeface="Courier"/>
              </a:rPr>
              <a:t> </a:t>
            </a:r>
            <a:r>
              <a:rPr>
                <a:solidFill>
                  <a:srgbClr val="40A070"/>
                </a:solidFill>
                <a:latin typeface="Courier"/>
              </a:rPr>
              <a:t>0.20</a:t>
            </a:r>
            <a:br/>
            <a:r>
              <a:rPr>
                <a:latin typeface="Courier"/>
              </a:rPr>
              <a:t>delta </a:t>
            </a:r>
            <a:r>
              <a:rPr>
                <a:solidFill>
                  <a:srgbClr val="007020"/>
                </a:solidFill>
                <a:latin typeface="Courier"/>
              </a:rPr>
              <a:t>&lt;-</a:t>
            </a:r>
            <a:r>
              <a:rPr>
                <a:latin typeface="Courier"/>
              </a:rPr>
              <a:t> </a:t>
            </a:r>
            <a:r>
              <a:rPr>
                <a:solidFill>
                  <a:srgbClr val="40A070"/>
                </a:solidFill>
                <a:latin typeface="Courier"/>
              </a:rPr>
              <a:t>20</a:t>
            </a:r>
            <a:br/>
            <a:r>
              <a:rPr>
                <a:latin typeface="Courier"/>
              </a:rPr>
              <a:t>sigma </a:t>
            </a:r>
            <a:r>
              <a:rPr>
                <a:solidFill>
                  <a:srgbClr val="007020"/>
                </a:solidFill>
                <a:latin typeface="Courier"/>
              </a:rPr>
              <a:t>&lt;-</a:t>
            </a:r>
            <a:r>
              <a:rPr>
                <a:latin typeface="Courier"/>
              </a:rPr>
              <a:t> </a:t>
            </a:r>
            <a:r>
              <a:rPr>
                <a:solidFill>
                  <a:srgbClr val="40A070"/>
                </a:solidFill>
                <a:latin typeface="Courier"/>
              </a:rPr>
              <a:t>40</a:t>
            </a:r>
            <a:br/>
            <a:r>
              <a:rPr>
                <a:latin typeface="Courier"/>
              </a:rPr>
              <a:t>ES </a:t>
            </a:r>
            <a:r>
              <a:rPr>
                <a:solidFill>
                  <a:srgbClr val="007020"/>
                </a:solidFill>
                <a:latin typeface="Courier"/>
              </a:rPr>
              <a:t>&lt;-</a:t>
            </a:r>
            <a:r>
              <a:rPr>
                <a:latin typeface="Courier"/>
              </a:rPr>
              <a:t> delta</a:t>
            </a:r>
            <a:r>
              <a:rPr>
                <a:solidFill>
                  <a:srgbClr val="4070A0"/>
                </a:solidFill>
                <a:latin typeface="Courier"/>
              </a:rPr>
              <a:t>/</a:t>
            </a:r>
            <a:r>
              <a:rPr>
                <a:latin typeface="Courier"/>
              </a:rPr>
              <a:t>sigma</a:t>
            </a:r>
            <a:br/>
            <a:r>
              <a:rPr>
                <a:solidFill>
                  <a:srgbClr val="40A070"/>
                </a:solidFill>
                <a:latin typeface="Courier"/>
              </a:rPr>
              <a:t>2</a:t>
            </a:r>
            <a:r>
              <a:rPr>
                <a:solidFill>
                  <a:srgbClr val="4070A0"/>
                </a:solidFill>
                <a:latin typeface="Courier"/>
              </a:rPr>
              <a:t>*</a:t>
            </a:r>
            <a:r>
              <a:rPr>
                <a:latin typeface="Courier"/>
              </a:rPr>
              <a:t>(</a:t>
            </a:r>
            <a:r>
              <a:rPr>
                <a:solidFill>
                  <a:srgbClr val="06287E"/>
                </a:solidFill>
                <a:latin typeface="Courier"/>
              </a:rPr>
              <a:t>qnorm</a:t>
            </a:r>
            <a:r>
              <a:rPr>
                <a:latin typeface="Courier"/>
              </a:rPr>
              <a:t>(</a:t>
            </a:r>
            <a:r>
              <a:rPr>
                <a:solidFill>
                  <a:srgbClr val="40A070"/>
                </a:solidFill>
                <a:latin typeface="Courier"/>
              </a:rPr>
              <a:t>1</a:t>
            </a:r>
            <a:r>
              <a:rPr>
                <a:solidFill>
                  <a:srgbClr val="4070A0"/>
                </a:solidFill>
                <a:latin typeface="Courier"/>
              </a:rPr>
              <a:t>-</a:t>
            </a:r>
            <a:r>
              <a:rPr>
                <a:latin typeface="Courier"/>
              </a:rPr>
              <a:t>alpha)</a:t>
            </a:r>
            <a:r>
              <a:rPr>
                <a:solidFill>
                  <a:srgbClr val="4070A0"/>
                </a:solidFill>
                <a:latin typeface="Courier"/>
              </a:rPr>
              <a:t>+</a:t>
            </a:r>
            <a:r>
              <a:rPr>
                <a:solidFill>
                  <a:srgbClr val="06287E"/>
                </a:solidFill>
                <a:latin typeface="Courier"/>
              </a:rPr>
              <a:t>qnorm</a:t>
            </a:r>
            <a:r>
              <a:rPr>
                <a:latin typeface="Courier"/>
              </a:rPr>
              <a:t>(</a:t>
            </a:r>
            <a:r>
              <a:rPr>
                <a:solidFill>
                  <a:srgbClr val="40A070"/>
                </a:solidFill>
                <a:latin typeface="Courier"/>
              </a:rPr>
              <a:t>1</a:t>
            </a:r>
            <a:r>
              <a:rPr>
                <a:solidFill>
                  <a:srgbClr val="4070A0"/>
                </a:solidFill>
                <a:latin typeface="Courier"/>
              </a:rPr>
              <a:t>-</a:t>
            </a:r>
            <a:r>
              <a:rPr>
                <a:latin typeface="Courier"/>
              </a:rPr>
              <a:t>beta))</a:t>
            </a:r>
            <a:r>
              <a:rPr>
                <a:solidFill>
                  <a:srgbClr val="4070A0"/>
                </a:solidFill>
                <a:latin typeface="Courier"/>
              </a:rPr>
              <a:t>^</a:t>
            </a:r>
            <a:r>
              <a:rPr>
                <a:solidFill>
                  <a:srgbClr val="40A070"/>
                </a:solidFill>
                <a:latin typeface="Courier"/>
              </a:rPr>
              <a:t>2</a:t>
            </a:r>
            <a:r>
              <a:rPr>
                <a:solidFill>
                  <a:srgbClr val="4070A0"/>
                </a:solidFill>
                <a:latin typeface="Courier"/>
              </a:rPr>
              <a:t>/</a:t>
            </a:r>
            <a:r>
              <a:rPr>
                <a:latin typeface="Courier"/>
              </a:rPr>
              <a:t>ES</a:t>
            </a:r>
            <a:r>
              <a:rPr>
                <a:solidFill>
                  <a:srgbClr val="4070A0"/>
                </a:solidFill>
                <a:latin typeface="Courier"/>
              </a:rPr>
              <a:t>^</a:t>
            </a:r>
            <a:r>
              <a:rPr>
                <a:solidFill>
                  <a:srgbClr val="40A070"/>
                </a:solidFill>
                <a:latin typeface="Courier"/>
              </a:rPr>
              <a:t>2</a:t>
            </a:r>
          </a:p>
          <a:p>
            <a:pPr lvl="0" indent="0">
              <a:buNone/>
            </a:pPr>
            <a:r>
              <a:rPr>
                <a:latin typeface="Courier"/>
              </a:rPr>
              <a:t>## [1] 62.79104</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Power for independent samples t-test (1/2)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Use non-central t distribution</a:t>
                </a:r>
              </a:p>
              <a:p>
                <a:pPr lvl="1"/>
                <a:r>
                  <a:rPr/>
                  <a:t>ncp = </a:t>
                </a:r>
                <a14:m>
                  <m:oMath xmlns:m="http://schemas.openxmlformats.org/officeDocument/2006/math">
                    <m:r>
                      <m:t>E</m:t>
                    </m:r>
                    <m:r>
                      <m:t>S</m:t>
                    </m:r>
                    <m:r>
                      <m:t> </m:t>
                    </m:r>
                    <m:rad>
                      <m:radPr>
                        <m:degHide m:val="1"/>
                      </m:radPr>
                      <m:deg/>
                      <m:e>
                        <m:r>
                          <m:t>n</m:t>
                        </m:r>
                        <m:r>
                          <m:rPr>
                            <m:sty m:val="p"/>
                          </m:rPr>
                          <m:t>/</m:t>
                        </m:r>
                        <m:r>
                          <m:t>2</m:t>
                        </m:r>
                      </m:e>
                    </m:rad>
                  </m:oMath>
                </a14:m>
              </a:p>
              <a:p>
                <a:pPr lvl="0"/>
                <a:r>
                  <a:rPr/>
                  <a:t>Power = P[non-central t &gt; </a:t>
                </a:r>
                <a14:m>
                  <m:oMath xmlns:m="http://schemas.openxmlformats.org/officeDocument/2006/math">
                    <m:sSub>
                      <m:e>
                        <m:r>
                          <m:t>z</m:t>
                        </m:r>
                      </m:e>
                      <m:sub>
                        <m:r>
                          <m:t>α</m:t>
                        </m:r>
                      </m:sub>
                    </m:sSub>
                  </m:oMath>
                </a14:m>
                <a:r>
                  <a:rPr/>
                  <a:t>]</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a:t>
            </a:r>
          </a:p>
        </p:txBody>
      </p:sp>
      <p:sp>
        <p:nvSpPr>
          <p:cNvPr id="3" name="Content Placeholder 2"/>
          <p:cNvSpPr>
            <a:spLocks noGrp="1"/>
          </p:cNvSpPr>
          <p:nvPr>
            <p:ph idx="1"/>
          </p:nvPr>
        </p:nvSpPr>
        <p:spPr/>
        <p:txBody>
          <a:bodyPr/>
          <a:lstStyle/>
          <a:p>
            <a:pPr lvl="0" indent="0">
              <a:buNone/>
            </a:pPr>
            <a:r>
              <a:rPr>
                <a:latin typeface="Courier"/>
              </a:rPr>
              <a:t>n </a:t>
            </a:r>
            <a:r>
              <a:rPr>
                <a:solidFill>
                  <a:srgbClr val="007020"/>
                </a:solidFill>
                <a:latin typeface="Courier"/>
              </a:rPr>
              <a:t>&lt;-</a:t>
            </a:r>
            <a:r>
              <a:rPr>
                <a:latin typeface="Courier"/>
              </a:rPr>
              <a:t> </a:t>
            </a:r>
            <a:r>
              <a:rPr>
                <a:solidFill>
                  <a:srgbClr val="40A070"/>
                </a:solidFill>
                <a:latin typeface="Courier"/>
              </a:rPr>
              <a:t>64</a:t>
            </a:r>
            <a:br/>
            <a:r>
              <a:rPr>
                <a:solidFill>
                  <a:srgbClr val="40A070"/>
                </a:solidFill>
                <a:latin typeface="Courier"/>
              </a:rPr>
              <a:t>1</a:t>
            </a:r>
            <a:r>
              <a:rPr>
                <a:solidFill>
                  <a:srgbClr val="4070A0"/>
                </a:solidFill>
                <a:latin typeface="Courier"/>
              </a:rPr>
              <a:t>-</a:t>
            </a:r>
            <a:r>
              <a:rPr>
                <a:solidFill>
                  <a:srgbClr val="06287E"/>
                </a:solidFill>
                <a:latin typeface="Courier"/>
              </a:rPr>
              <a:t>pt</a:t>
            </a:r>
            <a:r>
              <a:rPr>
                <a:latin typeface="Courier"/>
              </a:rPr>
              <a:t>(</a:t>
            </a:r>
            <a:br/>
            <a:r>
              <a:rPr>
                <a:latin typeface="Courier"/>
              </a:rPr>
              <a:t>  </a:t>
            </a:r>
            <a:r>
              <a:rPr>
                <a:solidFill>
                  <a:srgbClr val="06287E"/>
                </a:solidFill>
                <a:latin typeface="Courier"/>
              </a:rPr>
              <a:t>qnorm</a:t>
            </a:r>
            <a:r>
              <a:rPr>
                <a:latin typeface="Courier"/>
              </a:rPr>
              <a:t>(</a:t>
            </a:r>
            <a:r>
              <a:rPr>
                <a:solidFill>
                  <a:srgbClr val="40A070"/>
                </a:solidFill>
                <a:latin typeface="Courier"/>
              </a:rPr>
              <a:t>1</a:t>
            </a:r>
            <a:r>
              <a:rPr>
                <a:solidFill>
                  <a:srgbClr val="4070A0"/>
                </a:solidFill>
                <a:latin typeface="Courier"/>
              </a:rPr>
              <a:t>-</a:t>
            </a:r>
            <a:r>
              <a:rPr>
                <a:latin typeface="Courier"/>
              </a:rPr>
              <a:t>alpha), </a:t>
            </a:r>
            <a:br/>
            <a:r>
              <a:rPr>
                <a:latin typeface="Courier"/>
              </a:rPr>
              <a:t>  </a:t>
            </a:r>
            <a:r>
              <a:rPr>
                <a:solidFill>
                  <a:srgbClr val="7D9029"/>
                </a:solidFill>
                <a:latin typeface="Courier"/>
              </a:rPr>
              <a:t>df=</a:t>
            </a:r>
            <a:r>
              <a:rPr>
                <a:solidFill>
                  <a:srgbClr val="40A070"/>
                </a:solidFill>
                <a:latin typeface="Courier"/>
              </a:rPr>
              <a:t>126</a:t>
            </a:r>
            <a:r>
              <a:rPr>
                <a:latin typeface="Courier"/>
              </a:rPr>
              <a:t>, </a:t>
            </a:r>
            <a:br/>
            <a:r>
              <a:rPr>
                <a:latin typeface="Courier"/>
              </a:rPr>
              <a:t>  </a:t>
            </a:r>
            <a:r>
              <a:rPr>
                <a:solidFill>
                  <a:srgbClr val="7D9029"/>
                </a:solidFill>
                <a:latin typeface="Courier"/>
              </a:rPr>
              <a:t>ncp=</a:t>
            </a:r>
            <a:r>
              <a:rPr>
                <a:latin typeface="Courier"/>
              </a:rPr>
              <a:t>ES</a:t>
            </a:r>
            <a:r>
              <a:rPr>
                <a:solidFill>
                  <a:srgbClr val="4070A0"/>
                </a:solidFill>
                <a:latin typeface="Courier"/>
              </a:rPr>
              <a:t>*</a:t>
            </a:r>
            <a:r>
              <a:rPr>
                <a:solidFill>
                  <a:srgbClr val="06287E"/>
                </a:solidFill>
                <a:latin typeface="Courier"/>
              </a:rPr>
              <a:t>sqrt</a:t>
            </a:r>
            <a:r>
              <a:rPr>
                <a:latin typeface="Courier"/>
              </a:rPr>
              <a:t>(n</a:t>
            </a:r>
            <a:r>
              <a:rPr>
                <a:solidFill>
                  <a:srgbClr val="4070A0"/>
                </a:solidFill>
                <a:latin typeface="Courier"/>
              </a:rPr>
              <a:t>/</a:t>
            </a:r>
            <a:r>
              <a:rPr>
                <a:solidFill>
                  <a:srgbClr val="40A070"/>
                </a:solidFill>
                <a:latin typeface="Courier"/>
              </a:rPr>
              <a:t>2</a:t>
            </a:r>
            <a:r>
              <a:rPr>
                <a:latin typeface="Courier"/>
              </a:rPr>
              <a:t>))</a:t>
            </a:r>
          </a:p>
          <a:p>
            <a:pPr lvl="0" indent="0">
              <a:buNone/>
            </a:pPr>
            <a:r>
              <a:rPr>
                <a:latin typeface="Courier"/>
              </a:rPr>
              <a:t>## [1] 0.8066979</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Power for independent samples t-test (2/2)</a:t>
            </a:r>
          </a:p>
        </p:txBody>
      </p:sp>
      <p:sp>
        <p:nvSpPr>
          <p:cNvPr id="3" name="Content Placeholder 2"/>
          <p:cNvSpPr>
            <a:spLocks noGrp="1"/>
          </p:cNvSpPr>
          <p:nvPr>
            <p:ph idx="1"/>
          </p:nvPr>
        </p:nvSpPr>
        <p:spPr/>
        <p:txBody>
          <a:bodyPr/>
          <a:lstStyle/>
          <a:p>
            <a:pPr lvl="0" indent="0">
              <a:buNone/>
            </a:pPr>
            <a:r>
              <a:rPr>
                <a:solidFill>
                  <a:srgbClr val="40A070"/>
                </a:solidFill>
                <a:latin typeface="Courier"/>
              </a:rPr>
              <a:t>1</a:t>
            </a:r>
            <a:r>
              <a:rPr>
                <a:solidFill>
                  <a:srgbClr val="4070A0"/>
                </a:solidFill>
                <a:latin typeface="Courier"/>
              </a:rPr>
              <a:t>-</a:t>
            </a:r>
            <a:r>
              <a:rPr>
                <a:solidFill>
                  <a:srgbClr val="06287E"/>
                </a:solidFill>
                <a:latin typeface="Courier"/>
              </a:rPr>
              <a:t>pt</a:t>
            </a:r>
            <a:r>
              <a:rPr>
                <a:latin typeface="Courier"/>
              </a:rPr>
              <a:t>(</a:t>
            </a:r>
            <a:r>
              <a:rPr>
                <a:solidFill>
                  <a:srgbClr val="06287E"/>
                </a:solidFill>
                <a:latin typeface="Courier"/>
              </a:rPr>
              <a:t>qnorm</a:t>
            </a:r>
            <a:r>
              <a:rPr>
                <a:latin typeface="Courier"/>
              </a:rPr>
              <a:t>(</a:t>
            </a:r>
            <a:r>
              <a:rPr>
                <a:solidFill>
                  <a:srgbClr val="40A070"/>
                </a:solidFill>
                <a:latin typeface="Courier"/>
              </a:rPr>
              <a:t>1</a:t>
            </a:r>
            <a:r>
              <a:rPr>
                <a:solidFill>
                  <a:srgbClr val="4070A0"/>
                </a:solidFill>
                <a:latin typeface="Courier"/>
              </a:rPr>
              <a:t>-</a:t>
            </a:r>
            <a:r>
              <a:rPr>
                <a:latin typeface="Courier"/>
              </a:rPr>
              <a:t>alpha), </a:t>
            </a:r>
            <a:r>
              <a:rPr>
                <a:solidFill>
                  <a:srgbClr val="7D9029"/>
                </a:solidFill>
                <a:latin typeface="Courier"/>
              </a:rPr>
              <a:t>df=</a:t>
            </a:r>
            <a:r>
              <a:rPr>
                <a:solidFill>
                  <a:srgbClr val="40A070"/>
                </a:solidFill>
                <a:latin typeface="Courier"/>
              </a:rPr>
              <a:t>62</a:t>
            </a:r>
            <a:r>
              <a:rPr>
                <a:latin typeface="Courier"/>
              </a:rPr>
              <a:t>, </a:t>
            </a:r>
            <a:r>
              <a:rPr>
                <a:solidFill>
                  <a:srgbClr val="7D9029"/>
                </a:solidFill>
                <a:latin typeface="Courier"/>
              </a:rPr>
              <a:t>ncp=</a:t>
            </a:r>
            <a:r>
              <a:rPr>
                <a:solidFill>
                  <a:srgbClr val="06287E"/>
                </a:solidFill>
                <a:latin typeface="Courier"/>
              </a:rPr>
              <a:t>sqrt</a:t>
            </a:r>
            <a:r>
              <a:rPr>
                <a:latin typeface="Courier"/>
              </a:rPr>
              <a:t>(n</a:t>
            </a:r>
            <a:r>
              <a:rPr>
                <a:solidFill>
                  <a:srgbClr val="4070A0"/>
                </a:solidFill>
                <a:latin typeface="Courier"/>
              </a:rPr>
              <a:t>/</a:t>
            </a:r>
            <a:r>
              <a:rPr>
                <a:solidFill>
                  <a:srgbClr val="40A070"/>
                </a:solidFill>
                <a:latin typeface="Courier"/>
              </a:rPr>
              <a:t>2</a:t>
            </a:r>
            <a:r>
              <a:rPr>
                <a:latin typeface="Courier"/>
              </a:rPr>
              <a:t>)</a:t>
            </a:r>
            <a:r>
              <a:rPr>
                <a:solidFill>
                  <a:srgbClr val="4070A0"/>
                </a:solidFill>
                <a:latin typeface="Courier"/>
              </a:rPr>
              <a:t>*</a:t>
            </a:r>
            <a:r>
              <a:rPr>
                <a:latin typeface="Courier"/>
              </a:rPr>
              <a:t>ES)</a:t>
            </a:r>
          </a:p>
          <a:p>
            <a:pPr lvl="0" indent="0">
              <a:buNone/>
            </a:pPr>
            <a:r>
              <a:rPr>
                <a:latin typeface="Courier"/>
              </a:rPr>
              <a:t>## [1] 0.8059741</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power.t.test (1/2)</a:t>
            </a:r>
          </a:p>
        </p:txBody>
      </p:sp>
      <p:sp>
        <p:nvSpPr>
          <p:cNvPr id="3" name="Content Placeholder 2"/>
          <p:cNvSpPr>
            <a:spLocks noGrp="1"/>
          </p:cNvSpPr>
          <p:nvPr>
            <p:ph idx="1"/>
          </p:nvPr>
        </p:nvSpPr>
        <p:spPr/>
        <p:txBody>
          <a:bodyPr/>
          <a:lstStyle/>
          <a:p>
            <a:pPr lvl="0" indent="0">
              <a:buNone/>
            </a:pPr>
            <a:r>
              <a:rPr>
                <a:latin typeface="Courier"/>
              </a:rPr>
              <a:t>estimated_power </a:t>
            </a:r>
            <a:r>
              <a:rPr>
                <a:solidFill>
                  <a:srgbClr val="007020"/>
                </a:solidFill>
                <a:latin typeface="Courier"/>
              </a:rPr>
              <a:t>&lt;-</a:t>
            </a:r>
            <a:r>
              <a:rPr>
                <a:latin typeface="Courier"/>
              </a:rPr>
              <a:t> </a:t>
            </a:r>
            <a:br/>
            <a:r>
              <a:rPr>
                <a:latin typeface="Courier"/>
              </a:rPr>
              <a:t>  </a:t>
            </a:r>
            <a:r>
              <a:rPr>
                <a:solidFill>
                  <a:srgbClr val="06287E"/>
                </a:solidFill>
                <a:latin typeface="Courier"/>
              </a:rPr>
              <a:t>power.t.test</a:t>
            </a:r>
            <a:r>
              <a:rPr>
                <a:latin typeface="Courier"/>
              </a:rPr>
              <a:t>(</a:t>
            </a:r>
            <a:br/>
            <a:r>
              <a:rPr>
                <a:latin typeface="Courier"/>
              </a:rPr>
              <a:t>    </a:t>
            </a:r>
            <a:r>
              <a:rPr>
                <a:solidFill>
                  <a:srgbClr val="7D9029"/>
                </a:solidFill>
                <a:latin typeface="Courier"/>
              </a:rPr>
              <a:t>n=</a:t>
            </a:r>
            <a:r>
              <a:rPr>
                <a:solidFill>
                  <a:srgbClr val="40A070"/>
                </a:solidFill>
                <a:latin typeface="Courier"/>
              </a:rPr>
              <a:t>64</a:t>
            </a:r>
            <a:r>
              <a:rPr>
                <a:latin typeface="Courier"/>
              </a:rPr>
              <a:t>, </a:t>
            </a:r>
            <a:br/>
            <a:r>
              <a:rPr>
                <a:latin typeface="Courier"/>
              </a:rPr>
              <a:t>    </a:t>
            </a:r>
            <a:r>
              <a:rPr>
                <a:solidFill>
                  <a:srgbClr val="7D9029"/>
                </a:solidFill>
                <a:latin typeface="Courier"/>
              </a:rPr>
              <a:t>delta=</a:t>
            </a:r>
            <a:r>
              <a:rPr>
                <a:solidFill>
                  <a:srgbClr val="40A070"/>
                </a:solidFill>
                <a:latin typeface="Courier"/>
              </a:rPr>
              <a:t>0.5</a:t>
            </a:r>
            <a:r>
              <a:rPr>
                <a:latin typeface="Courier"/>
              </a:rPr>
              <a:t>, </a:t>
            </a:r>
            <a:br/>
            <a:r>
              <a:rPr>
                <a:latin typeface="Courier"/>
              </a:rPr>
              <a:t>    </a:t>
            </a:r>
            <a:r>
              <a:rPr>
                <a:solidFill>
                  <a:srgbClr val="7D9029"/>
                </a:solidFill>
                <a:latin typeface="Courier"/>
              </a:rPr>
              <a:t>sd=</a:t>
            </a:r>
            <a:r>
              <a:rPr>
                <a:solidFill>
                  <a:srgbClr val="40A070"/>
                </a:solidFill>
                <a:latin typeface="Courier"/>
              </a:rPr>
              <a:t>1</a:t>
            </a:r>
            <a:r>
              <a:rPr>
                <a:latin typeface="Courier"/>
              </a:rPr>
              <a:t>, </a:t>
            </a:r>
            <a:br/>
            <a:r>
              <a:rPr>
                <a:latin typeface="Courier"/>
              </a:rPr>
              <a:t>    </a:t>
            </a:r>
            <a:r>
              <a:rPr>
                <a:solidFill>
                  <a:srgbClr val="7D9029"/>
                </a:solidFill>
                <a:latin typeface="Courier"/>
              </a:rPr>
              <a:t>sig.level=</a:t>
            </a:r>
            <a:r>
              <a:rPr>
                <a:solidFill>
                  <a:srgbClr val="40A070"/>
                </a:solidFill>
                <a:latin typeface="Courier"/>
              </a:rPr>
              <a:t>0.025</a:t>
            </a:r>
            <a:r>
              <a:rPr>
                <a:latin typeface="Courier"/>
              </a:rPr>
              <a:t>, </a:t>
            </a:r>
            <a:br/>
            <a:r>
              <a:rPr>
                <a:latin typeface="Courier"/>
              </a:rPr>
              <a:t>    </a:t>
            </a:r>
            <a:r>
              <a:rPr>
                <a:solidFill>
                  <a:srgbClr val="7D9029"/>
                </a:solidFill>
                <a:latin typeface="Courier"/>
              </a:rPr>
              <a:t>power=</a:t>
            </a:r>
            <a:r>
              <a:rPr>
                <a:solidFill>
                  <a:srgbClr val="880000"/>
                </a:solidFill>
                <a:latin typeface="Courier"/>
              </a:rPr>
              <a:t>NULL</a:t>
            </a:r>
            <a:r>
              <a:rPr>
                <a:latin typeface="Courier"/>
              </a:rPr>
              <a:t>,</a:t>
            </a:r>
            <a:br/>
            <a:r>
              <a:rPr>
                <a:latin typeface="Courier"/>
              </a:rPr>
              <a:t>    </a:t>
            </a:r>
            <a:r>
              <a:rPr>
                <a:solidFill>
                  <a:srgbClr val="7D9029"/>
                </a:solidFill>
                <a:latin typeface="Courier"/>
              </a:rPr>
              <a:t>type=</a:t>
            </a:r>
            <a:r>
              <a:rPr>
                <a:solidFill>
                  <a:srgbClr val="4070A0"/>
                </a:solidFill>
                <a:latin typeface="Courier"/>
              </a:rPr>
              <a:t>"two.sample"</a:t>
            </a:r>
            <a:r>
              <a:rPr>
                <a:latin typeface="Courier"/>
              </a:rPr>
              <a:t>,</a:t>
            </a:r>
            <a:br/>
            <a:r>
              <a:rPr>
                <a:latin typeface="Courier"/>
              </a:rPr>
              <a:t>    </a:t>
            </a:r>
            <a:r>
              <a:rPr>
                <a:solidFill>
                  <a:srgbClr val="7D9029"/>
                </a:solidFill>
                <a:latin typeface="Courier"/>
              </a:rPr>
              <a:t>alternative=</a:t>
            </a:r>
            <a:r>
              <a:rPr>
                <a:solidFill>
                  <a:srgbClr val="4070A0"/>
                </a:solidFill>
                <a:latin typeface="Courier"/>
              </a:rPr>
              <a:t>"one.sided"</a:t>
            </a:r>
            <a:r>
              <a:rPr>
                <a:latin typeface="Courier"/>
              </a:rPr>
              <a: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power.t.test (2/2)</a:t>
            </a:r>
          </a:p>
        </p:txBody>
      </p:sp>
      <p:sp>
        <p:nvSpPr>
          <p:cNvPr id="3" name="Content Placeholder 2"/>
          <p:cNvSpPr>
            <a:spLocks noGrp="1"/>
          </p:cNvSpPr>
          <p:nvPr>
            <p:ph idx="1"/>
          </p:nvPr>
        </p:nvSpPr>
        <p:spPr/>
        <p:txBody>
          <a:bodyPr/>
          <a:lstStyle/>
          <a:p>
            <a:pPr lvl="0" indent="0">
              <a:buNone/>
            </a:pPr>
            <a:r>
              <a:rPr>
                <a:solidFill>
                  <a:srgbClr val="06287E"/>
                </a:solidFill>
                <a:latin typeface="Courier"/>
              </a:rPr>
              <a:t>names</a:t>
            </a:r>
            <a:r>
              <a:rPr>
                <a:latin typeface="Courier"/>
              </a:rPr>
              <a:t>(estimated_power)</a:t>
            </a:r>
          </a:p>
          <a:p>
            <a:pPr lvl="0" indent="0">
              <a:buNone/>
            </a:pPr>
            <a:r>
              <a:rPr>
                <a:latin typeface="Courier"/>
              </a:rPr>
              <a:t>## [1] "n"           "delta"       "sd"          "sig.level"   "power"      
## [6] "alternative" "note"        "method"</a:t>
            </a:r>
          </a:p>
          <a:p>
            <a:pPr lvl="0" indent="0">
              <a:buNone/>
            </a:pPr>
            <a:r>
              <a:rPr>
                <a:latin typeface="Courier"/>
              </a:rPr>
              <a:t>estimated_power</a:t>
            </a:r>
            <a:r>
              <a:rPr>
                <a:solidFill>
                  <a:srgbClr val="4070A0"/>
                </a:solidFill>
                <a:latin typeface="Courier"/>
              </a:rPr>
              <a:t>$</a:t>
            </a:r>
            <a:r>
              <a:rPr>
                <a:latin typeface="Courier"/>
              </a:rPr>
              <a:t>power</a:t>
            </a:r>
          </a:p>
          <a:p>
            <a:pPr lvl="0" indent="0">
              <a:buNone/>
            </a:pPr>
            <a:r>
              <a:rPr>
                <a:latin typeface="Courier"/>
              </a:rPr>
              <a:t>## [1] 0.8014586</a:t>
            </a:r>
          </a:p>
          <a:p>
            <a:pPr lvl="0" indent="0">
              <a:buNone/>
            </a:pPr>
            <a:r>
              <a:rPr>
                <a:latin typeface="Courier"/>
              </a:rPr>
              <a:t>estimated_power</a:t>
            </a:r>
            <a:r>
              <a:rPr>
                <a:solidFill>
                  <a:srgbClr val="4070A0"/>
                </a:solidFill>
                <a:latin typeface="Courier"/>
              </a:rPr>
              <a:t>$</a:t>
            </a:r>
            <a:r>
              <a:rPr>
                <a:latin typeface="Courier"/>
              </a:rPr>
              <a:t>note</a:t>
            </a:r>
          </a:p>
          <a:p>
            <a:pPr lvl="0" indent="0">
              <a:buNone/>
            </a:pPr>
            <a:r>
              <a:rPr>
                <a:latin typeface="Courier"/>
              </a:rPr>
              <a:t>## [1] "n is number in *each* group"</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many research subjects…</a:t>
            </a:r>
          </a:p>
        </p:txBody>
      </p:sp>
      <p:pic>
        <p:nvPicPr>
          <p:cNvPr descr="fig:  light-bulb-joke.png" id="0" name="Picture 1"/>
          <p:cNvPicPr>
            <a:picLocks noGrp="1" noChangeAspect="1"/>
          </p:cNvPicPr>
          <p:nvPr/>
        </p:nvPicPr>
        <p:blipFill>
          <a:blip r:embed="rId3"/>
          <a:stretch>
            <a:fillRect/>
          </a:stretch>
        </p:blipFill>
        <p:spPr bwMode="auto">
          <a:xfrm>
            <a:off x="3568700" y="1600200"/>
            <a:ext cx="50546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 Light bulb joke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Other libraries</a:t>
            </a:r>
          </a:p>
        </p:txBody>
      </p:sp>
      <p:sp>
        <p:nvSpPr>
          <p:cNvPr id="3" name="Content Placeholder 2"/>
          <p:cNvSpPr>
            <a:spLocks noGrp="1"/>
          </p:cNvSpPr>
          <p:nvPr>
            <p:ph idx="1"/>
          </p:nvPr>
        </p:nvSpPr>
        <p:spPr/>
        <p:txBody>
          <a:bodyPr/>
          <a:lstStyle/>
          <a:p>
            <a:pPr lvl="0"/>
            <a:r>
              <a:rPr/>
              <a:t>Hmisc</a:t>
            </a:r>
          </a:p>
          <a:p>
            <a:pPr lvl="0"/>
            <a:r>
              <a:rPr/>
              <a:t>pwr</a:t>
            </a:r>
          </a:p>
          <a:p>
            <a:pPr lvl="0"/>
            <a:r>
              <a:rPr/>
              <a:t>pwr2</a:t>
            </a:r>
          </a:p>
          <a:p>
            <a:pPr lvl="0"/>
            <a:r>
              <a:rPr/>
              <a:t>samplesize</a:t>
            </a:r>
          </a:p>
          <a:p>
            <a:pPr lvl="0"/>
            <a:r>
              <a:rPr/>
              <a:t>Many others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Simulation</a:t>
            </a:r>
          </a:p>
        </p:txBody>
      </p:sp>
      <p:sp>
        <p:nvSpPr>
          <p:cNvPr id="3" name="Content Placeholder 2"/>
          <p:cNvSpPr>
            <a:spLocks noGrp="1"/>
          </p:cNvSpPr>
          <p:nvPr>
            <p:ph idx="1"/>
          </p:nvPr>
        </p:nvSpPr>
        <p:spPr/>
        <p:txBody>
          <a:bodyPr/>
          <a:lstStyle/>
          <a:p>
            <a:pPr lvl="0"/>
            <a:r>
              <a:rPr/>
              <a:t>From scratch</a:t>
            </a:r>
          </a:p>
          <a:p>
            <a:pPr lvl="0"/>
            <a:r>
              <a:rPr/>
              <a:t>simglm library</a:t>
            </a:r>
          </a:p>
          <a:p>
            <a:pPr lvl="0"/>
            <a:r>
              <a:rPr/>
              <a:t>Bayesian simulation using MCMC??</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if you have no hypothesis?</a:t>
            </a:r>
          </a:p>
        </p:txBody>
      </p:sp>
      <p:sp>
        <p:nvSpPr>
          <p:cNvPr id="3" name="Content Placeholder 2"/>
          <p:cNvSpPr>
            <a:spLocks noGrp="1"/>
          </p:cNvSpPr>
          <p:nvPr>
            <p:ph idx="1"/>
          </p:nvPr>
        </p:nvSpPr>
        <p:spPr/>
        <p:txBody>
          <a:bodyPr/>
          <a:lstStyle/>
          <a:p>
            <a:pPr lvl="0"/>
            <a:r>
              <a:rPr/>
              <a:t>Descriptive study</a:t>
            </a:r>
          </a:p>
          <a:p>
            <a:pPr lvl="1"/>
            <a:r>
              <a:rPr/>
              <a:t>Use CI width to estimate sample size</a:t>
            </a:r>
          </a:p>
          <a:p>
            <a:pPr lvl="0"/>
            <a:r>
              <a:rPr/>
              <a:t>Focus groups</a:t>
            </a:r>
          </a:p>
          <a:p>
            <a:pPr lvl="1"/>
            <a:r>
              <a:rPr/>
              <a:t>Saturation</a:t>
            </a:r>
          </a:p>
          <a:p>
            <a:pPr lvl="0"/>
            <a:r>
              <a:rPr/>
              <a:t>Other qualitative studies</a:t>
            </a:r>
          </a:p>
          <a:p>
            <a:pPr lvl="1"/>
            <a:r>
              <a:rPr/>
              <a:t>Use qualitative criteria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sSub>
                      <m:e>
                        <m:r>
                          <m:t>H</m:t>
                        </m:r>
                      </m:e>
                      <m:sub>
                        <m:r>
                          <m:t>0</m:t>
                        </m:r>
                      </m:sub>
                    </m:sSub>
                    <m:r>
                      <m:rPr>
                        <m:sty m:val="p"/>
                      </m:rPr>
                      <m:t>:</m:t>
                    </m:r>
                    <m:r>
                      <m:t> </m:t>
                    </m:r>
                    <m:r>
                      <m:t>θ</m:t>
                    </m:r>
                    <m:r>
                      <m:rPr>
                        <m:sty m:val="p"/>
                      </m:rPr>
                      <m:t>=</m:t>
                    </m:r>
                    <m:sSub>
                      <m:e>
                        <m:r>
                          <m:t>θ</m:t>
                        </m:r>
                      </m:e>
                      <m:sub>
                        <m:r>
                          <m:t>0</m:t>
                        </m:r>
                      </m:sub>
                    </m:sSub>
                  </m:oMath>
                </a14:m>
              </a:p>
              <a:p>
                <a:pPr lvl="0"/>
                <a14:m>
                  <m:oMath xmlns:m="http://schemas.openxmlformats.org/officeDocument/2006/math">
                    <m:sSub>
                      <m:e>
                        <m:r>
                          <m:t>H</m:t>
                        </m:r>
                      </m:e>
                      <m:sub>
                        <m:r>
                          <m:t>1</m:t>
                        </m:r>
                      </m:sub>
                    </m:sSub>
                    <m:r>
                      <m:rPr>
                        <m:sty m:val="p"/>
                      </m:rPr>
                      <m:t>:</m:t>
                    </m:r>
                    <m:r>
                      <m:t> </m:t>
                    </m:r>
                    <m:r>
                      <m:t>θ</m:t>
                    </m:r>
                    <m:r>
                      <m:rPr>
                        <m:sty m:val="p"/>
                      </m:rPr>
                      <m:t>≠</m:t>
                    </m:r>
                    <m:sSub>
                      <m:e>
                        <m:r>
                          <m:t>θ</m:t>
                        </m:r>
                      </m:e>
                      <m:sub>
                        <m:r>
                          <m:t>0</m:t>
                        </m:r>
                      </m:sub>
                    </m:sSub>
                  </m:oMath>
                </a14:m>
              </a:p>
              <a:p>
                <a:pPr lvl="0"/>
                <a14:m>
                  <m:oMath xmlns:m="http://schemas.openxmlformats.org/officeDocument/2006/math">
                    <m:r>
                      <m:t>P</m:t>
                    </m:r>
                    <m:r>
                      <m:t>o</m:t>
                    </m:r>
                    <m:r>
                      <m:t>w</m:t>
                    </m:r>
                    <m:r>
                      <m:t>e</m:t>
                    </m:r>
                    <m:r>
                      <m:t>r</m:t>
                    </m:r>
                    <m:r>
                      <m:rPr>
                        <m:sty m:val="p"/>
                      </m:rPr>
                      <m:t>=</m:t>
                    </m:r>
                    <m:r>
                      <m:t>P</m:t>
                    </m:r>
                    <m:d>
                      <m:dPr>
                        <m:begChr m:val="["/>
                        <m:endChr m:val="]"/>
                        <m:sepChr m:val=""/>
                        <m:grow/>
                      </m:dPr>
                      <m:e>
                        <m:r>
                          <m:t>R</m:t>
                        </m:r>
                        <m:r>
                          <m:t>e</m:t>
                        </m:r>
                        <m:r>
                          <m:t>j</m:t>
                        </m:r>
                        <m:r>
                          <m:t>e</m:t>
                        </m:r>
                        <m:r>
                          <m:t>c</m:t>
                        </m:r>
                        <m:r>
                          <m:t>t</m:t>
                        </m:r>
                        <m:r>
                          <m:t> </m:t>
                        </m:r>
                        <m:sSub>
                          <m:e>
                            <m:r>
                              <m:t>H</m:t>
                            </m:r>
                          </m:e>
                          <m:sub>
                            <m:r>
                              <m:t>0</m:t>
                            </m:r>
                          </m:sub>
                        </m:sSub>
                        <m:r>
                          <m:t> </m:t>
                        </m:r>
                        <m:r>
                          <m:rPr>
                            <m:sty m:val="p"/>
                          </m:rPr>
                          <m:t>|</m:t>
                        </m:r>
                        <m:r>
                          <m:t> </m:t>
                        </m:r>
                        <m:r>
                          <m:t>θ</m:t>
                        </m:r>
                      </m:e>
                    </m:d>
                  </m:oMath>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things that you need</a:t>
            </a:r>
          </a:p>
        </p:txBody>
      </p:sp>
      <p:sp>
        <p:nvSpPr>
          <p:cNvPr id="3" name="Content Placeholder 2"/>
          <p:cNvSpPr>
            <a:spLocks noGrp="1"/>
          </p:cNvSpPr>
          <p:nvPr>
            <p:ph idx="1"/>
          </p:nvPr>
        </p:nvSpPr>
        <p:spPr/>
        <p:txBody>
          <a:bodyPr/>
          <a:lstStyle/>
          <a:p>
            <a:pPr lvl="0"/>
            <a:r>
              <a:rPr/>
              <a:t>Research hypothesis</a:t>
            </a:r>
          </a:p>
          <a:p>
            <a:pPr lvl="0"/>
            <a:r>
              <a:rPr/>
              <a:t>Standard deviation of your outcome measure</a:t>
            </a:r>
          </a:p>
          <a:p>
            <a:pPr lvl="0"/>
            <a:r>
              <a:rPr/>
              <a:t>Minimum clinically important difference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are power and sample size calculations important?</a:t>
            </a:r>
          </a:p>
        </p:txBody>
      </p:sp>
      <p:sp>
        <p:nvSpPr>
          <p:cNvPr id="3" name="Content Placeholder 2"/>
          <p:cNvSpPr>
            <a:spLocks noGrp="1"/>
          </p:cNvSpPr>
          <p:nvPr>
            <p:ph idx="1"/>
          </p:nvPr>
        </p:nvSpPr>
        <p:spPr/>
        <p:txBody>
          <a:bodyPr/>
          <a:lstStyle/>
          <a:p>
            <a:pPr lvl="0"/>
            <a:r>
              <a:rPr/>
              <a:t>Fictional research report</a:t>
            </a:r>
          </a:p>
          <a:p>
            <a:pPr lvl="1"/>
            <a:r>
              <a:rPr/>
              <a:t>This is a new and innovative surgical approach and we are 95% confident that the cure rate is somewhere between 3% and 98%.</a:t>
            </a:r>
          </a:p>
          <a:p>
            <a:pPr lvl="0"/>
            <a:r>
              <a:rPr/>
              <a:t>Thornley and Adams review</a:t>
            </a:r>
          </a:p>
          <a:p>
            <a:pPr lvl="1"/>
            <a:r>
              <a:rPr/>
              <a:t>2,000 studies</a:t>
            </a:r>
          </a:p>
          <a:p>
            <a:pPr lvl="1"/>
            <a:r>
              <a:rPr/>
              <a:t>Target sample size=300</a:t>
            </a:r>
          </a:p>
          <a:p>
            <a:pPr lvl="1"/>
            <a:r>
              <a:rPr/>
              <a:t>Average sample size=65</a:t>
            </a:r>
          </a:p>
          <a:p>
            <a:pPr lvl="1"/>
            <a:r>
              <a:rPr/>
              <a:t>Only 3% met the target sample size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Software to calculate power and sample size: PASS</a:t>
            </a:r>
          </a:p>
        </p:txBody>
      </p:sp>
      <p:pic>
        <p:nvPicPr>
          <p:cNvPr descr="fig:  pass-software.png" id="0" name="Picture 1"/>
          <p:cNvPicPr>
            <a:picLocks noGrp="1" noChangeAspect="1"/>
          </p:cNvPicPr>
          <p:nvPr/>
        </p:nvPicPr>
        <p:blipFill>
          <a:blip r:embed="rId3"/>
          <a:stretch>
            <a:fillRect/>
          </a:stretch>
        </p:blipFill>
        <p:spPr bwMode="auto">
          <a:xfrm>
            <a:off x="3302000" y="1600200"/>
            <a:ext cx="55880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2. Screen shot of PASS website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Software to calculate power and sample size: PiFace</a:t>
            </a:r>
          </a:p>
        </p:txBody>
      </p:sp>
      <p:pic>
        <p:nvPicPr>
          <p:cNvPr descr="fig:  piface-software.png" id="0" name="Picture 1"/>
          <p:cNvPicPr>
            <a:picLocks noGrp="1" noChangeAspect="1"/>
          </p:cNvPicPr>
          <p:nvPr/>
        </p:nvPicPr>
        <p:blipFill>
          <a:blip r:embed="rId3"/>
          <a:stretch>
            <a:fillRect/>
          </a:stretch>
        </p:blipFill>
        <p:spPr bwMode="auto">
          <a:xfrm>
            <a:off x="3302000" y="1600200"/>
            <a:ext cx="55880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3. Screen shot of PiFace website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Software to calculate power and sample size: SAS Proc Power</a:t>
            </a:r>
          </a:p>
        </p:txBody>
      </p:sp>
      <p:pic>
        <p:nvPicPr>
          <p:cNvPr descr="fig:  sas-software.png" id="0" name="Picture 1"/>
          <p:cNvPicPr>
            <a:picLocks noGrp="1" noChangeAspect="1"/>
          </p:cNvPicPr>
          <p:nvPr/>
        </p:nvPicPr>
        <p:blipFill>
          <a:blip r:embed="rId3"/>
          <a:stretch>
            <a:fillRect/>
          </a:stretch>
        </p:blipFill>
        <p:spPr bwMode="auto">
          <a:xfrm>
            <a:off x="3302000" y="1600200"/>
            <a:ext cx="55880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3. Screen shot of SAS documentation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Other software</a:t>
            </a:r>
          </a:p>
        </p:txBody>
      </p:sp>
      <p:sp>
        <p:nvSpPr>
          <p:cNvPr id="3" name="Content Placeholder 2"/>
          <p:cNvSpPr>
            <a:spLocks noGrp="1"/>
          </p:cNvSpPr>
          <p:nvPr>
            <p:ph idx="1"/>
          </p:nvPr>
        </p:nvSpPr>
        <p:spPr/>
        <p:txBody>
          <a:bodyPr/>
          <a:lstStyle/>
          <a:p>
            <a:pPr lvl="0"/>
            <a:r>
              <a:rPr/>
              <a:t>nQuery advisor</a:t>
            </a:r>
          </a:p>
          <a:p>
            <a:pPr lvl="0"/>
            <a:r>
              <a:rPr/>
              <a:t>G*Power</a:t>
            </a:r>
          </a:p>
          <a:p>
            <a:pPr lvl="0"/>
            <a:r>
              <a:rPr/>
              <a:t>Power and Precision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53</Words>
  <Application>Microsoft Office PowerPoint</Application>
  <PresentationFormat>Widescreen</PresentationFormat>
  <Paragraphs>9</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Wide screen template</vt:lpstr>
      <vt:lpstr>Master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and sample size calculations</dc:title>
  <dc:creator>Steve Simon</dc:creator>
  <cp:keywords/>
  <dcterms:created xsi:type="dcterms:W3CDTF">2022-08-13T16:28:00Z</dcterms:created>
  <dcterms:modified xsi:type="dcterms:W3CDTF">2022-08-13T16:28:00Z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2022-08-12</vt:lpwstr>
  </property>
  <property fmtid="{D5CDD505-2E9C-101B-9397-08002B2CF9AE}" pid="3" name="output">
    <vt:lpwstr/>
  </property>
</Properties>
</file>