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the abstract that I provided. I am including it here to remind myself what I promised to talk about.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The bootstrap is a methodology derived by Bradley Efron in the 1980s that provides a reasonable approximation to the sampling distribution of various “difficult” statistics. Difficult statistics are those where there is no mathematical theory to establish a distribution. It is also useful when you don’t trust the mathematical theory because of a small sample size or potential violations of the underlying assumptions. The bootstrap is also a mechanism used by many machine learning algorithms to avoid overfitting. This talk will orient you to the general mechanisms of the bootstrap algorithm and illustrate its application in a couple of simple settings.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This talk will cover four major areas.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First, I will provide a historical overview, starting with a simpler method that the bootstrap was based on called the jackknife. Then I will talk about Bradlet Efron’s work to develop the bootstrap and establish its theoretical foundations. Then I will mention how bootstrapping has developed into a methodology used in machine learning called bagging.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Next, I will explain the reasons why you might want to use the bootstrap: to estimate bias, calculate standard errors, compute confidence intervals, and test hypotheses.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 will illustrate the mechanics of the bootstrap and show briefly how to implement the bootstrap in SAS, Stata, and R.</a:t>
            </a:r>
          </a:p>
          <a:p>
            <a:pPr lvl="0" indent="0" marL="0">
              <a:buNone/>
            </a:pPr>
          </a:p>
          <a:p>
            <a:pPr lvl="0"/>
            <a:r>
              <a:rPr/>
              <a:t>Purpose</a:t>
            </a:r>
          </a:p>
          <a:p>
            <a:pPr lvl="0" indent="0" marL="0">
              <a:buNone/>
            </a:pPr>
          </a:p>
          <a:p>
            <a:pPr lvl="1"/>
            <a:r>
              <a:rPr/>
              <a:t>Estimate bias</a:t>
            </a:r>
          </a:p>
          <a:p>
            <a:pPr lvl="0" indent="0" marL="0">
              <a:buNone/>
            </a:pPr>
          </a:p>
          <a:p>
            <a:pPr lvl="1"/>
            <a:r>
              <a:rPr/>
              <a:t>Calculate standard errors</a:t>
            </a:r>
          </a:p>
          <a:p>
            <a:pPr lvl="0" indent="0" marL="0">
              <a:buNone/>
            </a:pPr>
          </a:p>
          <a:p>
            <a:pPr lvl="1"/>
            <a:r>
              <a:rPr/>
              <a:t>Compute confidence intervals</a:t>
            </a:r>
          </a:p>
          <a:p>
            <a:pPr lvl="0" indent="0" marL="0">
              <a:buNone/>
            </a:pPr>
          </a:p>
          <a:p>
            <a:pPr lvl="1"/>
            <a:r>
              <a:rPr/>
              <a:t>Test hypotheses</a:t>
            </a:r>
          </a:p>
          <a:p>
            <a:pPr lvl="0" indent="0" marL="0">
              <a:buNone/>
            </a:pPr>
          </a:p>
          <a:p>
            <a:pPr lvl="0"/>
            <a:r>
              <a:rPr/>
              <a:t>Calculations</a:t>
            </a:r>
          </a:p>
          <a:p>
            <a:pPr lvl="0" indent="0" marL="0">
              <a:buNone/>
            </a:pPr>
          </a:p>
          <a:p>
            <a:pPr lvl="1"/>
            <a:r>
              <a:rPr/>
              <a:t>Bias</a:t>
            </a:r>
          </a:p>
          <a:p>
            <a:pPr lvl="0" indent="0" marL="0">
              <a:buNone/>
            </a:pPr>
          </a:p>
          <a:p>
            <a:pPr lvl="1"/>
            <a:r>
              <a:rPr/>
              <a:t>Standard error</a:t>
            </a:r>
          </a:p>
          <a:p>
            <a:pPr lvl="0" indent="0" marL="0">
              <a:buNone/>
            </a:pPr>
          </a:p>
          <a:p>
            <a:pPr lvl="1"/>
            <a:r>
              <a:rPr/>
              <a:t>Percentile confidence interval</a:t>
            </a:r>
          </a:p>
          <a:p>
            <a:pPr lvl="0" indent="0" marL="0">
              <a:buNone/>
            </a:pPr>
          </a:p>
          <a:p>
            <a:pPr lvl="1"/>
            <a:r>
              <a:rPr/>
              <a:t>Bias corrected intervals</a:t>
            </a:r>
          </a:p>
          <a:p>
            <a:pPr lvl="0" indent="0" marL="0">
              <a:buNone/>
            </a:pPr>
          </a:p>
          <a:p>
            <a:pPr lvl="0"/>
            <a:r>
              <a:rPr/>
              <a:t>Software</a:t>
            </a:r>
          </a:p>
          <a:p>
            <a:pPr lvl="0" indent="0" marL="0">
              <a:buNone/>
            </a:pPr>
          </a:p>
          <a:p>
            <a:pPr lvl="1"/>
            <a:r>
              <a:rPr/>
              <a:t>SAS</a:t>
            </a:r>
          </a:p>
          <a:p>
            <a:pPr lvl="0" indent="0" marL="0">
              <a:buNone/>
            </a:pPr>
          </a:p>
          <a:p>
            <a:pPr lvl="1"/>
            <a:r>
              <a:rPr/>
              <a:t>Stata</a:t>
            </a:r>
          </a:p>
          <a:p>
            <a:pPr lvl="0" indent="0" marL="0">
              <a:buNone/>
            </a:pPr>
          </a:p>
          <a:p>
            <a:pPr lvl="1"/>
            <a:r>
              <a:rPr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jackknife, as called the “leave-one-out” method was proposed in 1949 as a method for estimating bias and calculating standard errors by Quenouille. It got the name “jackknife” by John Tukey because he felt it was a useful tool for a variety of settings.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You create subsamples by leaving one data point out. With five data points, you have five subsamples.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gentle introduction to the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Created 2022-07-13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have you learned</a:t>
            </a:r>
          </a:p>
          <a:p>
            <a:pPr lvl="1"/>
            <a:r>
              <a:rPr/>
              <a:t>History of the bootstrap</a:t>
            </a:r>
          </a:p>
          <a:p>
            <a:pPr lvl="0"/>
            <a:r>
              <a:rPr/>
              <a:t>What’s coming next</a:t>
            </a:r>
          </a:p>
          <a:p>
            <a:pPr lvl="1"/>
            <a:r>
              <a:rPr/>
              <a:t>Reasons for using the bootstrap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Reasons for using 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Estimate bias</a:t>
            </a:r>
          </a:p>
          <a:p>
            <a:pPr lvl="0"/>
            <a:r>
              <a:rPr/>
              <a:t>Calculate standard errors</a:t>
            </a:r>
          </a:p>
          <a:p>
            <a:pPr lvl="0"/>
            <a:r>
              <a:rPr/>
              <a:t>Compute confidence intervals</a:t>
            </a:r>
          </a:p>
          <a:p>
            <a:pPr lvl="0"/>
            <a:r>
              <a:rPr/>
              <a:t>Test hypotheses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Estimate bias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Calculate standard errors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confidence intervals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hypotheses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you have learned</a:t>
            </a:r>
          </a:p>
          <a:p>
            <a:pPr lvl="1"/>
            <a:r>
              <a:rPr/>
              <a:t>Purposes of the bootstrap</a:t>
            </a:r>
          </a:p>
          <a:p>
            <a:pPr lvl="0"/>
            <a:r>
              <a:rPr/>
              <a:t>What’s coming next</a:t>
            </a:r>
          </a:p>
          <a:p>
            <a:pPr lvl="1"/>
            <a:r>
              <a:rPr/>
              <a:t>Mechanics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Resampling</a:t>
            </a:r>
          </a:p>
          <a:p>
            <a:pPr lvl="0"/>
            <a:r>
              <a:rPr/>
              <a:t>Bootstrap estimates</a:t>
            </a:r>
          </a:p>
          <a:p>
            <a:pPr lvl="0"/>
            <a:r>
              <a:rPr/>
              <a:t>Bias calculation</a:t>
            </a:r>
          </a:p>
          <a:p>
            <a:pPr lvl="0"/>
            <a:r>
              <a:rPr/>
              <a:t>Standard error calculation</a:t>
            </a:r>
          </a:p>
          <a:p>
            <a:pPr lvl="0"/>
            <a:r>
              <a:rPr/>
              <a:t>Confidence interval</a:t>
            </a:r>
          </a:p>
          <a:p>
            <a:pPr lvl="1"/>
            <a:r>
              <a:rPr/>
              <a:t>Percentile method</a:t>
            </a:r>
          </a:p>
          <a:p>
            <a:pPr lvl="1"/>
            <a:r>
              <a:rPr/>
              <a:t>Bias corrected and adjusted method</a:t>
            </a:r>
          </a:p>
          <a:p>
            <a:pPr lvl="0"/>
            <a:r>
              <a:rPr/>
              <a:t>Hypothesis tests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have you learned</a:t>
            </a:r>
          </a:p>
          <a:p>
            <a:pPr lvl="1"/>
            <a:r>
              <a:rPr/>
              <a:t>Mechanics</a:t>
            </a:r>
          </a:p>
          <a:p>
            <a:pPr lvl="0"/>
            <a:r>
              <a:rPr/>
              <a:t>What’s coming next</a:t>
            </a:r>
          </a:p>
          <a:p>
            <a:pPr lvl="1"/>
            <a:r>
              <a:rPr/>
              <a:t>Software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History</a:t>
            </a:r>
          </a:p>
          <a:p>
            <a:pPr lvl="1"/>
            <a:r>
              <a:rPr/>
              <a:t>The jackknife</a:t>
            </a:r>
          </a:p>
          <a:p>
            <a:pPr lvl="1"/>
            <a:r>
              <a:rPr/>
              <a:t>Bradley Efron’s work</a:t>
            </a:r>
          </a:p>
          <a:p>
            <a:pPr lvl="1"/>
            <a:r>
              <a:rPr/>
              <a:t>Bagging</a:t>
            </a:r>
          </a:p>
          <a:p>
            <a:pPr lvl="0"/>
            <a:r>
              <a:rPr/>
              <a:t>Purpose</a:t>
            </a:r>
          </a:p>
          <a:p>
            <a:pPr lvl="1"/>
            <a:r>
              <a:rPr/>
              <a:t>Estimate bias</a:t>
            </a:r>
          </a:p>
          <a:p>
            <a:pPr lvl="1"/>
            <a:r>
              <a:rPr/>
              <a:t>Calculate standard errors</a:t>
            </a:r>
          </a:p>
          <a:p>
            <a:pPr lvl="1"/>
            <a:r>
              <a:rPr/>
              <a:t>Compute confidence intervals</a:t>
            </a:r>
          </a:p>
          <a:p>
            <a:pPr lvl="1"/>
            <a:r>
              <a:rPr/>
              <a:t>Test hypotheses</a:t>
            </a:r>
          </a:p>
          <a:p>
            <a:pPr lvl="0"/>
            <a:r>
              <a:rPr/>
              <a:t>Resampling mechanics</a:t>
            </a:r>
          </a:p>
          <a:p>
            <a:pPr lvl="0"/>
            <a:r>
              <a:rPr/>
              <a:t>Calculations</a:t>
            </a:r>
          </a:p>
          <a:p>
            <a:pPr lvl="1"/>
            <a:r>
              <a:rPr/>
              <a:t>Bias</a:t>
            </a:r>
          </a:p>
          <a:p>
            <a:pPr lvl="1"/>
            <a:r>
              <a:rPr/>
              <a:t>Standard error</a:t>
            </a:r>
          </a:p>
          <a:p>
            <a:pPr lvl="1"/>
            <a:r>
              <a:rPr/>
              <a:t>Percentile confidence interval</a:t>
            </a:r>
          </a:p>
          <a:p>
            <a:pPr lvl="1"/>
            <a:r>
              <a:rPr/>
              <a:t>Bias corrected intervals</a:t>
            </a:r>
          </a:p>
          <a:p>
            <a:pPr lvl="0"/>
            <a:r>
              <a:rPr/>
              <a:t>Software</a:t>
            </a:r>
          </a:p>
          <a:p>
            <a:pPr lvl="1"/>
            <a:r>
              <a:rPr/>
              <a:t>SAS</a:t>
            </a:r>
          </a:p>
          <a:p>
            <a:pPr lvl="1"/>
            <a:r>
              <a:rPr/>
              <a:t>Stata</a:t>
            </a:r>
          </a:p>
          <a:p>
            <a:pPr lvl="1"/>
            <a:r>
              <a:rPr/>
              <a:t>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Time series</a:t>
            </a:r>
          </a:p>
          <a:p>
            <a:pPr lvl="0"/>
            <a:r>
              <a:rPr/>
              <a:t>Regression models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History</a:t>
            </a:r>
          </a:p>
          <a:p>
            <a:pPr lvl="0"/>
            <a:r>
              <a:rPr/>
              <a:t>Purpose</a:t>
            </a:r>
          </a:p>
          <a:p>
            <a:pPr lvl="0"/>
            <a:r>
              <a:rPr/>
              <a:t>Calculations</a:t>
            </a:r>
          </a:p>
          <a:p>
            <a:pPr lvl="0"/>
            <a:r>
              <a:rPr/>
              <a:t>Software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jackknife</a:t>
            </a:r>
          </a:p>
          <a:p>
            <a:pPr lvl="0"/>
            <a:r>
              <a:rPr/>
              <a:t>Bradley Efron’s contributions</a:t>
            </a:r>
          </a:p>
          <a:p>
            <a:pPr lvl="0"/>
            <a:r>
              <a:rPr/>
              <a:t>Recent application: bagging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jackknife (1/3)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X</m:t>
                    </m:r>
                    <m:r>
                      <m:t> </m:t>
                    </m:r>
                    <m:r>
                      <m:t> </m:t>
                    </m:r>
                    <m:r>
                      <m:t> </m:t>
                    </m:r>
                    <m:r>
                      <m:t> </m:t>
                    </m:r>
                    <m:r>
                      <m:t> 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7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6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 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 </m:t>
                        </m:r>
                        <m:r>
                          <m:t> 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7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6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 </m:t>
                        </m:r>
                        <m:r>
                          <m:t> 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7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6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3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 </m:t>
                        </m:r>
                        <m:r>
                          <m:t> 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6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4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7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 </m:t>
                        </m:r>
                        <m:r>
                          <m:t> 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6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5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7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 </m:t>
                        </m:r>
                        <m:r>
                          <m:t> 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jackknife (2/3)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D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r>
                      <m:t>Σ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 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D</m:t>
                    </m:r>
                  </m:oMath>
                </a14:m>
                <a:r>
                  <a:rPr/>
                  <a:t> (2, 3, 7, 5, 6) = 1.68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jackknife (3/3)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 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D</m:t>
                    </m:r>
                  </m:oMath>
                </a14:m>
                <a:r>
                  <a:rPr/>
                  <a:t> (3, 7, 5, 6) = 1.25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D</m:t>
                    </m:r>
                  </m:oMath>
                </a14:m>
                <a:r>
                  <a:rPr/>
                  <a:t> (2, 7, 5, 6) = 1.5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D</m:t>
                    </m:r>
                  </m:oMath>
                </a14:m>
                <a:r>
                  <a:rPr/>
                  <a:t> (2, 3, 5, 6) = 1.5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D</m:t>
                    </m:r>
                  </m:oMath>
                </a14:m>
                <a:r>
                  <a:rPr/>
                  <a:t> (2, 3, 7, 6) = 2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D</m:t>
                    </m:r>
                  </m:oMath>
                </a14:m>
                <a:r>
                  <a:rPr/>
                  <a:t> (2, 3, 7, 5) = 1.75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jackknife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MAD (Full sample) = 1.68</a:t>
            </a:r>
          </a:p>
          <a:p>
            <a:pPr lvl="0"/>
            <a:r>
              <a:rPr/>
              <a:t>Average MAD (Jackknife subsamples) = 1.6</a:t>
            </a:r>
          </a:p>
          <a:p>
            <a:pPr lvl="0"/>
            <a:r>
              <a:rPr/>
              <a:t>Estimated bias = 0.08</a:t>
            </a:r>
          </a:p>
          <a:p>
            <a:pPr lvl="0"/>
            <a:r>
              <a:rPr/>
              <a:t>Standard deviation MAD (Jackknife subsamples) = 0.285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Bradley Efron</a:t>
            </a:r>
          </a:p>
        </p:txBody>
      </p:sp>
      <p:pic>
        <p:nvPicPr>
          <p:cNvPr descr="fig:  ../images/bradley-efron-0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8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1. Photograph of Bradley Efron from Wikipedia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Bagging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the bootstrap</dc:title>
  <dc:creator>Steve Simon</dc:creator>
  <cp:keywords/>
  <dcterms:created xsi:type="dcterms:W3CDTF">2022-07-13T21:01:15Z</dcterms:created>
  <dcterms:modified xsi:type="dcterms:W3CDTF">2022-07-13T21:01:15Z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2022-07-13</vt:lpwstr>
  </property>
  <property fmtid="{D5CDD505-2E9C-101B-9397-08002B2CF9AE}" pid="3" name="output">
    <vt:lpwstr>powerpoint_presentation</vt:lpwstr>
  </property>
</Properties>
</file>