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bottling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machine,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p-bar.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births.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Karen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F.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ASA-SIAM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Siam,</a:t>
            </a:r>
            <a:r>
              <a:rPr/>
              <a:t> </a:t>
            </a:r>
            <a:r>
              <a:rPr/>
              <a:t>Philadelphia</a:t>
            </a:r>
            <a:r>
              <a:rPr/>
              <a:t> </a:t>
            </a:r>
            <a:r>
              <a:rPr/>
              <a:t>PA,</a:t>
            </a:r>
            <a:r>
              <a:rPr/>
              <a:t> </a:t>
            </a:r>
            <a:r>
              <a:rPr/>
              <a:t>ASA,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DC,</a:t>
            </a:r>
            <a:r>
              <a:rPr/>
              <a:t> </a:t>
            </a:r>
            <a:r>
              <a:rPr/>
              <a:t>2005.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IMPORTANT!!!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width.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pregnancies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C-sections,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Catherine</a:t>
            </a:r>
            <a:r>
              <a:rPr/>
              <a:t> </a:t>
            </a:r>
            <a:r>
              <a:rPr/>
              <a:t>Aird,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novelist.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shining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emulated.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horrible</a:t>
            </a:r>
            <a:r>
              <a:rPr/>
              <a:t> </a:t>
            </a:r>
            <a:r>
              <a:rPr/>
              <a:t>warnings.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shoulders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scenarios.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Pairwise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Dunnett’s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unfortunate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workplaces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workforce.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deserving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matter)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bonuses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fired,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investigation.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</a:t>
            </a:r>
            <a:r>
              <a:rPr/>
              <a:t> </a:t>
            </a:r>
            <a:r>
              <a:rPr/>
              <a:t>short-circuits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conclusions.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https://statisticsbyjim.com/anova/post-hoc-tests-anova/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touch.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ignoring,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multiplicity,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misleading.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adjustment.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being.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strongest,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technique.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downside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automotive</a:t>
            </a:r>
            <a:r>
              <a:rPr/>
              <a:t> </a:t>
            </a:r>
            <a:r>
              <a:rPr/>
              <a:t>factory.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“</a:t>
            </a:r>
            <a:r>
              <a:rPr/>
              <a:t>sigma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centerline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1"/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dwarfs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alphabetically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lower-case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http://www.pmean.com/07/AnomTable05Part1.html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http://www.pmean.com/07/AnomTable05Part2.html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multivariate</a:t>
            </a:r>
            <a:r>
              <a:rPr/>
              <a:t> </a:t>
            </a:r>
            <a:r>
              <a:rPr/>
              <a:t>t-distribution.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complications.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contributes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-1/(I-1),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degenerate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degeneracy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mvtnorm,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h(0.95,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15):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matrix(-1/(i-1),</a:t>
            </a:r>
            <a:r>
              <a:rPr/>
              <a:t> </a:t>
            </a:r>
            <a:r>
              <a:rPr/>
              <a:t>nrow=i,</a:t>
            </a:r>
            <a:r>
              <a:rPr/>
              <a:t> </a:t>
            </a:r>
            <a:r>
              <a:rPr/>
              <a:t>ncol=i)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diag(co)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rep(1,i)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qmvt(p=0.95,</a:t>
            </a:r>
            <a:r>
              <a:rPr/>
              <a:t> </a:t>
            </a:r>
            <a:r>
              <a:rPr/>
              <a:t>tail=</a:t>
            </a:r>
            <a:r>
              <a:rPr/>
              <a:t>“</a:t>
            </a:r>
            <a:r>
              <a:rPr/>
              <a:t>both.tails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corr=co,</a:t>
            </a:r>
            <a:r>
              <a:rPr/>
              <a:t> </a:t>
            </a:r>
            <a:r>
              <a:rPr/>
              <a:t>df=15)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anom-talk_files/figure-pptx/mistak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 chart has an arbitrary order</a:t>
            </a:r>
          </a:p>
          <a:p>
            <a:pPr lvl="2"/>
            <a:r>
              <a:rPr/>
              <a:t>Control charts rules depend on a time sequence</a:t>
            </a:r>
          </a:p>
          <a:p>
            <a:pPr lvl="2"/>
            <a:r>
              <a:rPr/>
              <a:t>Rules optimized for average run length</a:t>
            </a:r>
          </a:p>
          <a:p>
            <a:pPr lvl="1"/>
            <a:r>
              <a:rPr/>
              <a:t>Use ANOM chart instead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 need to apply any post hoc test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I=2   3    4    5    6  
df=2 4.30 5.88 6.59 7.10 7.49
   3 3.18 4.18 4.60 4.92 5.14
   4 2.78 3.56 3.89 4.12 4.30
   5 2.57 3.25 3.52 3.72 3.88
   6 2.45 3.07 3.31 3.49 3.62
   7 2.36 2.94 3.17 3.33 3.46
   8 2.31 2.86 3.06 3.22 3.33
   9 2.26 2.79 2.99 3.13 3.24
  10 2.23 2.74 2.93 3.07 3.17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1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-0.02386 -0.02853
## -0.03001 -0.00428
## -0.03623 -0.04222
## -0.00144 -0.06466
## 0.00944 -0.00163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2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-0.02014 -0.02725
## 0.02268 -0.03323
## 0.03661 0.04378
## 0.05562 0.00977
## 0.05641 0.01816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anom-talk_files/figure-pptx/initial-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position    avg stdev
## 1        1 -0.022 0.023
## 2        2  0.016 0.033
## 3        3  0.006 0.029
## 4        4  0.065 0.021
## 5        5  0.008 0.026
## 6        6 -0.013 0.016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anom-talk_files/figure-pptx/graph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avg    sp
## 1 0.01 0.025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 (ANOM)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Similar but different from control charts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  <p:pic>
        <p:nvPicPr>
          <p:cNvPr descr="anom-talk_files/figure-pptx/graph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±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  <m:r>
                      <m:t>​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0.01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2.72 0.025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5</m:t>
                            </m:r>
                          </m:num>
                          <m:den>
                            <m:r>
                              <m:t>60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-0.01 to 0.03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anom-talk_files/figure-pptx/graph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Two extensions</a:t>
                </a:r>
              </a:p>
              <a:p>
                <a:pPr lvl="2"/>
                <a:r>
                  <a:rPr/>
                  <a:t>Proportions rather than means</a:t>
                </a:r>
              </a:p>
              <a:p>
                <a:pPr lvl="2"/>
                <a:r>
                  <a:rPr/>
                  <a:t>Unequal group sizes</a:t>
                </a:r>
              </a:p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p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IMPORTANT!!! Limits change with i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group c_sections births
## 1    1A        150    923
## 2    1K         45    298
## 3    1B         34    170
## 4    1D         18    132
## 5    3I         20    106
## 6    3M         12    105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anom-talk_files/figure-pptx/p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3.127979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anom-talk_files/figure-pptx/p-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result implies consistency</a:t>
            </a:r>
          </a:p>
          <a:p>
            <a:pPr lvl="2"/>
            <a:r>
              <a:rPr/>
              <a:t>But is it consistently bad?</a:t>
            </a:r>
          </a:p>
          <a:p>
            <a:pPr lvl="2"/>
            <a:r>
              <a:rPr/>
              <a:t>Work on global changes</a:t>
            </a:r>
          </a:p>
          <a:p>
            <a:pPr lvl="1"/>
            <a:r>
              <a:rPr/>
              <a:t>Positive result implies inconsistency</a:t>
            </a:r>
          </a:p>
          <a:p>
            <a:pPr lvl="2"/>
            <a:r>
              <a:rPr/>
              <a:t>“If you can’t be a good example, then you’ll just have to be a horrible warning”</a:t>
            </a:r>
          </a:p>
          <a:p>
            <a:pPr lvl="2"/>
            <a:r>
              <a:rPr/>
              <a:t>Work on local changes</a:t>
            </a:r>
          </a:p>
          <a:p>
            <a:pPr lvl="1"/>
            <a:r>
              <a:rPr/>
              <a:t>Similar advice on control charts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S</m:t>
                        </m:r>
                        <m:r>
                          <m:t>T</m:t>
                        </m:r>
                        <m:r>
                          <m:t>R</m:t>
                        </m:r>
                      </m:num>
                      <m:den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Apply post hoc test (e.g., Tukey)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contraindications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Simplicity comes with a price</a:t>
            </a:r>
          </a:p>
          <a:p>
            <a:pPr lvl="1"/>
            <a:r>
              <a:rPr/>
              <a:t>You should not use ANOM</a:t>
            </a:r>
          </a:p>
          <a:p>
            <a:pPr lvl="2"/>
            <a:r>
              <a:rPr/>
              <a:t>when searching for the best group</a:t>
            </a:r>
          </a:p>
          <a:p>
            <a:pPr lvl="2"/>
            <a:r>
              <a:rPr/>
              <a:t>when comparing to a control group</a:t>
            </a:r>
          </a:p>
          <a:p>
            <a:pPr lvl="2"/>
            <a:r>
              <a:rPr/>
              <a:t>for a reward or punishment system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compares each group mean to the overall mean</a:t>
            </a:r>
          </a:p>
          <a:p>
            <a:pPr lvl="1"/>
            <a:r>
              <a:rPr/>
              <a:t>It can be applied for proportions or counts as well</a:t>
            </a:r>
          </a:p>
          <a:p>
            <a:pPr lvl="1"/>
            <a:r>
              <a:rPr/>
              <a:t>It has a simple interpretation</a:t>
            </a:r>
          </a:p>
          <a:p>
            <a:pPr lvl="1"/>
            <a:r>
              <a:rPr/>
              <a:t>It has a simple graphical display</a:t>
            </a:r>
          </a:p>
          <a:p>
            <a:pPr lvl="1"/>
            <a:r>
              <a:rPr/>
              <a:t>Useful for some but not all research settings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images/touching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anom-talk_files/figure-pptx/touching-interv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images/tukey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images/tukey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anom-talk_files/figure-pptx/qc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 of control if:</a:t>
            </a:r>
          </a:p>
          <a:p>
            <a:pPr lvl="2"/>
            <a:r>
              <a:rPr/>
              <a:t>One point outside of control limits</a:t>
            </a:r>
          </a:p>
          <a:p>
            <a:pPr lvl="2"/>
            <a:r>
              <a:rPr/>
              <a:t>Eight consecutive points on same side of center line</a:t>
            </a:r>
          </a:p>
          <a:p>
            <a:pPr lvl="2"/>
            <a:r>
              <a:rPr/>
              <a:t>Other rules(?)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2022-04-05T20:37:27Z</dcterms:created>
  <dcterms:modified xsi:type="dcterms:W3CDTF">2022-04-05T20:37:27Z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2022-04-03</vt:lpwstr>
  </property>
  <property fmtid="{D5CDD505-2E9C-101B-9397-08002B2CF9AE}" pid="3" name="output">
    <vt:lpwstr>powerpoint_presentation</vt:lpwstr>
  </property>
</Properties>
</file>