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notesMaster" Target="notesMasters/notesMaster1.xml" /><Relationship Id="rId44" Type="http://schemas.openxmlformats.org/officeDocument/2006/relationships/viewProps" Target="viewProps.xml" /><Relationship Id="rId43" Type="http://schemas.openxmlformats.org/officeDocument/2006/relationships/presProps" Target="presProps.xml" /><Relationship Id="rId1" Type="http://schemas.openxmlformats.org/officeDocument/2006/relationships/slideMaster" Target="slideMasters/slideMaster1.xml" /><Relationship Id="rId46" Type="http://schemas.openxmlformats.org/officeDocument/2006/relationships/tableStyles" Target="tableStyles.xml" /><Relationship Id="rId4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Next, I will explain the reasons why you might want to use the bootstrap: to estimate bias, calculate standard errors, compute confidence intervals, and test hypotheses.</a:t>
            </a:r>
          </a:p>
          <a:p>
            <a:pPr lvl="0" indent="0" marL="0">
              <a:buNone/>
            </a:pPr>
          </a:p>
          <a:p>
            <a:pPr lvl="0" indent="0" marL="0">
              <a:buNone/>
            </a:pPr>
            <a:r>
              <a:rPr/>
              <a:t>I will illustrate the mechanics of the bootstrap and show briefly how to implement the bootstrap in SAS, Stata, and R.</a:t>
            </a:r>
          </a:p>
          <a:p>
            <a:pPr lvl="0" indent="0" marL="0">
              <a:buNone/>
            </a:pPr>
          </a:p>
          <a:p>
            <a:pPr lvl="0" indent="0" marL="0">
              <a:buNone/>
            </a:pPr>
            <a:r>
              <a:rPr/>
              <a:t>Then I will show two simple examples.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regression tree is a model used for continuous outcomes. It finds optimal splits of the data that create subgroups where the outcome variable shows very little variation. This is an example from the Statology blog on how to fit CART models.</a:t>
            </a:r>
          </a:p>
          <a:p>
            <a:pPr lvl="0" indent="0" marL="0">
              <a:buNone/>
            </a:pPr>
          </a:p>
          <a:p>
            <a:pPr lvl="0" indent="0" marL="0">
              <a:buNone/>
            </a:pPr>
            <a:r>
              <a:rPr/>
              <a:t>Zach Bobbitt. How to Fit Classification and Regression Trees in R. Statology blog, 2020-11-22. Available in html format.</a:t>
            </a:r>
          </a:p>
          <a:p>
            <a:pPr lvl="0" indent="0" marL="0">
              <a:buNone/>
            </a:pPr>
          </a:p>
          <a:p>
            <a:pPr lvl="0" indent="0" marL="0">
              <a:buNone/>
            </a:pPr>
            <a:r>
              <a:rPr/>
              <a:t>The graph shows a prediction model for baseball player salaries. If the numbers seem low, it is because the data comes form 1987. The first split is between years in the league. If it is less than 4.5, the node to the left shows a mean salary of 225.83 thousand dollars. If it is greater than 4.5, the node to the right shows an additional split: were the number of home runs less than 16.5, then another split is the number of home runs also less than 8.5 then the mean salary is 502.81 thousand dollars. I won’t go through every branch, but each of the final nodes is a combination of splits involving years in the league or home runs.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an example of a classification tree. You use a classification tree when you are predicting a binary outcome.</a:t>
            </a:r>
          </a:p>
          <a:p>
            <a:pPr lvl="0" indent="0" marL="0">
              <a:buNone/>
            </a:pPr>
          </a:p>
          <a:p>
            <a:pPr lvl="0" indent="0" marL="0">
              <a:buNone/>
            </a:pPr>
            <a:r>
              <a:rPr/>
              <a:t>This is an example from the Wikipedia page on decision tree learning. It is work by Gilgoldm and published under a Creative Commons open source license (CC BY-SA 4.0) and is available for download here.</a:t>
            </a:r>
          </a:p>
          <a:p>
            <a:pPr lvl="0" indent="0" marL="0">
              <a:buNone/>
            </a:pPr>
          </a:p>
          <a:p>
            <a:pPr lvl="0" indent="0" marL="0">
              <a:buNone/>
            </a:pPr>
            <a:r>
              <a:rPr/>
              <a:t>Both classification trees and regression trees have a tendency to overfit the data. They are also highly sensitive to small changes in the data. In fact, I would have a hard time recommending the use of these models at all.</a:t>
            </a:r>
          </a:p>
          <a:p>
            <a:pPr lvl="0" indent="0" marL="0">
              <a:buNone/>
            </a:pPr>
          </a:p>
          <a:p>
            <a:pPr lvl="0" indent="0" marL="0">
              <a:buNone/>
            </a:pPr>
            <a:r>
              <a:rPr/>
              <a:t>There is an approach, however, that largely overcomes these concerns. It is called an ensemble approach. You combine multiple regression or classification trees into a “forest.” And you do this with the help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bagging, you fit a model (in the case of Random Forests, you fit a CART model) to a few hundred or thousand bootstrap samples. Get predicted values for each model. Average those predicted values across all the bootstrap samples.</a:t>
            </a:r>
          </a:p>
          <a:p>
            <a:pPr lvl="0" indent="0" marL="0">
              <a:buNone/>
            </a:pPr>
          </a:p>
          <a:p>
            <a:pPr lvl="0" indent="0" marL="0">
              <a:buNone/>
            </a:pPr>
            <a:r>
              <a:rPr/>
              <a:t>There are some additional enhancements to the Random Forest models, but the key element is the bagging step.</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other assumptions that you need are justifiable.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Every reference that I reviewed showed these equations and immediately apologized for their complexity. There appears to be little intuition that you can discern from these formulas. The formula for z-hat-0 is a bit easier to follow, perhaps. It is an adjustment for bias.</a:t>
            </a:r>
          </a:p>
          <a:p>
            <a:pPr lvl="0" indent="0" marL="0">
              <a:buNone/>
            </a:pPr>
          </a:p>
          <a:p>
            <a:pPr lvl="0" indent="0" marL="0">
              <a:buNone/>
            </a:pPr>
            <a:r>
              <a:rPr/>
              <a:t>The formula for a-hat is a bit trickier. Notice that it involves deviations from the mean raised to the third power, which seems to be akin to a measure of skewness.</a:t>
            </a:r>
          </a:p>
          <a:p>
            <a:pPr lvl="0" indent="0" marL="0">
              <a:buNone/>
            </a:pPr>
          </a:p>
          <a:p>
            <a:pPr lvl="0" indent="0" marL="0">
              <a:buNone/>
            </a:pPr>
            <a:r>
              <a:rPr/>
              <a:t>Dr. Efron refers to it as an acceleration, because it relates to the second derivative of something. Remember that in Calculus, the first derivative is analogous to speed and the second derivative is analogous to acceleration.</a:t>
            </a:r>
          </a:p>
          <a:p>
            <a:pPr lvl="0" indent="0" marL="0">
              <a:buNone/>
            </a:pPr>
          </a:p>
          <a:p>
            <a:pPr lvl="0" indent="0" marL="0">
              <a:buNone/>
            </a:pPr>
            <a:r>
              <a:rPr/>
              <a:t>If z-hat-sub-0 is equal to zero, there is no adjustment to the confidence interval based on bias.</a:t>
            </a:r>
          </a:p>
          <a:p>
            <a:pPr lvl="0" indent="0" marL="0">
              <a:buNone/>
            </a:pPr>
          </a:p>
          <a:p>
            <a:pPr lvl="0" indent="0" marL="0">
              <a:buNone/>
            </a:pPr>
            <a:r>
              <a:rPr/>
              <a:t>If a-hat is equal to zero, there is no adjustment to the confidence interval based on skewness.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percentiles that you select from the bootstrap distribution are no longer at alpha/2 and 1-alpha/2, but are moved to account for bias and skewness in the bootstrap distribution.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variation on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Rboery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the sample size is not large enough to rely on the Central Limit Theorem?</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jackknife, as called the “leave-one-out” method was proposed in 1949 as a method for estimating bias and calculating standard errors by Quenouille. It got the name “jackknife” by John Tukey because he felt it was a useful tool for a variety of settings.</a:t>
            </a:r>
          </a:p>
          <a:p>
            <a:pPr lvl="0" indent="0" marL="0">
              <a:buNone/>
            </a:pPr>
          </a:p>
          <a:p>
            <a:pPr lvl="0" indent="0" marL="0">
              <a:buNone/>
            </a:pPr>
            <a:r>
              <a:rPr/>
              <a:t>You create subsamples by leaving one data point out.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6.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3, 7, 5, 6) = 1.68</a:t>
                </a:r>
              </a:p>
              <a:p>
                <a:pPr lvl="0" indent="0" marL="0">
                  <a:buNone/>
                </a:pPr>
                <a14:m>
                  <m:oMath xmlns:m="http://schemas.openxmlformats.org/officeDocument/2006/math">
                    <m:r>
                      <m:t> </m:t>
                    </m:r>
                  </m:oMath>
                </a14:m>
              </a:p>
              <a:p>
                <a:pPr lvl="0" indent="0" marL="0">
                  <a:buNone/>
                </a:pPr>
                <a14:m>
                  <m:oMath xmlns:m="http://schemas.openxmlformats.org/officeDocument/2006/math">
                    <m:r>
                      <m:t>M</m:t>
                    </m:r>
                    <m:r>
                      <m:t>A</m:t>
                    </m:r>
                    <m:r>
                      <m:t>D</m:t>
                    </m:r>
                  </m:oMath>
                </a14:m>
                <a:r>
                  <a:rPr/>
                  <a:t> (3, 7, 5, 6) = 1.25</a:t>
                </a:r>
              </a:p>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(4/4)</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273300" y="1193800"/>
            <a:ext cx="4584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Photograph of Bradley Efron with President Bush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Histogram of bootstrapped estimates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(1/4)</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(2/4)</a:t>
            </a:r>
          </a:p>
        </p:txBody>
      </p:sp>
      <p:pic>
        <p:nvPicPr>
          <p:cNvPr descr="fig:  ../images/regression-tree.png" id="0" name="Picture 1"/>
          <p:cNvPicPr>
            <a:picLocks noGrp="1" noChangeAspect="1"/>
          </p:cNvPicPr>
          <p:nvPr/>
        </p:nvPicPr>
        <p:blipFill>
          <a:blip r:embed="rId3"/>
          <a:stretch>
            <a:fillRect/>
          </a:stretch>
        </p:blipFill>
        <p:spPr bwMode="auto">
          <a:xfrm>
            <a:off x="2692400" y="1193800"/>
            <a:ext cx="3759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Illustration of a regression tree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(3/4)</a:t>
            </a:r>
          </a:p>
        </p:txBody>
      </p:sp>
      <p:pic>
        <p:nvPicPr>
          <p:cNvPr descr="fig:  ../images/classification-tree.jpg" id="0" name="Picture 1"/>
          <p:cNvPicPr>
            <a:picLocks noGrp="1" noChangeAspect="1"/>
          </p:cNvPicPr>
          <p:nvPr/>
        </p:nvPicPr>
        <p:blipFill>
          <a:blip r:embed="rId3"/>
          <a:stretch>
            <a:fillRect/>
          </a:stretch>
        </p:blipFill>
        <p:spPr bwMode="auto">
          <a:xfrm>
            <a:off x="3175000" y="1193800"/>
            <a:ext cx="2781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classification tree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History</a:t>
            </a:r>
          </a:p>
          <a:p>
            <a:pPr lvl="1"/>
            <a:r>
              <a:rPr/>
              <a:t>The jackknife</a:t>
            </a:r>
          </a:p>
          <a:p>
            <a:pPr lvl="1"/>
            <a:r>
              <a:rPr/>
              <a:t>Bradley Efron’s work</a:t>
            </a:r>
          </a:p>
          <a:p>
            <a:pPr lvl="1"/>
            <a:r>
              <a:rPr/>
              <a:t>Bagging</a:t>
            </a:r>
          </a:p>
          <a:p>
            <a:pPr lvl="0"/>
            <a:r>
              <a:rPr/>
              <a:t>Calculations</a:t>
            </a:r>
          </a:p>
          <a:p>
            <a:pPr lvl="0"/>
            <a:r>
              <a:rPr/>
              <a:t>Software</a:t>
            </a:r>
          </a:p>
          <a:p>
            <a:pPr lvl="0"/>
            <a:r>
              <a:rPr/>
              <a:t>Examples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Bootstrap sample b=1: CART model predictions, </a:t>
                </a:r>
                <a14:m>
                  <m:oMath xmlns:m="http://schemas.openxmlformats.org/officeDocument/2006/math">
                    <m:sSub>
                      <m:e>
                        <m:acc>
                          <m:accPr>
                            <m:chr m:val="̂"/>
                          </m:accPr>
                          <m:e>
                            <m:r>
                              <m:t>Y</m:t>
                            </m:r>
                          </m:e>
                        </m:acc>
                      </m:e>
                      <m:sub>
                        <m:d>
                          <m:dPr>
                            <m:begChr m:val="("/>
                            <m:endChr m:val=")"/>
                            <m:sepChr m:val=""/>
                            <m:grow/>
                          </m:dPr>
                          <m:e>
                            <m:r>
                              <m:t>1</m:t>
                            </m:r>
                          </m:e>
                        </m:d>
                      </m:sub>
                    </m:sSub>
                  </m:oMath>
                </a14:m>
              </a:p>
              <a:p>
                <a:pPr lvl="0" indent="0" marL="0">
                  <a:buNone/>
                </a:pPr>
                <a:r>
                  <a:rPr/>
                  <a:t>Bootstrap sample b=2: CART model predictions, </a:t>
                </a:r>
                <a14:m>
                  <m:oMath xmlns:m="http://schemas.openxmlformats.org/officeDocument/2006/math">
                    <m:sSub>
                      <m:e>
                        <m:acc>
                          <m:accPr>
                            <m:chr m:val="̂"/>
                          </m:accPr>
                          <m:e>
                            <m:r>
                              <m:t>Y</m:t>
                            </m:r>
                          </m:e>
                        </m:acc>
                      </m:e>
                      <m:sub>
                        <m:d>
                          <m:dPr>
                            <m:begChr m:val="("/>
                            <m:endChr m:val=")"/>
                            <m:sepChr m:val=""/>
                            <m:grow/>
                          </m:dPr>
                          <m:e>
                            <m:r>
                              <m:t>2</m:t>
                            </m:r>
                          </m:e>
                        </m:d>
                      </m:sub>
                    </m:sSub>
                  </m:oMath>
                </a14:m>
              </a:p>
              <a:p>
                <a:pPr lvl="0" indent="0" marL="0">
                  <a:buNone/>
                </a:pPr>
                <a:r>
                  <a:rPr/>
                  <a:t>Bootstrap sample b=3: CART model predictions, </a:t>
                </a:r>
                <a14:m>
                  <m:oMath xmlns:m="http://schemas.openxmlformats.org/officeDocument/2006/math">
                    <m:sSub>
                      <m:e>
                        <m:acc>
                          <m:accPr>
                            <m:chr m:val="̂"/>
                          </m:accPr>
                          <m:e>
                            <m:r>
                              <m:t>Y</m:t>
                            </m:r>
                          </m:e>
                        </m:acc>
                      </m:e>
                      <m:sub>
                        <m:d>
                          <m:dPr>
                            <m:begChr m:val="("/>
                            <m:endChr m:val=")"/>
                            <m:sepChr m:val=""/>
                            <m:grow/>
                          </m:dPr>
                          <m:e>
                            <m:r>
                              <m:t>3</m:t>
                            </m:r>
                          </m:e>
                        </m:d>
                      </m:sub>
                    </m:sSub>
                  </m:oMath>
                </a14:m>
              </a:p>
              <a:p>
                <a:pPr lvl="0" indent="0" marL="0">
                  <a:buNone/>
                </a:pPr>
                <a:r>
                  <a:rPr/>
                  <a:t>…</a:t>
                </a:r>
              </a:p>
              <a:p>
                <a:pPr lvl="0" indent="0" marL="0">
                  <a:buNone/>
                </a:pPr>
                <a:r>
                  <a:rPr/>
                  <a:t>Bootstrap sample b=B: CART model predictions, </a:t>
                </a:r>
                <a14:m>
                  <m:oMath xmlns:m="http://schemas.openxmlformats.org/officeDocument/2006/math">
                    <m:sSub>
                      <m:e>
                        <m:acc>
                          <m:accPr>
                            <m:chr m:val="̂"/>
                          </m:accPr>
                          <m:e>
                            <m:r>
                              <m:t>Y</m:t>
                            </m:r>
                          </m:e>
                        </m:acc>
                      </m:e>
                      <m:sub>
                        <m:d>
                          <m:dPr>
                            <m:begChr m:val="("/>
                            <m:endChr m:val=")"/>
                            <m:sepChr m:val=""/>
                            <m:grow/>
                          </m:dPr>
                          <m:e>
                            <m:r>
                              <m:t>B</m:t>
                            </m:r>
                          </m:e>
                        </m:d>
                      </m:sub>
                    </m:sSub>
                  </m:oMath>
                </a14:m>
              </a:p>
              <a:p>
                <a:pPr lvl="0" indent="0" marL="0">
                  <a:buNone/>
                </a:pPr>
                <a:r>
                  <a:rPr/>
                  <a:t>Final prediction: </a:t>
                </a:r>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r>
                          <m:t> </m:t>
                        </m:r>
                      </m:e>
                    </m:nary>
                    <m:sSub>
                      <m:e>
                        <m:acc>
                          <m:accPr>
                            <m:chr m:val="̂"/>
                          </m:accPr>
                          <m:e>
                            <m:r>
                              <m:t>Y</m:t>
                            </m:r>
                          </m:e>
                        </m:acc>
                      </m:e>
                      <m:sub>
                        <m:r>
                          <m:t>b</m:t>
                        </m:r>
                      </m:sub>
                    </m:sSub>
                  </m:oMath>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Reasons for using the bootstrap</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Reasons for using the bootstrap</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Bias adjustment (using bootstrap estimates)</a:t>
                </a:r>
              </a:p>
              <a:p>
                <a:pPr lvl="1"/>
                <a14:m>
                  <m:oMath xmlns:m="http://schemas.openxmlformats.org/officeDocument/2006/math">
                    <m:sSub>
                      <m:e>
                        <m:acc>
                          <m:accPr>
                            <m:chr m:val="̂"/>
                          </m:accPr>
                          <m:e>
                            <m:r>
                              <m:t>z</m:t>
                            </m:r>
                          </m:e>
                        </m:acc>
                      </m:e>
                      <m:sub>
                        <m:r>
                          <m:t>0</m:t>
                        </m:r>
                      </m:sub>
                    </m:sSub>
                    <m:r>
                      <m:rPr>
                        <m:sty m:val="p"/>
                      </m:rPr>
                      <m:t>=</m:t>
                    </m:r>
                    <m:sSup>
                      <m:e>
                        <m:r>
                          <m:t>Φ</m:t>
                        </m:r>
                      </m:e>
                      <m:sup>
                        <m:r>
                          <m:rPr>
                            <m:sty m:val="p"/>
                          </m:rPr>
                          <m:t>−</m:t>
                        </m:r>
                        <m:r>
                          <m:t>1</m:t>
                        </m:r>
                      </m:sup>
                    </m:sSup>
                    <m:d>
                      <m:dPr>
                        <m:begChr m:val="("/>
                        <m:endChr m:val=")"/>
                        <m:sepChr m:val=""/>
                        <m:grow/>
                      </m:dPr>
                      <m:e>
                        <m:f>
                          <m:fPr>
                            <m:type m:val="bar"/>
                          </m:fPr>
                          <m:num>
                            <m:r>
                              <m:t>1</m:t>
                            </m:r>
                          </m:num>
                          <m:den>
                            <m:r>
                              <m:t>B</m:t>
                            </m:r>
                          </m:den>
                        </m:f>
                        <m:r>
                          <m:t>H</m:t>
                        </m:r>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d>
                  </m:oMath>
                </a14:m>
              </a:p>
              <a:p>
                <a:pPr lvl="0"/>
                <a:r>
                  <a:rPr/>
                  <a:t>Acceleration (using jackknife)</a:t>
                </a:r>
              </a:p>
              <a:p>
                <a:pPr lvl="1"/>
                <a14:m>
                  <m:oMath xmlns:m="http://schemas.openxmlformats.org/officeDocument/2006/math">
                    <m:acc>
                      <m:accPr>
                        <m:chr m:val="̂"/>
                      </m:accPr>
                      <m:e>
                        <m:r>
                          <m:t>a</m:t>
                        </m:r>
                      </m:e>
                    </m:acc>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3</m:t>
                                </m:r>
                              </m:sup>
                            </m:sSup>
                          </m:e>
                        </m:nary>
                      </m:num>
                      <m:den>
                        <m:r>
                          <m:t>6</m:t>
                        </m:r>
                        <m:sSup>
                          <m:e>
                            <m:d>
                              <m:dPr>
                                <m:begChr m:val="("/>
                                <m:endChr m:val=")"/>
                                <m:sepChr m:val=""/>
                                <m:grow/>
                              </m:dPr>
                              <m:e>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2</m:t>
                                        </m:r>
                                      </m:sup>
                                    </m:sSup>
                                  </m:e>
                                </m:nary>
                              </m:e>
                            </m:d>
                          </m:e>
                          <m:sup>
                            <m:r>
                              <m:t>3</m:t>
                            </m:r>
                            <m:r>
                              <m:rPr>
                                <m:sty m:val="p"/>
                              </m:rPr>
                              <m:t>/</m:t>
                            </m:r>
                            <m:r>
                              <m:t>2</m:t>
                            </m:r>
                          </m:sup>
                        </m:sSup>
                      </m:den>
                    </m:f>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Replace </a:t>
                </a:r>
                <a14:m>
                  <m:oMath xmlns:m="http://schemas.openxmlformats.org/officeDocument/2006/math">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α</m:t>
                                    </m:r>
                                    <m:r>
                                      <m:rPr>
                                        <m:sty m:val="p"/>
                                      </m:rPr>
                                      <m:t>/</m:t>
                                    </m:r>
                                    <m:r>
                                      <m:t>2</m:t>
                                    </m:r>
                                  </m:sub>
                                </m:sSub>
                              </m:e>
                            </m:d>
                          </m:den>
                        </m:f>
                      </m:e>
                    </m:d>
                  </m:oMath>
                </a14:m>
              </a:p>
              <a:p>
                <a:pPr lvl="0"/>
                <a:r>
                  <a:rPr/>
                  <a:t>Replace </a:t>
                </a:r>
                <a14:m>
                  <m:oMath xmlns:m="http://schemas.openxmlformats.org/officeDocument/2006/math">
                    <m:r>
                      <m:t>1</m:t>
                    </m:r>
                    <m:r>
                      <m:rPr>
                        <m:sty m:val="p"/>
                      </m:rPr>
                      <m:t>−</m:t>
                    </m:r>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1</m:t>
                                </m:r>
                                <m:r>
                                  <m:rPr>
                                    <m:sty m:val="p"/>
                                  </m:rPr>
                                  <m:t>−</m:t>
                                </m:r>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1</m:t>
                                    </m:r>
                                    <m:r>
                                      <m:rPr>
                                        <m:sty m:val="p"/>
                                      </m:rPr>
                                      <m:t>−</m:t>
                                    </m:r>
                                    <m:r>
                                      <m:t>α</m:t>
                                    </m:r>
                                    <m:r>
                                      <m:rPr>
                                        <m:sty m:val="p"/>
                                      </m:rPr>
                                      <m:t>/</m:t>
                                    </m:r>
                                    <m:r>
                                      <m:t>2</m:t>
                                    </m:r>
                                  </m:sub>
                                </m:sSub>
                              </m:e>
                            </m:d>
                          </m:den>
                        </m:f>
                      </m:e>
                    </m:d>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no adjustment</a:t>
            </a:r>
          </a:p>
        </p:txBody>
      </p:sp>
      <p:pic>
        <p:nvPicPr>
          <p:cNvPr descr="bootstrap-slides_files/figure-pptx/unnamed-chunk-4-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Percentlies with bias adjustment</a:t>
            </a:r>
          </a:p>
        </p:txBody>
      </p:sp>
      <p:pic>
        <p:nvPicPr>
          <p:cNvPr descr="bootstrap-slides_files/figure-pptx/unnamed-chunk-5-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acceleration adjustment</a:t>
            </a:r>
          </a:p>
        </p:txBody>
      </p:sp>
      <p:pic>
        <p:nvPicPr>
          <p:cNvPr descr="bootstrap-slides_files/figure-pptx/unnamed-chunk-6-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Purposes of the bootstrap</a:t>
            </a:r>
          </a:p>
          <a:p>
            <a:pPr lvl="0"/>
            <a:r>
              <a:rPr/>
              <a:t>What’s coming next</a:t>
            </a:r>
          </a:p>
          <a:p>
            <a:pPr lvl="1"/>
            <a:r>
              <a:rPr/>
              <a:t>Mechanics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Mechanics</a:t>
            </a:r>
          </a:p>
        </p:txBody>
      </p:sp>
      <p:sp>
        <p:nvSpPr>
          <p:cNvPr id="3" name="Content Placeholder 2"/>
          <p:cNvSpPr>
            <a:spLocks noGrp="1"/>
          </p:cNvSpPr>
          <p:nvPr>
            <p:ph idx="1"/>
          </p:nvPr>
        </p:nvSpPr>
        <p:spPr/>
        <p:txBody>
          <a:bodyPr/>
          <a:lstStyle/>
          <a:p>
            <a:pPr lvl="0"/>
            <a:r>
              <a:rPr/>
              <a:t>Resampling</a:t>
            </a:r>
          </a:p>
          <a:p>
            <a:pPr lvl="0"/>
            <a:r>
              <a:rPr/>
              <a:t>Bootstrap estimates</a:t>
            </a:r>
          </a:p>
          <a:p>
            <a:pPr lvl="0"/>
            <a:r>
              <a:rPr/>
              <a:t>Bias calculation</a:t>
            </a:r>
          </a:p>
          <a:p>
            <a:pPr lvl="0"/>
            <a:r>
              <a:rPr/>
              <a:t>Standard error calculation</a:t>
            </a:r>
          </a:p>
          <a:p>
            <a:pPr lvl="0"/>
            <a:r>
              <a:rPr/>
              <a:t>Confidence interval</a:t>
            </a:r>
          </a:p>
          <a:p>
            <a:pPr lvl="1"/>
            <a:r>
              <a:rPr/>
              <a:t>Percentile method</a:t>
            </a:r>
          </a:p>
          <a:p>
            <a:pPr lvl="1"/>
            <a:r>
              <a:rPr/>
              <a:t>Bias corrected and adjusted method</a:t>
            </a:r>
          </a:p>
          <a:p>
            <a:pPr lvl="0"/>
            <a:r>
              <a:rPr/>
              <a:t>Hypothesis tests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Mechanics</a:t>
            </a:r>
          </a:p>
          <a:p>
            <a:pPr lvl="0"/>
            <a:r>
              <a:rPr/>
              <a:t>What’s coming next</a:t>
            </a:r>
          </a:p>
          <a:p>
            <a:pPr lvl="1"/>
            <a:r>
              <a:rPr/>
              <a:t>Software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issues</a:t>
            </a:r>
          </a:p>
        </p:txBody>
      </p:sp>
      <p:sp>
        <p:nvSpPr>
          <p:cNvPr id="3" name="Content Placeholder 2"/>
          <p:cNvSpPr>
            <a:spLocks noGrp="1"/>
          </p:cNvSpPr>
          <p:nvPr>
            <p:ph idx="1"/>
          </p:nvPr>
        </p:nvSpPr>
        <p:spPr/>
        <p:txBody>
          <a:bodyPr/>
          <a:lstStyle/>
          <a:p>
            <a:pPr lvl="0"/>
            <a:r>
              <a:rPr/>
              <a:t>Time series</a:t>
            </a:r>
          </a:p>
          <a:p>
            <a:pPr lvl="0"/>
            <a:r>
              <a:rPr/>
              <a:t>Regression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(1/4)</a:t>
            </a:r>
          </a:p>
        </p:txBody>
      </p:sp>
      <p:pic>
        <p:nvPicPr>
          <p:cNvPr descr="fig:  ../images/serfling-book-cover.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Cover of book by Robert Serfling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Purpose</a:t>
            </a:r>
          </a:p>
          <a:p>
            <a:pPr lvl="0"/>
            <a:r>
              <a:rPr/>
              <a:t>Calculations</a:t>
            </a:r>
          </a:p>
          <a:p>
            <a:pPr lvl="0"/>
            <a:r>
              <a:rPr/>
              <a:t>Software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a14:m>
                <a:r>
                  <a:rPr/>
                  <a:t> is approximately normal if</a:t>
                </a:r>
              </a:p>
              <a:p>
                <a:pPr lvl="0"/>
                <a:r>
                  <a:rPr/>
                  <a:t>The </a:t>
                </a:r>
                <a14:m>
                  <m:oMath xmlns:m="http://schemas.openxmlformats.org/officeDocument/2006/math">
                    <m:sSub>
                      <m:e>
                        <m:r>
                          <m:t>X</m:t>
                        </m:r>
                      </m:e>
                      <m:sub>
                        <m:r>
                          <m:t>i</m:t>
                        </m:r>
                      </m:sub>
                    </m:sSub>
                  </m:oMath>
                </a14:m>
                <a:r>
                  <a:rPr/>
                  <a:t> all come from the same distribution</a:t>
                </a:r>
              </a:p>
              <a:p>
                <a:pPr lvl="0"/>
                <a:r>
                  <a:rPr/>
                  <a:t>The </a:t>
                </a:r>
                <a14:m>
                  <m:oMath xmlns:m="http://schemas.openxmlformats.org/officeDocument/2006/math">
                    <m:sSub>
                      <m:e>
                        <m:r>
                          <m:t>X</m:t>
                        </m:r>
                      </m:e>
                      <m:sub>
                        <m:r>
                          <m:t>i</m:t>
                        </m:r>
                      </m:sub>
                    </m:sSub>
                  </m:oMath>
                </a14:m>
                <a:r>
                  <a:rPr/>
                  <a:t>’s are all independent</a:t>
                </a:r>
              </a:p>
              <a:p>
                <a:pPr lvl="0"/>
                <a:r>
                  <a:rPr/>
                  <a:t>The </a:t>
                </a:r>
                <a14:m>
                  <m:oMath xmlns:m="http://schemas.openxmlformats.org/officeDocument/2006/math">
                    <m:sSub>
                      <m:e>
                        <m:r>
                          <m:t>X</m:t>
                        </m:r>
                      </m:e>
                      <m:sub>
                        <m:r>
                          <m:t>i</m:t>
                        </m:r>
                      </m:sub>
                    </m:sSub>
                  </m:oMath>
                </a14:m>
                <a:r>
                  <a:rPr/>
                  <a:t> have a finite second moment</a:t>
                </a:r>
              </a:p>
              <a:p>
                <a:pPr lvl="0" indent="0" marL="0">
                  <a:buNone/>
                </a:pPr>
                <a:r>
                  <a:rPr/>
                  <a:t>A more precise statement</a:t>
                </a:r>
              </a:p>
              <a:p>
                <a:pPr lvl="0"/>
                <a14:m>
                  <m:oMath xmlns:m="http://schemas.openxmlformats.org/officeDocument/2006/math">
                    <m:r>
                      <m:t>l</m:t>
                    </m:r>
                    <m:r>
                      <m:t>i</m:t>
                    </m:r>
                    <m:sSub>
                      <m:e>
                        <m:r>
                          <m:t>m</m:t>
                        </m:r>
                      </m:e>
                      <m:sub>
                        <m:r>
                          <m:t>n</m:t>
                        </m:r>
                        <m:r>
                          <m:rPr>
                            <m:sty m:val="p"/>
                          </m:rPr>
                          <m:t>→</m:t>
                        </m:r>
                        <m:r>
                          <m:rPr>
                            <m:sty m:val="p"/>
                          </m:rPr>
                          <m:t>∞</m:t>
                        </m:r>
                      </m:sub>
                    </m:sSub>
                    <m:r>
                      <m:t> </m:t>
                    </m:r>
                    <m:f>
                      <m:fPr>
                        <m:type m:val="bar"/>
                      </m:fPr>
                      <m:num>
                        <m:acc>
                          <m:accPr>
                            <m:chr m:val="‾"/>
                          </m:accPr>
                          <m:e>
                            <m:r>
                              <m:t>X</m:t>
                            </m:r>
                          </m:e>
                        </m:acc>
                        <m:r>
                          <m:rPr>
                            <m:sty m:val="p"/>
                          </m:rPr>
                          <m:t>−</m:t>
                        </m:r>
                        <m:r>
                          <m:t>μ</m:t>
                        </m:r>
                      </m:num>
                      <m:den>
                        <m:r>
                          <m:t>σ</m:t>
                        </m:r>
                        <m:r>
                          <m:rPr>
                            <m:sty m:val="p"/>
                          </m:rPr>
                          <m:t>/</m:t>
                        </m:r>
                        <m:rad>
                          <m:radPr>
                            <m:degHide m:val="1"/>
                          </m:radPr>
                          <m:deg/>
                          <m:e>
                            <m:r>
                              <m:t>n</m:t>
                            </m:r>
                          </m:e>
                        </m:rad>
                      </m:den>
                    </m:f>
                    <m:r>
                      <m:rPr>
                        <m:sty m:val="p"/>
                      </m:rPr>
                      <m:t>=</m:t>
                    </m:r>
                    <m:r>
                      <m:t>N</m:t>
                    </m:r>
                    <m:d>
                      <m:dPr>
                        <m:begChr m:val="("/>
                        <m:endChr m:val=")"/>
                        <m:sepChr m:val=""/>
                        <m:grow/>
                      </m:dPr>
                      <m:e>
                        <m:r>
                          <m:t>0</m:t>
                        </m:r>
                        <m:r>
                          <m:rPr>
                            <m:sty m:val="p"/>
                          </m:rPr>
                          <m:t>,</m:t>
                        </m:r>
                        <m:r>
                          <m:t>1</m:t>
                        </m:r>
                      </m:e>
                    </m:d>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457200" y="1549400"/>
            <a:ext cx="8229600" cy="21717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jackknife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e>
                    </m:d>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2022-07-16T21:13:14Z</dcterms:created>
  <dcterms:modified xsi:type="dcterms:W3CDTF">2022-07-16T21:13:14Z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powerpoint_presentation</vt:lpwstr>
  </property>
</Properties>
</file>