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Back in 2018, the new Provost, Mauli Agrawal, convened a series of meetings for a group of people interested in data science. The goal was to talk about new research and teaching activities in this area. At the end of the meeting, Doug Bowles, stopped and talked to me about possibly helping with the work at a group he was running, the Center for Economic Information.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quite proud of the proposal that we put together and see three major strengths of this research.</a:t>
            </a:r>
          </a:p>
          <a:p>
            <a:pPr lvl="0" indent="0" marL="0">
              <a:buNone/>
            </a:pPr>
          </a:p>
          <a:p>
            <a:pPr lvl="0" indent="0" marL="0">
              <a:buNone/>
            </a:pPr>
            <a:r>
              <a:rPr/>
              <a:t>First, we are leveraging existing resources in this research. We have extensive data from the KC Lead Safe project and will use that to evaluate the long term success of lead remediation. We have an established methodology for surveying the exterior conditions of a house and expect that this will be predictive of interior conditions as well.</a:t>
            </a:r>
          </a:p>
          <a:p>
            <a:pPr lvl="0" indent="0" marL="0">
              <a:buNone/>
            </a:pPr>
          </a:p>
          <a:p>
            <a:pPr lvl="0" indent="0" marL="0">
              <a:buNone/>
            </a:pPr>
            <a:r>
              <a:rPr/>
              <a:t>Second, we are proposing cost effective methods for this work. The exterior conditions survey is fast, convenient, and inexpensive. We hope to show that this simple survey will allow a cost-effective approach to identify where to best spend remediation efforts.</a:t>
            </a:r>
          </a:p>
          <a:p>
            <a:pPr lvl="0" indent="0" marL="0">
              <a:buNone/>
            </a:pPr>
          </a:p>
          <a:p>
            <a:pPr lvl="0" indent="0" marL="0">
              <a:buNone/>
            </a:pPr>
            <a:r>
              <a:rPr/>
              <a:t>Third, we have detailed quality control procedures already in place for these procedures. There is a detailed training protocol, for example, for the exterior house conditions survey, and duplicate assessment of all survey items.</a:t>
            </a:r>
          </a:p>
          <a:p>
            <a:pPr lvl="0" indent="0" marL="0">
              <a:buNone/>
            </a:pPr>
          </a:p>
          <a:p>
            <a:pPr lvl="0" indent="0" marL="0">
              <a:buNone/>
            </a:pPr>
            <a:r>
              <a:rPr/>
              <a:t>Finally, if the approach we propose is proven by the research data, it would take very little effort to package up the work and apply it to other communities in the United States.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map showing single family home ownership by neighborhood.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effort of CEI has been their development and validation of the neighborhood housing conditions survey (NHCS). This survey provides ratings for parcels: residential housing and other structures including vacant lots. The survey uses an five point ordinal rating of fifteen elements related to the quality of a housing unit. These address the structure of house itself (such as conditions of the roof, porch, and exterior paint), the grounds around the house (such as the lawn, litter, and open storage) and the infrastructure (such as the sidewalk, curbs, and street lights).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CEI researchers in teams of two. The driver went slowly down the street and the researcher riding shotgun entered data on each house along the street.</a:t>
            </a:r>
          </a:p>
          <a:p>
            <a:pPr lvl="0" indent="0" marL="0">
              <a:buNone/>
            </a:pPr>
          </a:p>
          <a:p>
            <a:pPr lvl="0" indent="0" marL="0">
              <a:buNone/>
            </a:pPr>
            <a:r>
              <a:rPr/>
              <a:t>Because this data collection involved observations in a public setting, the IRB quickly determined that this study was exempt.</a:t>
            </a:r>
          </a:p>
          <a:p>
            <a:pPr lvl="0" indent="0" marL="0">
              <a:buNone/>
            </a:pPr>
          </a:p>
          <a:p>
            <a:pPr lvl="0" indent="0" marL="0">
              <a:buNone/>
            </a:pPr>
            <a:r>
              <a:rPr/>
              <a:t>It is relatively inexpensive, about $6 per house, when all the costs are accounted for.</a:t>
            </a:r>
          </a:p>
          <a:p>
            <a:pPr lvl="0" indent="0" marL="0">
              <a:buNone/>
            </a:pPr>
          </a:p>
          <a:p>
            <a:pPr lvl="0" indent="0" marL="0">
              <a:buNone/>
            </a:pPr>
            <a:r>
              <a:rPr/>
              <a:t>The survey provided a ton of data. Over a fifteen year period, CEI collected data on over 260,000 houses.</a:t>
            </a:r>
          </a:p>
          <a:p>
            <a:pPr lvl="0" indent="0" marL="0">
              <a:buNone/>
            </a:pPr>
          </a:p>
          <a:p>
            <a:pPr lvl="0" indent="0" marL="0">
              <a:buNone/>
            </a:pPr>
            <a:r>
              <a:rPr/>
              <a:t>The home in which you live affects many aspects of your social and economic well being. Can it affect your health as well. The answer is a strong YES!</a:t>
            </a:r>
          </a:p>
          <a:p>
            <a:pPr lvl="0" indent="0" marL="0">
              <a:buNone/>
            </a:pPr>
          </a:p>
          <a:p>
            <a:pPr lvl="0" indent="0" marL="0">
              <a:buNone/>
            </a:pPr>
            <a:r>
              <a:rPr/>
              <a:t>Much of my early work with CEI involved providing informal support to two students working at CEI. Both produced dissertations that addressed the influence of housing quality on health.</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Natalie Kane, pictured here, wrote a dissertation examining how asthma can be exacerbated by poor housing conditions and other environmental variables such as proximity to point sources of pollution.</a:t>
            </a:r>
          </a:p>
          <a:p>
            <a:pPr lvl="0" indent="0" marL="0">
              <a:buNone/>
            </a:pPr>
          </a:p>
          <a:p>
            <a:pPr lvl="0" indent="0" marL="0">
              <a:buNone/>
            </a:pPr>
            <a:r>
              <a:rPr/>
              <a:t>She graduated from UMKC in 2020, worked as a post-doc at Children’s Mercy under the direction of Mark Hoffman, and is now working for My Sidewalk, an organization helping communities to access data useful for planning and lobbying efforts.</a:t>
            </a:r>
          </a:p>
          <a:p>
            <a:pPr lvl="0" indent="0" marL="0">
              <a:buNone/>
            </a:pPr>
          </a:p>
          <a:p>
            <a:pPr lvl="0" indent="0" marL="0">
              <a:buNone/>
            </a:pPr>
            <a:r>
              <a:rPr/>
              <a:t>I offered some informal advice about some Bayesian models she was using. She actually had done everything quite well, so my job was mostly explaining how to interpret these models and how to display her results properly.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Neal Wilson, pictured here, wrote a dissertation looking at lead poisoning in children. He graduated in 2021 and is currently the Associate Director for CEI. He also teaches Introduction to Economics and Economic History at the California Institute of the Arts.</a:t>
            </a:r>
          </a:p>
          <a:p>
            <a:pPr lvl="0" indent="0" marL="0">
              <a:buNone/>
            </a:pPr>
          </a:p>
          <a:p>
            <a:pPr lvl="0" indent="0" marL="0">
              <a:buNone/>
            </a:pPr>
            <a:r>
              <a:rPr/>
              <a:t>Like Dr. Kane, Dr. Wilson used a Bayesian model in his research and I provided some informal advice.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work we propose takes advantage of two key resources that already exist. The first is data from the Lead Safe Kansas City project. This program, funded by HUD, tests children for lead poisoning, home testing, and remediates if lead hazards are found. There is a massive amount of information from this project, 20 years worth of data and 18 thousand health encounters per year.</a:t>
            </a:r>
          </a:p>
          <a:p>
            <a:pPr lvl="0" indent="0" marL="0">
              <a:buNone/>
            </a:pPr>
          </a:p>
          <a:p>
            <a:pPr lvl="0" indent="0" marL="0">
              <a:buNone/>
            </a:pPr>
            <a:r>
              <a:rPr/>
              <a:t>The second resource is an exterior based housing survey developed by the Center for Economic Information and used in many Kansas City Missouri and Kansas City Kansas neighborhoods over the past two decades. It can be conducted by graduate students after a carefully established training program. The individual items in the survey, such as roofing condition are easily observed at the street level and can be done quickly and accurately. Our team has built extensive quality control procedures into the survey. It can be done quickly and cheaply. Our team has collected data on over 260 thousand houses over a 14 year period.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will describe the extent to which different interventions have made housing lead safe by HUD standards and how this leads to fewer lead poisoned children among those who move into a home after remediation activity.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Our agenda is to develop a primary prevention technique based on exterior housing observations as well as neighborhood level social determinants of health. The goal will be to develop a data-driven, housing-based index that Lead Hazard Control programs can use to select the homes most in need of lead-based hazard remediation.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github.com/pmean/papers-and-presentations/impact-lead-kc"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Impact Lead - Kansas City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 </a:t>
            </a:r>
            <a:r>
              <a:rPr>
                <a:hlinkClick r:id="rId2"/>
              </a:rPr>
              <a:t>http://github.com/pmean/papers-and-presentations/impact-lead-kc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and Urban Development</a:t>
            </a:r>
          </a:p>
        </p:txBody>
      </p:sp>
      <p:pic>
        <p:nvPicPr>
          <p:cNvPr descr="../images/hud.jpg" id="0" name="Picture 1"/>
          <p:cNvPicPr>
            <a:picLocks noGrp="1" noChangeAspect="1"/>
          </p:cNvPicPr>
          <p:nvPr/>
        </p:nvPicPr>
        <p:blipFill>
          <a:blip r:embed="rId2"/>
          <a:stretch>
            <a:fillRect/>
          </a:stretch>
        </p:blipFill>
        <p:spPr bwMode="auto">
          <a:xfrm>
            <a:off x="1714500" y="1193800"/>
            <a:ext cx="5715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existing resources</a:t>
            </a:r>
          </a:p>
        </p:txBody>
      </p:sp>
      <p:sp>
        <p:nvSpPr>
          <p:cNvPr id="3" name="Content Placeholder 2"/>
          <p:cNvSpPr>
            <a:spLocks noGrp="1"/>
          </p:cNvSpPr>
          <p:nvPr>
            <p:ph idx="1"/>
          </p:nvPr>
        </p:nvSpPr>
        <p:spPr/>
        <p:txBody>
          <a:bodyPr/>
          <a:lstStyle/>
          <a:p>
            <a:pPr lvl="0"/>
            <a:r>
              <a:rPr/>
              <a:t>Project Lead Safe Kansas City</a:t>
            </a:r>
          </a:p>
          <a:p>
            <a:pPr lvl="1"/>
            <a:r>
              <a:rPr/>
              <a:t>20 years of data</a:t>
            </a:r>
          </a:p>
          <a:p>
            <a:pPr lvl="1"/>
            <a:r>
              <a:rPr/>
              <a:t>18 thousand health encounters per year</a:t>
            </a:r>
          </a:p>
          <a:p>
            <a:pPr lvl="0"/>
            <a:r>
              <a:rPr/>
              <a:t>Exterior based housing survey</a:t>
            </a:r>
          </a:p>
          <a:p>
            <a:pPr lvl="1"/>
            <a:r>
              <a:rPr/>
              <a:t>Quick, easy, cost effective ($6.50 per parcel)</a:t>
            </a:r>
          </a:p>
          <a:p>
            <a:pPr lvl="1"/>
            <a:r>
              <a:rPr/>
              <a:t>Can be done at the street level</a:t>
            </a:r>
          </a:p>
          <a:p>
            <a:pPr lvl="1"/>
            <a:r>
              <a:rPr/>
              <a:t>Extensive quality control procedures</a:t>
            </a:r>
          </a:p>
          <a:p>
            <a:pPr lvl="1"/>
            <a:r>
              <a:rPr/>
              <a:t>Used routinely for over 260 thousand houses over 14 years.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1.</a:t>
            </a:r>
          </a:p>
        </p:txBody>
      </p:sp>
      <p:sp>
        <p:nvSpPr>
          <p:cNvPr id="3" name="Content Placeholder 2"/>
          <p:cNvSpPr>
            <a:spLocks noGrp="1"/>
          </p:cNvSpPr>
          <p:nvPr>
            <p:ph idx="1"/>
          </p:nvPr>
        </p:nvSpPr>
        <p:spPr/>
        <p:txBody>
          <a:bodyPr/>
          <a:lstStyle/>
          <a:p>
            <a:pPr lvl="0"/>
            <a:r>
              <a:rPr/>
              <a:t>Quantify improvements made by KC Lead Safe</a:t>
            </a:r>
          </a:p>
          <a:p>
            <a:pPr lvl="1"/>
            <a:r>
              <a:rPr/>
              <a:t>Trends over time versus national trends</a:t>
            </a:r>
          </a:p>
          <a:p>
            <a:pPr lvl="1"/>
            <a:r>
              <a:rPr/>
              <a:t>Identify and evaluate children who move into remediated homes.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2</a:t>
            </a:r>
          </a:p>
        </p:txBody>
      </p:sp>
      <p:sp>
        <p:nvSpPr>
          <p:cNvPr id="3" name="Content Placeholder 2"/>
          <p:cNvSpPr>
            <a:spLocks noGrp="1"/>
          </p:cNvSpPr>
          <p:nvPr>
            <p:ph idx="1"/>
          </p:nvPr>
        </p:nvSpPr>
        <p:spPr/>
        <p:txBody>
          <a:bodyPr/>
          <a:lstStyle/>
          <a:p>
            <a:pPr lvl="0"/>
            <a:r>
              <a:rPr/>
              <a:t>Validate use of exterior survey to identify high risk homes</a:t>
            </a:r>
          </a:p>
          <a:p>
            <a:pPr lvl="1"/>
            <a:r>
              <a:rPr/>
              <a:t>Conduct survey in 60 census tracts</a:t>
            </a:r>
          </a:p>
          <a:p>
            <a:pPr lvl="1"/>
            <a:r>
              <a:rPr/>
              <a:t>Select 50 houses with high score on survey</a:t>
            </a:r>
          </a:p>
          <a:p>
            <a:pPr lvl="1"/>
            <a:r>
              <a:rPr/>
              <a:t>Compare to 50 neighboring control houses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Strengths of the research</a:t>
            </a:r>
          </a:p>
        </p:txBody>
      </p:sp>
      <p:sp>
        <p:nvSpPr>
          <p:cNvPr id="3" name="Content Placeholder 2"/>
          <p:cNvSpPr>
            <a:spLocks noGrp="1"/>
          </p:cNvSpPr>
          <p:nvPr>
            <p:ph idx="1"/>
          </p:nvPr>
        </p:nvSpPr>
        <p:spPr/>
        <p:txBody>
          <a:bodyPr/>
          <a:lstStyle/>
          <a:p>
            <a:pPr lvl="0"/>
            <a:r>
              <a:rPr/>
              <a:t>Leverage existing resources to solve new problems</a:t>
            </a:r>
          </a:p>
          <a:p>
            <a:pPr lvl="0"/>
            <a:r>
              <a:rPr/>
              <a:t>Use of cost-effective methods</a:t>
            </a:r>
          </a:p>
          <a:p>
            <a:pPr lvl="0"/>
            <a:r>
              <a:rPr/>
              <a:t>Extensive QC already in place</a:t>
            </a:r>
          </a:p>
          <a:p>
            <a:pPr lvl="0"/>
            <a:r>
              <a:rPr/>
              <a:t>Approach easily extended to other communities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this all started</a:t>
            </a:r>
          </a:p>
        </p:txBody>
      </p:sp>
      <p:pic>
        <p:nvPicPr>
          <p:cNvPr descr="../images/bowles.png" id="0" name="Picture 1"/>
          <p:cNvPicPr>
            <a:picLocks noGrp="1" noChangeAspect="1"/>
          </p:cNvPicPr>
          <p:nvPr/>
        </p:nvPicPr>
        <p:blipFill>
          <a:blip r:embed="rId3"/>
          <a:stretch>
            <a:fillRect/>
          </a:stretch>
        </p:blipFill>
        <p:spPr bwMode="auto">
          <a:xfrm>
            <a:off x="3302000" y="1193800"/>
            <a:ext cx="2540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Center for Economic Information</a:t>
            </a:r>
          </a:p>
        </p:txBody>
      </p:sp>
      <p:pic>
        <p:nvPicPr>
          <p:cNvPr descr="../images/cei.png" id="0" name="Picture 1"/>
          <p:cNvPicPr>
            <a:picLocks noGrp="1" noChangeAspect="1"/>
          </p:cNvPicPr>
          <p:nvPr/>
        </p:nvPicPr>
        <p:blipFill>
          <a:blip r:embed="rId2"/>
          <a:stretch>
            <a:fillRect/>
          </a:stretch>
        </p:blipFill>
        <p:spPr bwMode="auto">
          <a:xfrm>
            <a:off x="2616200" y="1193800"/>
            <a:ext cx="39116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Center for Economic Information was started in 1994 and has worked with neighborhoods and communities in the Kansas City metropolitan area to provide them with data from a variety sources, including the Bureau of the Census.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family home ownership by neighborhood</a:t>
            </a:r>
          </a:p>
        </p:txBody>
      </p:sp>
      <p:pic>
        <p:nvPicPr>
          <p:cNvPr descr="../images/map.png" id="0" name="Picture 1"/>
          <p:cNvPicPr>
            <a:picLocks noGrp="1" noChangeAspect="1"/>
          </p:cNvPicPr>
          <p:nvPr/>
        </p:nvPicPr>
        <p:blipFill>
          <a:blip r:embed="rId3"/>
          <a:stretch>
            <a:fillRect/>
          </a:stretch>
        </p:blipFill>
        <p:spPr bwMode="auto">
          <a:xfrm>
            <a:off x="2374900" y="1193800"/>
            <a:ext cx="43815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Neighborhood housing condition survey (1/2)</a:t>
            </a:r>
          </a:p>
        </p:txBody>
      </p:sp>
      <p:sp>
        <p:nvSpPr>
          <p:cNvPr id="3" name="Content Placeholder 2"/>
          <p:cNvSpPr>
            <a:spLocks noGrp="1"/>
          </p:cNvSpPr>
          <p:nvPr>
            <p:ph idx="1"/>
          </p:nvPr>
        </p:nvSpPr>
        <p:spPr/>
        <p:txBody>
          <a:bodyPr/>
          <a:lstStyle/>
          <a:p>
            <a:pPr lvl="0"/>
            <a:r>
              <a:rPr/>
              <a:t>Fifteen ratings in three categories</a:t>
            </a:r>
          </a:p>
          <a:p>
            <a:pPr lvl="1"/>
            <a:r>
              <a:rPr/>
              <a:t>Structure</a:t>
            </a:r>
          </a:p>
          <a:p>
            <a:pPr lvl="1"/>
            <a:r>
              <a:rPr/>
              <a:t>Grounds</a:t>
            </a:r>
          </a:p>
          <a:p>
            <a:pPr lvl="1"/>
            <a:r>
              <a:rPr/>
              <a:t>Infrastructure</a:t>
            </a:r>
          </a:p>
          <a:p>
            <a:pPr lvl="0"/>
            <a:r>
              <a:rPr/>
              <a:t>Classification of the parcel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Neighborhood housing condition survey (2/2)</a:t>
            </a:r>
          </a:p>
        </p:txBody>
      </p:sp>
      <p:sp>
        <p:nvSpPr>
          <p:cNvPr id="3" name="Content Placeholder 2"/>
          <p:cNvSpPr>
            <a:spLocks noGrp="1"/>
          </p:cNvSpPr>
          <p:nvPr>
            <p:ph idx="1"/>
          </p:nvPr>
        </p:nvSpPr>
        <p:spPr/>
        <p:txBody>
          <a:bodyPr/>
          <a:lstStyle/>
          <a:p>
            <a:pPr lvl="0"/>
            <a:r>
              <a:rPr/>
              <a:t>Evaluation done at the street level</a:t>
            </a:r>
          </a:p>
          <a:p>
            <a:pPr lvl="1"/>
            <a:r>
              <a:rPr/>
              <a:t>IRB review: exempt</a:t>
            </a:r>
          </a:p>
          <a:p>
            <a:pPr lvl="2"/>
            <a:r>
              <a:rPr/>
              <a:t>Observations in a public setting</a:t>
            </a:r>
          </a:p>
          <a:p>
            <a:pPr lvl="1"/>
            <a:r>
              <a:rPr/>
              <a:t>Relatively inexpensive</a:t>
            </a:r>
          </a:p>
          <a:p>
            <a:pPr lvl="1"/>
            <a:r>
              <a:rPr/>
              <a:t>Broad coverage across neighborhoods and years</a:t>
            </a:r>
          </a:p>
          <a:p>
            <a:pPr lvl="2"/>
            <a:r>
              <a:rPr/>
              <a:t>22 surveys from 2000 through 2014</a:t>
            </a:r>
          </a:p>
          <a:p>
            <a:pPr lvl="2"/>
            <a:r>
              <a:rPr/>
              <a:t>260,000 homes surveyed</a:t>
            </a:r>
          </a:p>
          <a:p>
            <a:pPr lvl="0"/>
            <a:r>
              <a:rPr/>
              <a:t>Does the home environment influence health?</a:t>
            </a:r>
          </a:p>
          <a:p>
            <a:pPr lvl="1"/>
            <a:r>
              <a:rPr/>
              <a:t>YES!!!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Interdisciplinary Approach to Health Disparities Research and Intervention: The Case of Childhood Asthma in Kansas City”</a:t>
            </a:r>
          </a:p>
        </p:txBody>
      </p:sp>
      <p:pic>
        <p:nvPicPr>
          <p:cNvPr descr="../images/kane.png" id="0" name="Picture 1"/>
          <p:cNvPicPr>
            <a:picLocks noGrp="1" noChangeAspect="1"/>
          </p:cNvPicPr>
          <p:nvPr/>
        </p:nvPicPr>
        <p:blipFill>
          <a:blip r:embed="rId3"/>
          <a:stretch>
            <a:fillRect/>
          </a:stretch>
        </p:blipFill>
        <p:spPr bwMode="auto">
          <a:xfrm>
            <a:off x="3111500" y="1193800"/>
            <a:ext cx="29337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“Childhood Lead Poisoning and the Built Environment in Kansas City, Missouri, 2000-2013”</a:t>
            </a:r>
          </a:p>
        </p:txBody>
      </p:sp>
      <p:pic>
        <p:nvPicPr>
          <p:cNvPr descr="../images/wilson.png" id="0" name="Picture 1"/>
          <p:cNvPicPr>
            <a:picLocks noGrp="1" noChangeAspect="1"/>
          </p:cNvPicPr>
          <p:nvPr/>
        </p:nvPicPr>
        <p:blipFill>
          <a:blip r:embed="rId3"/>
          <a:stretch>
            <a:fillRect/>
          </a:stretch>
        </p:blipFill>
        <p:spPr bwMode="auto">
          <a:xfrm>
            <a:off x="3302000" y="1193800"/>
            <a:ext cx="25527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Lead - Kansas City</dc:title>
  <dc:creator>Steve Simon, http://github.com/pmean/papers-and-presentations/impact-lead-kc</dc:creator>
  <cp:keywords/>
  <dcterms:created xsi:type="dcterms:W3CDTF">2022-09-16T22:24:32Z</dcterms:created>
  <dcterms:modified xsi:type="dcterms:W3CDTF">2022-09-16T22:24:32Z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powerpoint_presentation</vt:lpwstr>
  </property>
</Properties>
</file>