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9" Type="http://schemas.openxmlformats.org/officeDocument/2006/relationships/tableStyles" Target="tableStyles.xml" /><Relationship Id="rId38" Type="http://schemas.openxmlformats.org/officeDocument/2006/relationships/theme" Target="theme/theme1.xml" /><Relationship Id="rId1" Type="http://schemas.openxmlformats.org/officeDocument/2006/relationships/slideMaster" Target="slideMasters/slideMaster1.xml" /><Relationship Id="rId37" Type="http://schemas.openxmlformats.org/officeDocument/2006/relationships/viewProps" Target="viewProps.xml" /><Relationship Id="rId3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tat.auckland.ac.nz/~ihaka/downloads/R-paper.pdf"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Posters</a:t>
            </a:r>
            <a:r>
              <a:rPr/>
              <a:t> </a:t>
            </a:r>
            <a:r>
              <a:rPr/>
              <a:t>using</a:t>
            </a:r>
            <a:r>
              <a:rPr/>
              <a:t> </a:t>
            </a:r>
            <a:r>
              <a:rPr/>
              <a:t>PageDown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5/17/2019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Pandoc</a:t>
            </a:r>
            <a:r>
              <a:rPr/>
              <a:t> </a:t>
            </a:r>
            <a:r>
              <a:rPr/>
              <a:t>is</a:t>
            </a:r>
            <a:r>
              <a:rPr/>
              <a:t> </a:t>
            </a:r>
            <a:r>
              <a:rPr/>
              <a:t>the</a:t>
            </a:r>
            <a:r>
              <a:rPr/>
              <a:t> </a:t>
            </a:r>
            <a:r>
              <a:rPr/>
              <a:t>foundation</a:t>
            </a:r>
          </a:p>
        </p:txBody>
      </p:sp>
      <p:pic>
        <p:nvPicPr>
          <p:cNvPr descr="../images/pandoc.pn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Pandoc</a:t>
            </a:r>
            <a:r>
              <a:rPr/>
              <a:t> </a:t>
            </a:r>
            <a:r>
              <a:rPr/>
              <a:t>website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r>
              <a:rPr/>
              <a:t> </a:t>
            </a:r>
            <a:r>
              <a:rPr/>
              <a:t>is</a:t>
            </a:r>
            <a:r>
              <a:rPr/>
              <a:t> </a:t>
            </a:r>
            <a:r>
              <a:rPr/>
              <a:t>the</a:t>
            </a:r>
            <a:r>
              <a:rPr/>
              <a:t> </a:t>
            </a:r>
            <a:r>
              <a:rPr/>
              <a:t>machinery</a:t>
            </a:r>
          </a:p>
        </p:txBody>
      </p:sp>
      <p:sp>
        <p:nvSpPr>
          <p:cNvPr id="3" name="Content Placeholder 2"/>
          <p:cNvSpPr>
            <a:spLocks noGrp="1"/>
          </p:cNvSpPr>
          <p:nvPr>
            <p:ph idx="1"/>
          </p:nvPr>
        </p:nvSpPr>
        <p:spPr/>
        <p:txBody>
          <a:bodyPr/>
          <a:lstStyle/>
          <a:p>
            <a:pPr lvl="1"/>
            <a:r>
              <a:rPr/>
              <a:t>Simplified version of markup (html, LaTeX)</a:t>
            </a:r>
          </a:p>
          <a:p>
            <a:pPr lvl="2"/>
            <a:r>
              <a:rPr/>
              <a:t>Smaller feature set</a:t>
            </a:r>
          </a:p>
          <a:p>
            <a:pPr lvl="2"/>
            <a:r>
              <a:rPr/>
              <a:t>Readable input</a:t>
            </a:r>
          </a:p>
          <a:p>
            <a:pPr lvl="2"/>
            <a:r>
              <a:rPr/>
              <a:t>Easy to learn</a:t>
            </a:r>
          </a:p>
          <a:p>
            <a:pPr lvl="1"/>
            <a:r>
              <a:rPr/>
              <a:t>Similar in spirit to yaml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you</a:t>
            </a:r>
            <a:r>
              <a:rPr/>
              <a:t> </a:t>
            </a:r>
            <a:r>
              <a:rPr/>
              <a:t>create?</a:t>
            </a:r>
          </a:p>
        </p:txBody>
      </p:sp>
      <p:sp>
        <p:nvSpPr>
          <p:cNvPr id="3" name="Content Placeholder 2"/>
          <p:cNvSpPr>
            <a:spLocks noGrp="1"/>
          </p:cNvSpPr>
          <p:nvPr>
            <p:ph idx="1"/>
          </p:nvPr>
        </p:nvSpPr>
        <p:spPr/>
        <p:txBody>
          <a:bodyPr/>
          <a:lstStyle/>
          <a:p>
            <a:pPr lvl="1"/>
            <a:r>
              <a:rPr/>
              <a:t>Web pages</a:t>
            </a:r>
          </a:p>
          <a:p>
            <a:pPr lvl="2"/>
            <a:r>
              <a:rPr/>
              <a:t>Blog site</a:t>
            </a:r>
          </a:p>
          <a:p>
            <a:pPr lvl="2"/>
            <a:r>
              <a:rPr/>
              <a:t>Books</a:t>
            </a:r>
          </a:p>
          <a:p>
            <a:pPr lvl="1"/>
            <a:r>
              <a:rPr/>
              <a:t>PDF documents</a:t>
            </a:r>
          </a:p>
          <a:p>
            <a:pPr lvl="1"/>
            <a:r>
              <a:rPr/>
              <a:t>Presentations</a:t>
            </a:r>
          </a:p>
          <a:p>
            <a:pPr lvl="2"/>
            <a:r>
              <a:rPr/>
              <a:t>Powerpoint</a:t>
            </a:r>
          </a:p>
          <a:p>
            <a:pPr lvl="2"/>
            <a:r>
              <a:rPr/>
              <a:t>html presentations (ioslides, slidy)</a:t>
            </a:r>
          </a:p>
          <a:p>
            <a:pPr lvl="2"/>
            <a:r>
              <a:rPr/>
              <a:t>PDF presentations (Beamer)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Pagedown</a:t>
            </a:r>
          </a:p>
        </p:txBody>
      </p:sp>
      <p:pic>
        <p:nvPicPr>
          <p:cNvPr descr="../images/pagedown.png" id="0" name="Picture 1"/>
          <p:cNvPicPr>
            <a:picLocks noGrp="1" noChangeAspect="1"/>
          </p:cNvPicPr>
          <p:nvPr/>
        </p:nvPicPr>
        <p:blipFill>
          <a:blip r:embed="rId2"/>
          <a:stretch>
            <a:fillRect/>
          </a:stretch>
        </p:blipFill>
        <p:spPr bwMode="auto">
          <a:xfrm>
            <a:off x="901700" y="1600200"/>
            <a:ext cx="735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pagedown</a:t>
            </a:r>
            <a:r>
              <a:rPr/>
              <a:t> </a:t>
            </a:r>
            <a:r>
              <a:rPr/>
              <a:t>readme</a:t>
            </a:r>
            <a:r>
              <a:rPr/>
              <a:t> </a:t>
            </a:r>
            <a:r>
              <a:rPr/>
              <a:t>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Features</a:t>
            </a:r>
            <a:r>
              <a:rPr/>
              <a:t> </a:t>
            </a:r>
            <a:r>
              <a:rPr/>
              <a:t>not</a:t>
            </a:r>
            <a:r>
              <a:rPr/>
              <a:t> </a:t>
            </a:r>
            <a:r>
              <a:rPr/>
              <a:t>found</a:t>
            </a:r>
            <a:r>
              <a:rPr/>
              <a:t> </a:t>
            </a:r>
            <a:r>
              <a:rPr/>
              <a:t>in</a:t>
            </a:r>
            <a:r>
              <a:rPr/>
              <a:t> </a:t>
            </a:r>
            <a:r>
              <a:rPr/>
              <a:t>knitr</a:t>
            </a:r>
          </a:p>
        </p:txBody>
      </p:sp>
      <p:sp>
        <p:nvSpPr>
          <p:cNvPr id="3" name="Content Placeholder 2"/>
          <p:cNvSpPr>
            <a:spLocks noGrp="1"/>
          </p:cNvSpPr>
          <p:nvPr>
            <p:ph idx="1"/>
          </p:nvPr>
        </p:nvSpPr>
        <p:spPr/>
        <p:txBody>
          <a:bodyPr/>
          <a:lstStyle/>
          <a:p>
            <a:pPr lvl="1"/>
            <a:r>
              <a:rPr/>
              <a:t>Paged html files</a:t>
            </a:r>
          </a:p>
          <a:p>
            <a:pPr lvl="1"/>
            <a:r>
              <a:rPr/>
              <a:t>Cascading Style Sheets (CSS)</a:t>
            </a:r>
          </a:p>
          <a:p>
            <a:pPr lvl="2"/>
            <a:r>
              <a:rPr/>
              <a:t>Resume</a:t>
            </a:r>
          </a:p>
          <a:p>
            <a:pPr lvl="2"/>
            <a:r>
              <a:rPr/>
              <a:t>Business card</a:t>
            </a:r>
          </a:p>
          <a:p>
            <a:pPr lvl="2"/>
            <a:r>
              <a:rPr/>
              <a:t>Business letter</a:t>
            </a:r>
          </a:p>
          <a:p>
            <a:pPr lvl="2"/>
            <a:r>
              <a:rPr/>
              <a:t>Poster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@page {
  size: 46.8in 33.1in;
  margin: 0;
}
* {
  box-sizing: border-box;
}
html {
  width: 46.8in;
  height: 33.09in;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margin: 0;
  font-size: 32px;
  width: 100%;
  height: 99.9%;
  grid-gap: 1.2in;
  padding: 1.2in;
  font-family: Optima, Calibri, sans-serif;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display: grid;
  grid-template-areas:
    'S1 S1 S1 S1'
    'S2 S4 S5 S9'
    'S2 S4 S5 S9'
    'S2 S4 S5 S9'
    'S2 S6 S6 S10'
    'S3 S7 S8 S11'
    'S3 S7 S8 S11'
    'S3 S7 S8 S11'
    'S3 S7 S8 S12'
    'S3 S7 S8 S12';
  grid-template-columns: repeat(4, 1fr);
  grid-template-rows: repeat(10, 1fr);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.section-1 { grid-area: S1; }
.section-2 { grid-area: S2; }
.section-3 { grid-area: S3; }
.section-4 { grid-area: S4; }
.section-5 { grid-area: S5; }
.section-6 { grid-area: S6; }
.section-7 { grid-area: S7; }
.section-8 { grid-area: S8; }
.section-9 { grid-area: S9; }
.section-10 { grid-area: S10; }
.section-11 { grid-area: S11; }
.section-12 { grid-area: S12;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title: "Unnecessarily Complicated Research Title"
author: "John Smith^1^, James Smith^1,2^, and Jane Smith^3^"
institute: "1. Department and University One; 2. Department and University Two; 3. Department and University Three"
date: "2018-11-30"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John Chambers</a:t>
            </a:r>
          </a:p>
          <a:p>
            <a:pPr lvl="2"/>
            <a:r>
              <a:rPr/>
              <a:t>Becker, Chambers and Wilks, The New S Language: A Programming Environment for Statistical Analysis and Graphics (1988)</a:t>
            </a:r>
          </a:p>
          <a:p>
            <a:pPr lvl="2"/>
            <a:r>
              <a:rPr/>
              <a:t>Chambers and Hastie (Eds), Statistical Models in S (1992)</a:t>
            </a:r>
          </a:p>
          <a:p>
            <a:pPr lvl="1"/>
            <a:r>
              <a:rPr/>
              <a:t>Ross Ihaka and Robert Gentleman</a:t>
            </a:r>
          </a:p>
          <a:p>
            <a:pPr lvl="2"/>
            <a:r>
              <a:rPr/>
              <a:t>R: A language for data analysis and graphics. Journal of Computational and Graphical Statistics, 5(3):299-314, 1996. Available in </a:t>
            </a:r>
            <a:r>
              <a:rPr>
                <a:hlinkClick r:id="rId2"/>
              </a:rPr>
              <a:t>PDF format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references:
  - id: R-base
    author:
    - family: "R Core Team"
      given: ""
    title: 'R: A Language and Environment for Statistical Computing'
    issued:
      year: 2018
    URL: https://www.r-project.org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id: R-pagedown
    author:
    - family: Xie
      given: Yihui
    - family: Lesur
      given: Romain
    title: 'Paginate the HTML Output of R Markdown with CSS for Print'
    issued:
      year: 2018
    URL: https://github.com/rstudio/pagedown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output:
  pagedown::poster_jacobs:
    self_contained: false
    pandoc_args: --mathjax
---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Introduction
================================================================================
Lorem ipsum dolor **sit amet**, consectetur adipiscing elit. Donec ut volutpat elit. Sed laoreet accumsan mattis. Integer sapien tellus, auctor ac blandit eget, sollicitudin vitae lorem. Praesent dictum tempor pulvinar. Suspendisse potenti. Sed tincidunt varius ipsum, et porta nulla suscipit et. Etiam congue bibendum felis, ac dictum augue cursus a. **Donec** magna eros, iaculis sit amet placerat quis, laoreet id est.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h1 {
  color: limegreen;
  margin: 0;
  padding: .5em;
  font-size: 1.5em;
}
h1 hr {
  border: 6px solid gray;
  clip-path: ellipse(50% 3px at center);
  margin: 0;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default</a:t>
            </a:r>
            <a:r>
              <a:rPr/>
              <a:t> </a:t>
            </a:r>
            <a:r>
              <a:rPr/>
              <a:t>h1</a:t>
            </a:r>
          </a:p>
        </p:txBody>
      </p:sp>
      <p:pic>
        <p:nvPicPr>
          <p:cNvPr descr="../images/introduction.png" id="0" name="Picture 1"/>
          <p:cNvPicPr>
            <a:picLocks noGrp="1" noChangeAspect="1"/>
          </p:cNvPicPr>
          <p:nvPr/>
        </p:nvPicPr>
        <p:blipFill>
          <a:blip r:embed="rId2"/>
          <a:stretch>
            <a:fillRect/>
          </a:stretch>
        </p:blipFill>
        <p:spPr bwMode="auto">
          <a:xfrm>
            <a:off x="2679700" y="1600200"/>
            <a:ext cx="377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Introduction</a:t>
            </a:r>
            <a:r>
              <a:rPr/>
              <a:t> </a:t>
            </a:r>
            <a:r>
              <a:rPr/>
              <a:t>section</a:t>
            </a:r>
            <a:r>
              <a:rPr/>
              <a:t> </a:t>
            </a:r>
            <a:r>
              <a:rPr/>
              <a:t>of</a:t>
            </a:r>
            <a:r>
              <a:rPr/>
              <a:t> </a:t>
            </a:r>
            <a:r>
              <a:rPr/>
              <a:t>poster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Objectives {.block}
================================================================================
Lorem ipsum dolor sit amet, consectetur, nunc tellus pulvinar tortor, commodo eleifend risus arcu sed odio:
- Mollis dignissim, magna augue tincidunt dolor, interdum vestibulum urna
- Sed aliquet luctus lectus, eget aliquet leo ullamcorper consequat. Vivamus eros sem, iaculis ut euismod non, sollicitudin vel orci.</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.block {
  border: .1in solid steelblue;
  background-color: aliceblue;
}
.block h1 {
  background-color: steelblue;
  color: white;
}
.block &gt; .content {
  padding: 1em;
  line-height: 1.5em;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block</a:t>
            </a:r>
          </a:p>
        </p:txBody>
      </p:sp>
      <p:pic>
        <p:nvPicPr>
          <p:cNvPr descr="../images/objectives.png" id="0" name="Picture 1"/>
          <p:cNvPicPr>
            <a:picLocks noGrp="1" noChangeAspect="1"/>
          </p:cNvPicPr>
          <p:nvPr/>
        </p:nvPicPr>
        <p:blipFill>
          <a:blip r:embed="rId2"/>
          <a:stretch>
            <a:fillRect/>
          </a:stretch>
        </p:blipFill>
        <p:spPr bwMode="auto">
          <a:xfrm>
            <a:off x="2806700" y="1600200"/>
            <a:ext cx="351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Objectives</a:t>
            </a:r>
            <a:r>
              <a:rPr/>
              <a:t> </a:t>
            </a:r>
            <a:r>
              <a:rPr/>
              <a:t>section</a:t>
            </a:r>
            <a:r>
              <a:rPr/>
              <a:t> </a:t>
            </a:r>
            <a:r>
              <a:rPr/>
              <a:t>of</a:t>
            </a:r>
            <a:r>
              <a:rPr/>
              <a:t> </a:t>
            </a:r>
            <a:r>
              <a:rPr/>
              <a:t>poster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orange</a:t>
            </a:r>
            <a:r>
              <a:rPr/>
              <a:t> </a:t>
            </a:r>
            <a:r>
              <a:rPr/>
              <a:t>highlight</a:t>
            </a:r>
          </a:p>
        </p:txBody>
      </p:sp>
      <p:sp>
        <p:nvSpPr>
          <p:cNvPr id="3" name="Content Placeholder 2"/>
          <p:cNvSpPr>
            <a:spLocks noGrp="1"/>
          </p:cNvSpPr>
          <p:nvPr>
            <p:ph idx="1"/>
          </p:nvPr>
        </p:nvSpPr>
        <p:spPr/>
        <p:txBody>
          <a:bodyPr/>
          <a:lstStyle/>
          <a:p>
            <a:pPr lvl="0" marL="1270000" indent="0">
              <a:buNone/>
            </a:pPr>
            <a:r>
              <a:rPr sz="1800">
                <a:latin typeface="Courier"/>
              </a:rPr>
              <a:t>Contact Information {.block data-color=black data-border-color=orange data-background-color=white}
================================================================================
- Web: https://www.example.org/smithlab
- Email: john@example.org
- Phone: +1 (000) 111 1111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William Venables and Brian Ripley</a:t>
            </a:r>
          </a:p>
          <a:p>
            <a:pPr lvl="2"/>
            <a:r>
              <a:rPr/>
              <a:t>Modern Applied Statistics with S</a:t>
            </a:r>
          </a:p>
          <a:p>
            <a:pPr lvl="1"/>
            <a:r>
              <a:rPr/>
              <a:t>Frank Harrell</a:t>
            </a:r>
          </a:p>
          <a:p>
            <a:pPr lvl="2"/>
            <a:r>
              <a:rPr/>
              <a:t>Hmisc, rms packages</a:t>
            </a:r>
          </a:p>
          <a:p>
            <a:pPr lvl="1"/>
            <a:r>
              <a:rPr/>
              <a:t>Hadley Wickham</a:t>
            </a:r>
          </a:p>
          <a:p>
            <a:pPr lvl="2"/>
            <a:r>
              <a:rPr/>
              <a:t>tidyverse packages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orange</a:t>
            </a:r>
            <a:r>
              <a:rPr/>
              <a:t> </a:t>
            </a:r>
            <a:r>
              <a:rPr/>
              <a:t>highlight</a:t>
            </a:r>
          </a:p>
        </p:txBody>
      </p:sp>
      <p:pic>
        <p:nvPicPr>
          <p:cNvPr descr="../images/contact-information.png" id="0" name="Picture 1"/>
          <p:cNvPicPr>
            <a:picLocks noGrp="1" noChangeAspect="1"/>
          </p:cNvPicPr>
          <p:nvPr/>
        </p:nvPicPr>
        <p:blipFill>
          <a:blip r:embed="rId2"/>
          <a:stretch>
            <a:fillRect/>
          </a:stretch>
        </p:blipFill>
        <p:spPr bwMode="auto">
          <a:xfrm>
            <a:off x="457200" y="1816100"/>
            <a:ext cx="8229600" cy="3581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a:t>
            </a:r>
            <a:r>
              <a:rPr/>
              <a:t> </a:t>
            </a:r>
            <a:r>
              <a:rPr/>
              <a:t>information</a:t>
            </a:r>
            <a:r>
              <a:rPr/>
              <a:t> </a:t>
            </a:r>
            <a:r>
              <a:rPr/>
              <a:t>section</a:t>
            </a:r>
            <a:r>
              <a:rPr/>
              <a:t> </a:t>
            </a:r>
            <a:r>
              <a:rPr/>
              <a:t>of</a:t>
            </a:r>
            <a:r>
              <a:rPr/>
              <a:t> </a:t>
            </a:r>
            <a:r>
              <a:rPr/>
              <a:t>poster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entire</a:t>
            </a:r>
            <a:r>
              <a:rPr/>
              <a:t> </a:t>
            </a:r>
            <a:r>
              <a:rPr/>
              <a:t>poster</a:t>
            </a:r>
          </a:p>
        </p:txBody>
      </p:sp>
      <p:pic>
        <p:nvPicPr>
          <p:cNvPr descr="../images/entire-poster.png" id="0" name="Picture 1"/>
          <p:cNvPicPr>
            <a:picLocks noGrp="1" noChangeAspect="1"/>
          </p:cNvPicPr>
          <p:nvPr/>
        </p:nvPicPr>
        <p:blipFill>
          <a:blip r:embed="rId2"/>
          <a:stretch>
            <a:fillRect/>
          </a:stretch>
        </p:blipFill>
        <p:spPr bwMode="auto">
          <a:xfrm>
            <a:off x="1676400" y="1600200"/>
            <a:ext cx="580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Entire</a:t>
            </a:r>
            <a:r>
              <a:rPr/>
              <a:t> </a:t>
            </a:r>
            <a:r>
              <a:rPr/>
              <a:t>poster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poster</a:t>
            </a:r>
          </a:p>
        </p:txBody>
      </p:sp>
      <p:pic>
        <p:nvPicPr>
          <p:cNvPr descr="../images/scrooge-poster.png" id="0" name="Picture 1"/>
          <p:cNvPicPr>
            <a:picLocks noGrp="1" noChangeAspect="1"/>
          </p:cNvPicPr>
          <p:nvPr/>
        </p:nvPicPr>
        <p:blipFill>
          <a:blip r:embed="rId2"/>
          <a:stretch>
            <a:fillRect/>
          </a:stretch>
        </p:blipFill>
        <p:spPr bwMode="auto">
          <a:xfrm>
            <a:off x="1663700" y="1600200"/>
            <a:ext cx="581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Layout</a:t>
            </a:r>
            <a:r>
              <a:rPr/>
              <a:t> </a:t>
            </a:r>
            <a:r>
              <a:rPr/>
              <a:t>for</a:t>
            </a:r>
            <a:r>
              <a:rPr/>
              <a:t> </a:t>
            </a:r>
            <a:r>
              <a:rPr/>
              <a:t>my</a:t>
            </a:r>
            <a:r>
              <a:rPr/>
              <a:t> </a:t>
            </a:r>
            <a:r>
              <a:rPr/>
              <a:t>poster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hints</a:t>
            </a:r>
          </a:p>
        </p:txBody>
      </p:sp>
      <p:sp>
        <p:nvSpPr>
          <p:cNvPr id="3" name="Content Placeholder 2"/>
          <p:cNvSpPr>
            <a:spLocks noGrp="1"/>
          </p:cNvSpPr>
          <p:nvPr>
            <p:ph idx="1"/>
          </p:nvPr>
        </p:nvSpPr>
        <p:spPr/>
        <p:txBody>
          <a:bodyPr/>
          <a:lstStyle/>
          <a:p>
            <a:pPr lvl="1"/>
            <a:r>
              <a:rPr/>
              <a:t>This is NOT a WYSIWYG approach</a:t>
            </a:r>
          </a:p>
          <a:p>
            <a:pPr lvl="1"/>
            <a:r>
              <a:rPr/>
              <a:t>Size of image files is important</a:t>
            </a:r>
          </a:p>
          <a:p>
            <a:pPr lvl="2"/>
            <a:r>
              <a:rPr/>
              <a:t>Pagedown will NOT resize to fit</a:t>
            </a:r>
          </a:p>
          <a:p>
            <a:pPr lvl="1"/>
            <a:r>
              <a:rPr/>
              <a:t>Text can overflow boundaries</a:t>
            </a:r>
          </a:p>
          <a:p>
            <a:pPr lvl="2"/>
            <a:r>
              <a:rPr/>
              <a:t>Easier to modify the text than the CSS file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a:t>
            </a:r>
            <a:r>
              <a:rPr/>
              <a:t> </a:t>
            </a:r>
            <a:r>
              <a:rPr/>
              <a:t>like</a:t>
            </a:r>
            <a:r>
              <a:rPr/>
              <a:t> </a:t>
            </a:r>
            <a:r>
              <a:rPr/>
              <a:t>pagedown</a:t>
            </a:r>
            <a:r>
              <a:rPr/>
              <a:t> </a:t>
            </a:r>
            <a:r>
              <a:rPr/>
              <a:t>for</a:t>
            </a:r>
            <a:r>
              <a:rPr/>
              <a:t> </a:t>
            </a:r>
            <a:r>
              <a:rPr/>
              <a:t>posters</a:t>
            </a:r>
          </a:p>
        </p:txBody>
      </p:sp>
      <p:sp>
        <p:nvSpPr>
          <p:cNvPr id="3" name="Content Placeholder 2"/>
          <p:cNvSpPr>
            <a:spLocks noGrp="1"/>
          </p:cNvSpPr>
          <p:nvPr>
            <p:ph idx="1"/>
          </p:nvPr>
        </p:nvSpPr>
        <p:spPr/>
        <p:txBody>
          <a:bodyPr/>
          <a:lstStyle/>
          <a:p>
            <a:pPr lvl="1"/>
            <a:r>
              <a:rPr/>
              <a:t>I hate Powerpoint</a:t>
            </a:r>
          </a:p>
          <a:p>
            <a:pPr lvl="2"/>
            <a:r>
              <a:rPr/>
              <a:t>Proprietary</a:t>
            </a:r>
          </a:p>
          <a:p>
            <a:pPr lvl="2"/>
            <a:r>
              <a:rPr/>
              <a:t>Binary format</a:t>
            </a:r>
          </a:p>
          <a:p>
            <a:pPr lvl="1"/>
            <a:r>
              <a:rPr/>
              <a:t>Focus on content independent of layout</a:t>
            </a:r>
          </a:p>
          <a:p>
            <a:pPr lvl="1"/>
            <a:r>
              <a:rPr/>
              <a:t>Integrates easily with git</a:t>
            </a:r>
          </a:p>
          <a:p>
            <a:pPr lvl="1"/>
            <a:r>
              <a:rPr/>
              <a:t>Easy to include complex formulas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animation</a:t>
            </a:r>
            <a:r>
              <a:rPr/>
              <a:t>: a gallery of animations in statistics and utilities to create animations, </a:t>
            </a:r>
            <a:r>
              <a:rPr b="1"/>
              <a:t>blogdown</a:t>
            </a:r>
            <a:r>
              <a:rPr/>
              <a:t>: create blogs and websites with R Markdown, </a:t>
            </a:r>
            <a:r>
              <a:rPr b="1"/>
              <a:t>bookdown</a:t>
            </a:r>
            <a:r>
              <a:rPr/>
              <a:t>: author books and technical documents with R Markdown, </a:t>
            </a:r>
            <a:r>
              <a:rPr b="1"/>
              <a:t>DT</a:t>
            </a:r>
            <a:r>
              <a:rPr/>
              <a:t>: a wrapper of the JavaScript library DataTables, </a:t>
            </a:r>
            <a:r>
              <a:rPr b="1"/>
              <a:t>formatR</a:t>
            </a:r>
            <a:r>
              <a:rPr/>
              <a:t>: Format R code automatically, </a:t>
            </a:r>
            <a:r>
              <a:rPr b="1"/>
              <a:t>knitr</a:t>
            </a:r>
            <a:r>
              <a:rPr/>
              <a:t>: Dynamic report generation with R, </a:t>
            </a:r>
            <a:r>
              <a:rPr b="1"/>
              <a:t>printr</a:t>
            </a:r>
            <a:r>
              <a:rPr/>
              <a:t>: Some printing methods for knitr, </a:t>
            </a:r>
            <a:r>
              <a:rPr b="1"/>
              <a:t>Rd2roxygen</a:t>
            </a:r>
            <a:r>
              <a:rPr/>
              <a:t>: Convert Rd to roxygen documentation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rlp</a:t>
            </a:r>
            <a:r>
              <a:rPr/>
              <a:t>: Write an R package using literate programming techniques, </a:t>
            </a:r>
            <a:r>
              <a:rPr b="1"/>
              <a:t>servr</a:t>
            </a:r>
            <a:r>
              <a:rPr/>
              <a:t>: a simple HTTP server to serve static files or dynamic documents, </a:t>
            </a:r>
            <a:r>
              <a:rPr b="1"/>
              <a:t>testit</a:t>
            </a:r>
            <a:r>
              <a:rPr/>
              <a:t>: a simple package for testing R packages, </a:t>
            </a:r>
            <a:r>
              <a:rPr b="1"/>
              <a:t>tinytex</a:t>
            </a:r>
            <a:r>
              <a:rPr/>
              <a:t>: a lightweight LaTeX distribution based on TeX Live, </a:t>
            </a:r>
            <a:r>
              <a:rPr b="1"/>
              <a:t>tufte</a:t>
            </a:r>
            <a:r>
              <a:rPr/>
              <a:t>: Tufte styles for R Markdown documents, </a:t>
            </a:r>
            <a:r>
              <a:rPr b="1"/>
              <a:t>xaringan</a:t>
            </a:r>
            <a:r>
              <a:rPr/>
              <a:t>: presentation ninja, </a:t>
            </a:r>
            <a:r>
              <a:rPr b="1"/>
              <a:t>xfun</a:t>
            </a:r>
            <a:r>
              <a:rPr/>
              <a:t>: miscellaneous functions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(1</a:t>
            </a:r>
            <a:r>
              <a:rPr/>
              <a:t> </a:t>
            </a:r>
            <a:r>
              <a:rPr/>
              <a:t>of</a:t>
            </a:r>
            <a:r>
              <a:rPr/>
              <a:t> </a:t>
            </a:r>
            <a:r>
              <a:rPr/>
              <a:t>2)</a:t>
            </a:r>
          </a:p>
        </p:txBody>
      </p:sp>
      <p:pic>
        <p:nvPicPr>
          <p:cNvPr descr="../images/r-contest-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(2</a:t>
            </a:r>
            <a:r>
              <a:rPr/>
              <a:t> </a:t>
            </a:r>
            <a:r>
              <a:rPr/>
              <a:t>of</a:t>
            </a:r>
            <a:r>
              <a:rPr/>
              <a:t> </a:t>
            </a:r>
            <a:r>
              <a:rPr/>
              <a:t>2)</a:t>
            </a:r>
          </a:p>
        </p:txBody>
      </p:sp>
      <p:pic>
        <p:nvPicPr>
          <p:cNvPr descr="../images/r-contest-2.png" id="0" name="Picture 1"/>
          <p:cNvPicPr>
            <a:picLocks noGrp="1" noChangeAspect="1"/>
          </p:cNvPicPr>
          <p:nvPr/>
        </p:nvPicPr>
        <p:blipFill>
          <a:blip r:embed="rId2"/>
          <a:stretch>
            <a:fillRect/>
          </a:stretch>
        </p:blipFill>
        <p:spPr bwMode="auto">
          <a:xfrm>
            <a:off x="457200" y="1854200"/>
            <a:ext cx="8229600" cy="3517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Strange</a:t>
            </a:r>
            <a:r>
              <a:rPr/>
              <a:t> </a:t>
            </a:r>
            <a:r>
              <a:rPr/>
              <a:t>fact</a:t>
            </a:r>
            <a:r>
              <a:rPr/>
              <a:t> </a:t>
            </a:r>
            <a:r>
              <a:rPr/>
              <a:t>about</a:t>
            </a:r>
            <a:r>
              <a:rPr/>
              <a:t> </a:t>
            </a:r>
            <a:r>
              <a:rPr/>
              <a:t>Yihui</a:t>
            </a:r>
            <a:r>
              <a:rPr/>
              <a:t> </a:t>
            </a:r>
            <a:r>
              <a:rPr/>
              <a:t>Xie</a:t>
            </a:r>
          </a:p>
        </p:txBody>
      </p:sp>
      <p:pic>
        <p:nvPicPr>
          <p:cNvPr descr="../images/yolo-equals-true.png" id="0" name="Picture 1"/>
          <p:cNvPicPr>
            <a:picLocks noGrp="1" noChangeAspect="1"/>
          </p:cNvPicPr>
          <p:nvPr/>
        </p:nvPicPr>
        <p:blipFill>
          <a:blip r:embed="rId2"/>
          <a:stretch>
            <a:fillRect/>
          </a:stretch>
        </p:blipFill>
        <p:spPr bwMode="auto">
          <a:xfrm>
            <a:off x="1879600" y="1600200"/>
            <a:ext cx="537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Karl</a:t>
            </a:r>
            <a:r>
              <a:rPr/>
              <a:t> </a:t>
            </a:r>
            <a:r>
              <a:rPr/>
              <a:t>Broman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knitr,</a:t>
            </a:r>
            <a:r>
              <a:rPr/>
              <a:t> </a:t>
            </a:r>
            <a:r>
              <a:rPr/>
              <a:t>Yihui</a:t>
            </a:r>
            <a:r>
              <a:rPr/>
              <a:t> </a:t>
            </a:r>
            <a:r>
              <a:rPr/>
              <a:t>Xie’s</a:t>
            </a:r>
            <a:r>
              <a:rPr/>
              <a:t> </a:t>
            </a:r>
            <a:r>
              <a:rPr/>
              <a:t>major</a:t>
            </a:r>
            <a:r>
              <a:rPr/>
              <a:t> </a:t>
            </a:r>
            <a:r>
              <a:rPr/>
              <a:t>contributions</a:t>
            </a:r>
            <a:r>
              <a:rPr/>
              <a:t> </a:t>
            </a:r>
            <a:r>
              <a:rPr/>
              <a:t>to</a:t>
            </a:r>
            <a:r>
              <a:rPr/>
              <a:t> </a:t>
            </a:r>
            <a:r>
              <a:rPr/>
              <a:t>R</a:t>
            </a:r>
          </a:p>
        </p:txBody>
      </p:sp>
      <p:sp>
        <p:nvSpPr>
          <p:cNvPr id="3" name="Content Placeholder 2"/>
          <p:cNvSpPr>
            <a:spLocks noGrp="1"/>
          </p:cNvSpPr>
          <p:nvPr>
            <p:ph idx="1"/>
          </p:nvPr>
        </p:nvSpPr>
        <p:spPr/>
        <p:txBody>
          <a:bodyPr/>
          <a:lstStyle/>
          <a:p>
            <a:pPr lvl="1"/>
            <a:r>
              <a:rPr/>
              <a:t>Successor to sweave</a:t>
            </a:r>
          </a:p>
          <a:p>
            <a:pPr lvl="1"/>
            <a:r>
              <a:rPr/>
              <a:t>Integrates program code, output, and documentation</a:t>
            </a:r>
          </a:p>
          <a:p>
            <a:pPr lvl="1"/>
            <a:r>
              <a:rPr/>
              <a:t>Uses plain text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Posters using PageDown</dc:title>
  <dc:creator>Steve Simon</dc:creator>
  <cp:keywords/>
  <dcterms:created xsi:type="dcterms:W3CDTF">2019-05-17T20:00:30Z</dcterms:created>
  <dcterms:modified xsi:type="dcterms:W3CDTF">2019-05-17T20:00:30Z</dcterms:modified>
</cp:coreProperties>
</file>