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41" Type="http://schemas.openxmlformats.org/officeDocument/2006/relationships/theme" Target="theme/theme1.xml" /><Relationship Id="rId1" Type="http://schemas.openxmlformats.org/officeDocument/2006/relationships/slideMaster" Target="slideMasters/slideMaster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log.rstudio.com/categories/rstudio-ide"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tat.auckland.ac.nz/~ihaka/downloads/R-paper.pdf"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Posters</a:t>
            </a:r>
            <a:r>
              <a:rPr/>
              <a:t> </a:t>
            </a:r>
            <a:r>
              <a:rPr/>
              <a:t>using</a:t>
            </a:r>
            <a:r>
              <a:rPr/>
              <a:t> </a:t>
            </a:r>
            <a:r>
              <a:rPr/>
              <a:t>PageDown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5/17/2019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Pandoc</a:t>
            </a:r>
            <a:r>
              <a:rPr/>
              <a:t> </a:t>
            </a:r>
            <a:r>
              <a:rPr/>
              <a:t>is</a:t>
            </a:r>
            <a:r>
              <a:rPr/>
              <a:t> </a:t>
            </a:r>
            <a:r>
              <a:rPr/>
              <a:t>the</a:t>
            </a:r>
            <a:r>
              <a:rPr/>
              <a:t> </a:t>
            </a:r>
            <a:r>
              <a:rPr/>
              <a:t>foundation</a:t>
            </a:r>
          </a:p>
        </p:txBody>
      </p:sp>
      <p:pic>
        <p:nvPicPr>
          <p:cNvPr descr="../images/pandoc.png" id="0" name="Picture 1"/>
          <p:cNvPicPr>
            <a:picLocks noGrp="1" noChangeAspect="1"/>
          </p:cNvPicPr>
          <p:nvPr/>
        </p:nvPicPr>
        <p:blipFill>
          <a:blip r:embed="rId2"/>
          <a:stretch>
            <a:fillRect/>
          </a:stretch>
        </p:blipFill>
        <p:spPr bwMode="auto">
          <a:xfrm>
            <a:off x="2463800" y="1600200"/>
            <a:ext cx="422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Pandoc</a:t>
            </a:r>
            <a:r>
              <a:rPr/>
              <a:t> </a:t>
            </a:r>
            <a:r>
              <a:rPr/>
              <a:t>website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Markdown</a:t>
            </a:r>
            <a:r>
              <a:rPr/>
              <a:t> </a:t>
            </a:r>
            <a:r>
              <a:rPr/>
              <a:t>is</a:t>
            </a:r>
            <a:r>
              <a:rPr/>
              <a:t> </a:t>
            </a:r>
            <a:r>
              <a:rPr/>
              <a:t>the</a:t>
            </a:r>
            <a:r>
              <a:rPr/>
              <a:t> </a:t>
            </a:r>
            <a:r>
              <a:rPr/>
              <a:t>machinery</a:t>
            </a:r>
          </a:p>
        </p:txBody>
      </p:sp>
      <p:sp>
        <p:nvSpPr>
          <p:cNvPr id="3" name="Content Placeholder 2"/>
          <p:cNvSpPr>
            <a:spLocks noGrp="1"/>
          </p:cNvSpPr>
          <p:nvPr>
            <p:ph idx="1"/>
          </p:nvPr>
        </p:nvSpPr>
        <p:spPr/>
        <p:txBody>
          <a:bodyPr/>
          <a:lstStyle/>
          <a:p>
            <a:pPr lvl="1"/>
            <a:r>
              <a:rPr/>
              <a:t>Simplified version of markup (html, LaTeX)</a:t>
            </a:r>
          </a:p>
          <a:p>
            <a:pPr lvl="2"/>
            <a:r>
              <a:rPr/>
              <a:t>Smaller feature set</a:t>
            </a:r>
          </a:p>
          <a:p>
            <a:pPr lvl="2"/>
            <a:r>
              <a:rPr/>
              <a:t>Readable input</a:t>
            </a:r>
          </a:p>
          <a:p>
            <a:pPr lvl="2"/>
            <a:r>
              <a:rPr/>
              <a:t>Easy to learn</a:t>
            </a:r>
          </a:p>
          <a:p>
            <a:pPr lvl="1"/>
            <a:r>
              <a:rPr/>
              <a:t>Similar in spirit to yaml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can</a:t>
            </a:r>
            <a:r>
              <a:rPr/>
              <a:t> </a:t>
            </a:r>
            <a:r>
              <a:rPr/>
              <a:t>you</a:t>
            </a:r>
            <a:r>
              <a:rPr/>
              <a:t> </a:t>
            </a:r>
            <a:r>
              <a:rPr/>
              <a:t>create?</a:t>
            </a:r>
          </a:p>
        </p:txBody>
      </p:sp>
      <p:sp>
        <p:nvSpPr>
          <p:cNvPr id="3" name="Content Placeholder 2"/>
          <p:cNvSpPr>
            <a:spLocks noGrp="1"/>
          </p:cNvSpPr>
          <p:nvPr>
            <p:ph idx="1"/>
          </p:nvPr>
        </p:nvSpPr>
        <p:spPr/>
        <p:txBody>
          <a:bodyPr/>
          <a:lstStyle/>
          <a:p>
            <a:pPr lvl="1"/>
            <a:r>
              <a:rPr/>
              <a:t>Web pages</a:t>
            </a:r>
          </a:p>
          <a:p>
            <a:pPr lvl="2"/>
            <a:r>
              <a:rPr/>
              <a:t>Blog site</a:t>
            </a:r>
          </a:p>
          <a:p>
            <a:pPr lvl="1"/>
            <a:r>
              <a:rPr/>
              <a:t>PDF documents</a:t>
            </a:r>
          </a:p>
          <a:p>
            <a:pPr lvl="2"/>
            <a:r>
              <a:rPr/>
              <a:t>Books</a:t>
            </a:r>
          </a:p>
          <a:p>
            <a:pPr lvl="1"/>
            <a:r>
              <a:rPr/>
              <a:t>Presentations</a:t>
            </a:r>
          </a:p>
          <a:p>
            <a:pPr lvl="2"/>
            <a:r>
              <a:rPr/>
              <a:t>Powerpoint</a:t>
            </a:r>
          </a:p>
          <a:p>
            <a:pPr lvl="2"/>
            <a:r>
              <a:rPr/>
              <a:t>html presentations (ioslides, slidy)</a:t>
            </a:r>
          </a:p>
          <a:p>
            <a:pPr lvl="2"/>
            <a:r>
              <a:rPr/>
              <a:t>PDF presentations (Beamer)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Pagedown</a:t>
            </a:r>
          </a:p>
        </p:txBody>
      </p:sp>
      <p:pic>
        <p:nvPicPr>
          <p:cNvPr descr="../images/pagedown.png" id="0" name="Picture 1"/>
          <p:cNvPicPr>
            <a:picLocks noGrp="1" noChangeAspect="1"/>
          </p:cNvPicPr>
          <p:nvPr/>
        </p:nvPicPr>
        <p:blipFill>
          <a:blip r:embed="rId2"/>
          <a:stretch>
            <a:fillRect/>
          </a:stretch>
        </p:blipFill>
        <p:spPr bwMode="auto">
          <a:xfrm>
            <a:off x="901700" y="1600200"/>
            <a:ext cx="735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pagedown</a:t>
            </a:r>
            <a:r>
              <a:rPr/>
              <a:t> </a:t>
            </a:r>
            <a:r>
              <a:rPr/>
              <a:t>readme</a:t>
            </a:r>
            <a:r>
              <a:rPr/>
              <a:t> </a:t>
            </a:r>
            <a:r>
              <a:rPr/>
              <a:t>file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Features</a:t>
            </a:r>
            <a:r>
              <a:rPr/>
              <a:t> </a:t>
            </a:r>
            <a:r>
              <a:rPr/>
              <a:t>not</a:t>
            </a:r>
            <a:r>
              <a:rPr/>
              <a:t> </a:t>
            </a:r>
            <a:r>
              <a:rPr/>
              <a:t>found</a:t>
            </a:r>
            <a:r>
              <a:rPr/>
              <a:t> </a:t>
            </a:r>
            <a:r>
              <a:rPr/>
              <a:t>in</a:t>
            </a:r>
            <a:r>
              <a:rPr/>
              <a:t> </a:t>
            </a:r>
            <a:r>
              <a:rPr/>
              <a:t>knitr</a:t>
            </a:r>
          </a:p>
        </p:txBody>
      </p:sp>
      <p:sp>
        <p:nvSpPr>
          <p:cNvPr id="3" name="Content Placeholder 2"/>
          <p:cNvSpPr>
            <a:spLocks noGrp="1"/>
          </p:cNvSpPr>
          <p:nvPr>
            <p:ph idx="1"/>
          </p:nvPr>
        </p:nvSpPr>
        <p:spPr/>
        <p:txBody>
          <a:bodyPr/>
          <a:lstStyle/>
          <a:p>
            <a:pPr lvl="1"/>
            <a:r>
              <a:rPr/>
              <a:t>Paged html files</a:t>
            </a:r>
          </a:p>
          <a:p>
            <a:pPr lvl="1"/>
            <a:r>
              <a:rPr/>
              <a:t>Cascading Style Sheets (CSS)</a:t>
            </a:r>
          </a:p>
          <a:p>
            <a:pPr lvl="1"/>
            <a:r>
              <a:rPr/>
              <a:t>Bypasses LaTeX</a:t>
            </a:r>
          </a:p>
          <a:p>
            <a:pPr lvl="2"/>
            <a:r>
              <a:rPr/>
              <a:t>“The most challenging thing in the world is not to learn fancy technologies, but control your own wild heart.” Yihui Xie, as quoted in Appendix C of Authoring Books wtih R Markdown.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CSS</a:t>
            </a:r>
            <a:r>
              <a:rPr/>
              <a:t> </a:t>
            </a:r>
            <a:r>
              <a:rPr/>
              <a:t>formats</a:t>
            </a:r>
            <a:r>
              <a:rPr/>
              <a:t> </a:t>
            </a:r>
            <a:r>
              <a:rPr/>
              <a:t>included</a:t>
            </a:r>
            <a:r>
              <a:rPr/>
              <a:t> </a:t>
            </a:r>
            <a:r>
              <a:rPr/>
              <a:t>in</a:t>
            </a:r>
            <a:r>
              <a:rPr/>
              <a:t> </a:t>
            </a:r>
            <a:r>
              <a:rPr/>
              <a:t>pagedown</a:t>
            </a:r>
          </a:p>
        </p:txBody>
      </p:sp>
      <p:sp>
        <p:nvSpPr>
          <p:cNvPr id="3" name="Content Placeholder 2"/>
          <p:cNvSpPr>
            <a:spLocks noGrp="1"/>
          </p:cNvSpPr>
          <p:nvPr>
            <p:ph idx="1"/>
          </p:nvPr>
        </p:nvSpPr>
        <p:spPr/>
        <p:txBody>
          <a:bodyPr/>
          <a:lstStyle/>
          <a:p>
            <a:pPr lvl="1"/>
            <a:r>
              <a:rPr/>
              <a:t>Resume</a:t>
            </a:r>
          </a:p>
          <a:p>
            <a:pPr lvl="1"/>
            <a:r>
              <a:rPr/>
              <a:t>Business card</a:t>
            </a:r>
          </a:p>
          <a:p>
            <a:pPr lvl="1"/>
            <a:r>
              <a:rPr/>
              <a:t>Business letter</a:t>
            </a:r>
          </a:p>
          <a:p>
            <a:pPr lvl="1"/>
            <a:r>
              <a:rPr/>
              <a:t>Various journal templates</a:t>
            </a:r>
          </a:p>
          <a:p>
            <a:pPr lvl="1"/>
            <a:r>
              <a:rPr/>
              <a:t>Poster</a:t>
            </a:r>
          </a:p>
          <a:p>
            <a:pPr lvl="2"/>
            <a:r>
              <a:rPr/>
              <a:t>ReLaXed</a:t>
            </a:r>
          </a:p>
          <a:p>
            <a:pPr lvl="2"/>
            <a:r>
              <a:rPr/>
              <a:t>poster-jacobs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Pagedown</a:t>
            </a:r>
            <a:r>
              <a:rPr/>
              <a:t> </a:t>
            </a:r>
            <a:r>
              <a:rPr/>
              <a:t>requirements</a:t>
            </a:r>
          </a:p>
        </p:txBody>
      </p:sp>
      <p:sp>
        <p:nvSpPr>
          <p:cNvPr id="3" name="Content Placeholder 2"/>
          <p:cNvSpPr>
            <a:spLocks noGrp="1"/>
          </p:cNvSpPr>
          <p:nvPr>
            <p:ph idx="1"/>
          </p:nvPr>
        </p:nvSpPr>
        <p:spPr/>
        <p:txBody>
          <a:bodyPr/>
          <a:lstStyle/>
          <a:p>
            <a:pPr lvl="1"/>
            <a:r>
              <a:rPr/>
              <a:t>Pandoc version 2</a:t>
            </a:r>
          </a:p>
          <a:p>
            <a:pPr lvl="2"/>
            <a:r>
              <a:rPr/>
              <a:t>Install yourself, or update to Rstudio 1.2</a:t>
            </a:r>
          </a:p>
          <a:p>
            <a:pPr lvl="1"/>
            <a:r>
              <a:rPr/>
              <a:t>File | New File | R Markdown | From Template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features</a:t>
            </a:r>
            <a:r>
              <a:rPr/>
              <a:t> </a:t>
            </a:r>
            <a:r>
              <a:rPr/>
              <a:t>in</a:t>
            </a:r>
            <a:r>
              <a:rPr/>
              <a:t> </a:t>
            </a:r>
            <a:r>
              <a:rPr/>
              <a:t>RStudio</a:t>
            </a:r>
            <a:r>
              <a:rPr/>
              <a:t> </a:t>
            </a:r>
            <a:r>
              <a:rPr/>
              <a:t>1.2</a:t>
            </a:r>
          </a:p>
        </p:txBody>
      </p:sp>
      <p:sp>
        <p:nvSpPr>
          <p:cNvPr id="3" name="Content Placeholder 2"/>
          <p:cNvSpPr>
            <a:spLocks noGrp="1"/>
          </p:cNvSpPr>
          <p:nvPr>
            <p:ph idx="1"/>
          </p:nvPr>
        </p:nvSpPr>
        <p:spPr/>
        <p:txBody>
          <a:bodyPr/>
          <a:lstStyle/>
          <a:p>
            <a:pPr lvl="1"/>
            <a:r>
              <a:rPr/>
              <a:t>Background runs</a:t>
            </a:r>
          </a:p>
          <a:p>
            <a:pPr lvl="1"/>
            <a:r>
              <a:rPr/>
              <a:t>Better C++, D3, Python, SQL, Stan integration</a:t>
            </a:r>
          </a:p>
          <a:p>
            <a:pPr lvl="1"/>
            <a:r>
              <a:rPr/>
              <a:t>Build Powerpoint presentations</a:t>
            </a:r>
          </a:p>
          <a:p>
            <a:pPr lvl="1"/>
            <a:r>
              <a:rPr/>
              <a:t>Custom chunk engines</a:t>
            </a:r>
          </a:p>
          <a:p>
            <a:pPr lvl="1"/>
            <a:r>
              <a:rPr/>
              <a:t>Detect missing packages</a:t>
            </a:r>
          </a:p>
          <a:p>
            <a:pPr lvl="1"/>
            <a:r>
              <a:rPr/>
              <a:t>Visit </a:t>
            </a:r>
            <a:r>
              <a:rPr>
                <a:hlinkClick r:id="rId2"/>
              </a:rPr>
              <a:t>RStudio blog</a:t>
            </a:r>
            <a:r>
              <a:rPr/>
              <a:t> for more information.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p>
        </p:txBody>
      </p:sp>
      <p:sp>
        <p:nvSpPr>
          <p:cNvPr id="3" name="Content Placeholder 2"/>
          <p:cNvSpPr>
            <a:spLocks noGrp="1"/>
          </p:cNvSpPr>
          <p:nvPr>
            <p:ph idx="1"/>
          </p:nvPr>
        </p:nvSpPr>
        <p:spPr/>
        <p:txBody>
          <a:bodyPr/>
          <a:lstStyle/>
          <a:p>
            <a:pPr lvl="0" marL="1270000" indent="0">
              <a:buNone/>
            </a:pPr>
            <a:r>
              <a:rPr sz="1800">
                <a:latin typeface="Courier"/>
              </a:rPr>
              <a:t>@page {
  size: 46.8in 33.1in;
  margin: 0;
}
* {
  box-sizing: border-box;
}
html {
  width: 46.8in;
  height: 33.09in;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p>
        </p:txBody>
      </p:sp>
      <p:sp>
        <p:nvSpPr>
          <p:cNvPr id="3" name="Content Placeholder 2"/>
          <p:cNvSpPr>
            <a:spLocks noGrp="1"/>
          </p:cNvSpPr>
          <p:nvPr>
            <p:ph idx="1"/>
          </p:nvPr>
        </p:nvSpPr>
        <p:spPr/>
        <p:txBody>
          <a:bodyPr/>
          <a:lstStyle/>
          <a:p>
            <a:pPr lvl="0" marL="1270000" indent="0">
              <a:buNone/>
            </a:pPr>
            <a:r>
              <a:rPr sz="1800">
                <a:latin typeface="Courier"/>
              </a:rPr>
              <a:t>body {
  margin: 0;
  font-size: 32px;
  width: 100%;
  height: 99.9%;
  grid-gap: 1.2in;
  padding: 1.2in;
  font-family: Optima, Calibri, sans-serif;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Hall</a:t>
            </a:r>
            <a:r>
              <a:rPr/>
              <a:t> </a:t>
            </a:r>
            <a:r>
              <a:rPr/>
              <a:t>of</a:t>
            </a:r>
            <a:r>
              <a:rPr/>
              <a:t> </a:t>
            </a:r>
            <a:r>
              <a:rPr/>
              <a:t>Fame</a:t>
            </a:r>
            <a:r>
              <a:rPr/>
              <a:t> </a:t>
            </a:r>
            <a:r>
              <a:rPr/>
              <a:t>for</a:t>
            </a:r>
            <a:r>
              <a:rPr/>
              <a:t> </a:t>
            </a:r>
            <a:r>
              <a:rPr/>
              <a:t>R</a:t>
            </a:r>
            <a:r>
              <a:rPr/>
              <a:t> </a:t>
            </a:r>
            <a:r>
              <a:rPr/>
              <a:t>(</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John Chambers</a:t>
            </a:r>
          </a:p>
          <a:p>
            <a:pPr lvl="2"/>
            <a:r>
              <a:rPr/>
              <a:t>Becker, Chambers and Wilks, The New S Language: A Programming Environment for Statistical Analysis and Graphics (1988)</a:t>
            </a:r>
          </a:p>
          <a:p>
            <a:pPr lvl="2"/>
            <a:r>
              <a:rPr/>
              <a:t>Chambers and Hastie (Eds), Statistical Models in S (1992)</a:t>
            </a:r>
          </a:p>
          <a:p>
            <a:pPr lvl="1"/>
            <a:r>
              <a:rPr/>
              <a:t>Ross Ihaka and Robert Gentleman</a:t>
            </a:r>
          </a:p>
          <a:p>
            <a:pPr lvl="2"/>
            <a:r>
              <a:rPr/>
              <a:t>R: A language for data analysis and graphics. Journal of Computational and Graphical Statistics, 5(3):299-314, 1996. Available in </a:t>
            </a:r>
            <a:r>
              <a:rPr>
                <a:hlinkClick r:id="rId2"/>
              </a:rPr>
              <a:t>PDF format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p>
        </p:txBody>
      </p:sp>
      <p:sp>
        <p:nvSpPr>
          <p:cNvPr id="3" name="Content Placeholder 2"/>
          <p:cNvSpPr>
            <a:spLocks noGrp="1"/>
          </p:cNvSpPr>
          <p:nvPr>
            <p:ph idx="1"/>
          </p:nvPr>
        </p:nvSpPr>
        <p:spPr/>
        <p:txBody>
          <a:bodyPr/>
          <a:lstStyle/>
          <a:p>
            <a:pPr lvl="0" marL="1270000" indent="0">
              <a:buNone/>
            </a:pPr>
            <a:r>
              <a:rPr sz="1800">
                <a:latin typeface="Courier"/>
              </a:rPr>
              <a:t>body {
  display: grid;
  grid-template-areas:
    'S1 S1 S1 S1'
    'S2 S4 S5 S9'
    'S2 S4 S5 S9'
    'S2 S4 S5 S9'
    'S2 S6 S6 S10'
    'S3 S7 S8 S11'
    'S3 S7 S8 S11'
    'S3 S7 S8 S11'
    'S3 S7 S8 S12'
    'S3 S7 S8 S12';
  grid-template-columns: repeat(4, 1fr);
  grid-template-rows: repeat(10, 1fr);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p>
        </p:txBody>
      </p:sp>
      <p:sp>
        <p:nvSpPr>
          <p:cNvPr id="3" name="Content Placeholder 2"/>
          <p:cNvSpPr>
            <a:spLocks noGrp="1"/>
          </p:cNvSpPr>
          <p:nvPr>
            <p:ph idx="1"/>
          </p:nvPr>
        </p:nvSpPr>
        <p:spPr/>
        <p:txBody>
          <a:bodyPr/>
          <a:lstStyle/>
          <a:p>
            <a:pPr lvl="0" marL="1270000" indent="0">
              <a:buNone/>
            </a:pPr>
            <a:r>
              <a:rPr sz="1800">
                <a:latin typeface="Courier"/>
              </a:rPr>
              <a:t>.section-1 { grid-area: S1; }
.section-2 { grid-area: S2; }
.section-3 { grid-area: S3; }
.section-4 { grid-area: S4; }
.section-5 { grid-area: S5; }
.section-6 { grid-area: S6; }
.section-7 { grid-area: S7; }
.section-8 { grid-area: S8; }
.section-9 { grid-area: S9; }
.section-10 { grid-area: S10; }
.section-11 { grid-area: S11; }
.section-12 { grid-area: S12; }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yaml</a:t>
            </a:r>
            <a:r>
              <a:rPr/>
              <a:t> </a:t>
            </a:r>
            <a:r>
              <a:rPr/>
              <a:t>header</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title: "Unnecessarily Complicated Research Title"
author: "John Smith^1^, James Smith^1,2^, and Jane Smith^3^"
institute: "1. Department and University One; 2. Department and University Two; 3. Department and University Three"
date: "2018-11-30"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yaml</a:t>
            </a:r>
            <a:r>
              <a:rPr/>
              <a:t> </a:t>
            </a:r>
            <a:r>
              <a:rPr/>
              <a:t>header</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references:
  - id: R-base
    author:
    - family: "R Core Team"
      given: ""
    title: 'R: A Language and Environment for Statistical Computing'
    issued:
      year: 2018
    URL: https://www.r-project.org</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yaml</a:t>
            </a:r>
            <a:r>
              <a:rPr/>
              <a:t> </a:t>
            </a:r>
            <a:r>
              <a:rPr/>
              <a:t>header</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 id: R-pagedown
    author:
    - family: Xie
      given: Yihui
    - family: Lesur
      given: Romain
    title: 'Paginate the HTML Output of R Markdown with CSS for Print'
    issued:
      year: 2018
    URL: https://github.com/rstudio/pagedown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yaml</a:t>
            </a:r>
            <a:r>
              <a:rPr/>
              <a:t> </a:t>
            </a:r>
            <a:r>
              <a:rPr/>
              <a:t>header</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output:
  pagedown::poster_jacobs:
    self_contained: false
    pandoc_args: --mathjax
---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default</a:t>
            </a:r>
            <a:r>
              <a:rPr/>
              <a:t> </a:t>
            </a:r>
            <a:r>
              <a:rPr/>
              <a:t>h1</a:t>
            </a:r>
          </a:p>
        </p:txBody>
      </p:sp>
      <p:sp>
        <p:nvSpPr>
          <p:cNvPr id="3" name="Content Placeholder 2"/>
          <p:cNvSpPr>
            <a:spLocks noGrp="1"/>
          </p:cNvSpPr>
          <p:nvPr>
            <p:ph idx="1"/>
          </p:nvPr>
        </p:nvSpPr>
        <p:spPr/>
        <p:txBody>
          <a:bodyPr/>
          <a:lstStyle/>
          <a:p>
            <a:pPr lvl="0" marL="1270000" indent="0">
              <a:buNone/>
            </a:pPr>
            <a:r>
              <a:rPr sz="1800">
                <a:latin typeface="Courier"/>
              </a:rPr>
              <a:t>Introduction
================================================================================
Lorem ipsum dolor **sit amet**, consectetur adipiscing elit. Donec ut volutpat elit. Sed laoreet accumsan mattis. Integer sapien tellus, auctor ac blandit eget, sollicitudin vitae lorem. Praesent dictum tempor pulvinar. Suspendisse potenti. Sed tincidunt varius ipsum, et porta nulla suscipit et. Etiam congue bibendum felis, ac dictum augue cursus a. **Donec** magna eros, iaculis sit amet placerat quis, laoreet id est.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r>
              <a:rPr/>
              <a:t> </a:t>
            </a:r>
            <a:r>
              <a:rPr/>
              <a:t>default</a:t>
            </a:r>
            <a:r>
              <a:rPr/>
              <a:t> </a:t>
            </a:r>
            <a:r>
              <a:rPr/>
              <a:t>h1</a:t>
            </a:r>
          </a:p>
        </p:txBody>
      </p:sp>
      <p:sp>
        <p:nvSpPr>
          <p:cNvPr id="3" name="Content Placeholder 2"/>
          <p:cNvSpPr>
            <a:spLocks noGrp="1"/>
          </p:cNvSpPr>
          <p:nvPr>
            <p:ph idx="1"/>
          </p:nvPr>
        </p:nvSpPr>
        <p:spPr/>
        <p:txBody>
          <a:bodyPr/>
          <a:lstStyle/>
          <a:p>
            <a:pPr lvl="0" marL="1270000" indent="0">
              <a:buNone/>
            </a:pPr>
            <a:r>
              <a:rPr sz="1800">
                <a:latin typeface="Courier"/>
              </a:rPr>
              <a:t>h1 {
  color: limegreen;
  margin: 0;
  padding: .5em;
  font-size: 1.5em;
}
h1 hr {
  border: 6px solid gray;
  clip-path: ellipse(50% 3px at center);
  margin: 0;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poster-jacobs.html,</a:t>
            </a:r>
            <a:r>
              <a:rPr/>
              <a:t> </a:t>
            </a:r>
            <a:r>
              <a:rPr/>
              <a:t>default</a:t>
            </a:r>
            <a:r>
              <a:rPr/>
              <a:t> </a:t>
            </a:r>
            <a:r>
              <a:rPr/>
              <a:t>h1</a:t>
            </a:r>
          </a:p>
        </p:txBody>
      </p:sp>
      <p:pic>
        <p:nvPicPr>
          <p:cNvPr descr="../images/introduction.png" id="0" name="Picture 1"/>
          <p:cNvPicPr>
            <a:picLocks noGrp="1" noChangeAspect="1"/>
          </p:cNvPicPr>
          <p:nvPr/>
        </p:nvPicPr>
        <p:blipFill>
          <a:blip r:embed="rId2"/>
          <a:stretch>
            <a:fillRect/>
          </a:stretch>
        </p:blipFill>
        <p:spPr bwMode="auto">
          <a:xfrm>
            <a:off x="2679700" y="1600200"/>
            <a:ext cx="3771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Introduction</a:t>
            </a:r>
            <a:r>
              <a:rPr/>
              <a:t> </a:t>
            </a:r>
            <a:r>
              <a:rPr/>
              <a:t>section</a:t>
            </a:r>
            <a:r>
              <a:rPr/>
              <a:t> </a:t>
            </a:r>
            <a:r>
              <a:rPr/>
              <a:t>of</a:t>
            </a:r>
            <a:r>
              <a:rPr/>
              <a:t> </a:t>
            </a:r>
            <a:r>
              <a:rPr/>
              <a:t>poster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block</a:t>
            </a:r>
          </a:p>
        </p:txBody>
      </p:sp>
      <p:sp>
        <p:nvSpPr>
          <p:cNvPr id="3" name="Content Placeholder 2"/>
          <p:cNvSpPr>
            <a:spLocks noGrp="1"/>
          </p:cNvSpPr>
          <p:nvPr>
            <p:ph idx="1"/>
          </p:nvPr>
        </p:nvSpPr>
        <p:spPr/>
        <p:txBody>
          <a:bodyPr/>
          <a:lstStyle/>
          <a:p>
            <a:pPr lvl="0" marL="1270000" indent="0">
              <a:buNone/>
            </a:pPr>
            <a:r>
              <a:rPr sz="1800">
                <a:latin typeface="Courier"/>
              </a:rPr>
              <a:t>Objectives {.block}
================================================================================
Lorem ipsum dolor sit amet, consectetur, nunc tellus pulvinar tortor, commodo eleifend risus arcu sed odio:
- Mollis dignissim, magna augue tincidunt dolor, interdum vestibulum urna
- Sed aliquet luctus lectus, eget aliquet leo ullamcorper consequat. Vivamus eros sem, iaculis ut euismod non, sollicitudin vel orci.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Hall</a:t>
            </a:r>
            <a:r>
              <a:rPr/>
              <a:t> </a:t>
            </a:r>
            <a:r>
              <a:rPr/>
              <a:t>of</a:t>
            </a:r>
            <a:r>
              <a:rPr/>
              <a:t> </a:t>
            </a:r>
            <a:r>
              <a:rPr/>
              <a:t>Fame</a:t>
            </a:r>
            <a:r>
              <a:rPr/>
              <a:t> </a:t>
            </a:r>
            <a:r>
              <a:rPr/>
              <a:t>for</a:t>
            </a:r>
            <a:r>
              <a:rPr/>
              <a:t> </a:t>
            </a:r>
            <a:r>
              <a:rPr/>
              <a:t>R</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William Venables and Brian Ripley</a:t>
            </a:r>
          </a:p>
          <a:p>
            <a:pPr lvl="2"/>
            <a:r>
              <a:rPr/>
              <a:t>Modern Applied Statistics with S</a:t>
            </a:r>
          </a:p>
          <a:p>
            <a:pPr lvl="1"/>
            <a:r>
              <a:rPr/>
              <a:t>Frank Harrell</a:t>
            </a:r>
          </a:p>
          <a:p>
            <a:pPr lvl="2"/>
            <a:r>
              <a:rPr/>
              <a:t>Hmisc, rms packages</a:t>
            </a:r>
          </a:p>
          <a:p>
            <a:pPr lvl="1"/>
            <a:r>
              <a:rPr/>
              <a:t>Hadley Wickham</a:t>
            </a:r>
          </a:p>
          <a:p>
            <a:pPr lvl="2"/>
            <a:r>
              <a:rPr/>
              <a:t>tidyverse packages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r>
              <a:rPr/>
              <a:t> </a:t>
            </a:r>
            <a:r>
              <a:rPr/>
              <a:t>block</a:t>
            </a:r>
          </a:p>
        </p:txBody>
      </p:sp>
      <p:sp>
        <p:nvSpPr>
          <p:cNvPr id="3" name="Content Placeholder 2"/>
          <p:cNvSpPr>
            <a:spLocks noGrp="1"/>
          </p:cNvSpPr>
          <p:nvPr>
            <p:ph idx="1"/>
          </p:nvPr>
        </p:nvSpPr>
        <p:spPr/>
        <p:txBody>
          <a:bodyPr/>
          <a:lstStyle/>
          <a:p>
            <a:pPr lvl="0" marL="1270000" indent="0">
              <a:buNone/>
            </a:pPr>
            <a:r>
              <a:rPr sz="1800">
                <a:latin typeface="Courier"/>
              </a:rPr>
              <a:t>.block {
  border: .1in solid steelblue;
  background-color: aliceblue;
}
.block h1 {
  background-color: steelblue;
  color: white;
}
.block &gt; .content {
  padding: 1em;
  line-height: 1.5em;
}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poster-jacobs.html,</a:t>
            </a:r>
            <a:r>
              <a:rPr/>
              <a:t> </a:t>
            </a:r>
            <a:r>
              <a:rPr/>
              <a:t>block</a:t>
            </a:r>
          </a:p>
        </p:txBody>
      </p:sp>
      <p:pic>
        <p:nvPicPr>
          <p:cNvPr descr="../images/objectives.png" id="0" name="Picture 1"/>
          <p:cNvPicPr>
            <a:picLocks noGrp="1" noChangeAspect="1"/>
          </p:cNvPicPr>
          <p:nvPr/>
        </p:nvPicPr>
        <p:blipFill>
          <a:blip r:embed="rId2"/>
          <a:stretch>
            <a:fillRect/>
          </a:stretch>
        </p:blipFill>
        <p:spPr bwMode="auto">
          <a:xfrm>
            <a:off x="2806700" y="1600200"/>
            <a:ext cx="351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Objectives</a:t>
            </a:r>
            <a:r>
              <a:rPr/>
              <a:t> </a:t>
            </a:r>
            <a:r>
              <a:rPr/>
              <a:t>section</a:t>
            </a:r>
            <a:r>
              <a:rPr/>
              <a:t> </a:t>
            </a:r>
            <a:r>
              <a:rPr/>
              <a:t>of</a:t>
            </a:r>
            <a:r>
              <a:rPr/>
              <a:t> </a:t>
            </a:r>
            <a:r>
              <a:rPr/>
              <a:t>poster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orange</a:t>
            </a:r>
            <a:r>
              <a:rPr/>
              <a:t> </a:t>
            </a:r>
            <a:r>
              <a:rPr/>
              <a:t>highlight</a:t>
            </a:r>
          </a:p>
        </p:txBody>
      </p:sp>
      <p:sp>
        <p:nvSpPr>
          <p:cNvPr id="3" name="Content Placeholder 2"/>
          <p:cNvSpPr>
            <a:spLocks noGrp="1"/>
          </p:cNvSpPr>
          <p:nvPr>
            <p:ph idx="1"/>
          </p:nvPr>
        </p:nvSpPr>
        <p:spPr/>
        <p:txBody>
          <a:bodyPr/>
          <a:lstStyle/>
          <a:p>
            <a:pPr lvl="0" marL="1270000" indent="0">
              <a:buNone/>
            </a:pPr>
            <a:r>
              <a:rPr sz="1800">
                <a:latin typeface="Courier"/>
              </a:rPr>
              <a:t>Contact Information {.block data-color=black data-border-color=orange data-background-color=white}
================================================================================
- Web: https://www.example.org/smithlab
- Email: john@example.org
- Phone: +1 (000) 111 1111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poster-jacobs.html,</a:t>
            </a:r>
            <a:r>
              <a:rPr/>
              <a:t> </a:t>
            </a:r>
            <a:r>
              <a:rPr/>
              <a:t>orange</a:t>
            </a:r>
            <a:r>
              <a:rPr/>
              <a:t> </a:t>
            </a:r>
            <a:r>
              <a:rPr/>
              <a:t>highlight</a:t>
            </a:r>
          </a:p>
        </p:txBody>
      </p:sp>
      <p:pic>
        <p:nvPicPr>
          <p:cNvPr descr="../images/contact-information.png" id="0" name="Picture 1"/>
          <p:cNvPicPr>
            <a:picLocks noGrp="1" noChangeAspect="1"/>
          </p:cNvPicPr>
          <p:nvPr/>
        </p:nvPicPr>
        <p:blipFill>
          <a:blip r:embed="rId2"/>
          <a:stretch>
            <a:fillRect/>
          </a:stretch>
        </p:blipFill>
        <p:spPr bwMode="auto">
          <a:xfrm>
            <a:off x="457200" y="1816100"/>
            <a:ext cx="8229600" cy="3581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Contact</a:t>
            </a:r>
            <a:r>
              <a:rPr/>
              <a:t> </a:t>
            </a:r>
            <a:r>
              <a:rPr/>
              <a:t>information</a:t>
            </a:r>
            <a:r>
              <a:rPr/>
              <a:t> </a:t>
            </a:r>
            <a:r>
              <a:rPr/>
              <a:t>section</a:t>
            </a:r>
            <a:r>
              <a:rPr/>
              <a:t> </a:t>
            </a:r>
            <a:r>
              <a:rPr/>
              <a:t>of</a:t>
            </a:r>
            <a:r>
              <a:rPr/>
              <a:t> </a:t>
            </a:r>
            <a:r>
              <a:rPr/>
              <a:t>poster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poster-jacobs.html,</a:t>
            </a:r>
            <a:r>
              <a:rPr/>
              <a:t> </a:t>
            </a:r>
            <a:r>
              <a:rPr/>
              <a:t>entire</a:t>
            </a:r>
            <a:r>
              <a:rPr/>
              <a:t> </a:t>
            </a:r>
            <a:r>
              <a:rPr/>
              <a:t>poster</a:t>
            </a:r>
          </a:p>
        </p:txBody>
      </p:sp>
      <p:pic>
        <p:nvPicPr>
          <p:cNvPr descr="../images/entire-poster.png" id="0" name="Picture 1"/>
          <p:cNvPicPr>
            <a:picLocks noGrp="1" noChangeAspect="1"/>
          </p:cNvPicPr>
          <p:nvPr/>
        </p:nvPicPr>
        <p:blipFill>
          <a:blip r:embed="rId2"/>
          <a:stretch>
            <a:fillRect/>
          </a:stretch>
        </p:blipFill>
        <p:spPr bwMode="auto">
          <a:xfrm>
            <a:off x="1676400" y="1600200"/>
            <a:ext cx="5803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Entire</a:t>
            </a:r>
            <a:r>
              <a:rPr/>
              <a:t> </a:t>
            </a:r>
            <a:r>
              <a:rPr/>
              <a:t>poster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My</a:t>
            </a:r>
            <a:r>
              <a:rPr/>
              <a:t> </a:t>
            </a:r>
            <a:r>
              <a:rPr/>
              <a:t>poster</a:t>
            </a:r>
          </a:p>
        </p:txBody>
      </p:sp>
      <p:pic>
        <p:nvPicPr>
          <p:cNvPr descr="../images/scrooge-poster.png" id="0" name="Picture 1"/>
          <p:cNvPicPr>
            <a:picLocks noGrp="1" noChangeAspect="1"/>
          </p:cNvPicPr>
          <p:nvPr/>
        </p:nvPicPr>
        <p:blipFill>
          <a:blip r:embed="rId2"/>
          <a:stretch>
            <a:fillRect/>
          </a:stretch>
        </p:blipFill>
        <p:spPr bwMode="auto">
          <a:xfrm>
            <a:off x="1663700" y="1600200"/>
            <a:ext cx="581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Layout</a:t>
            </a:r>
            <a:r>
              <a:rPr/>
              <a:t> </a:t>
            </a:r>
            <a:r>
              <a:rPr/>
              <a:t>for</a:t>
            </a:r>
            <a:r>
              <a:rPr/>
              <a:t> </a:t>
            </a:r>
            <a:r>
              <a:rPr/>
              <a:t>my</a:t>
            </a:r>
            <a:r>
              <a:rPr/>
              <a:t> </a:t>
            </a:r>
            <a:r>
              <a:rPr/>
              <a:t>poster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hints</a:t>
            </a:r>
          </a:p>
        </p:txBody>
      </p:sp>
      <p:sp>
        <p:nvSpPr>
          <p:cNvPr id="3" name="Content Placeholder 2"/>
          <p:cNvSpPr>
            <a:spLocks noGrp="1"/>
          </p:cNvSpPr>
          <p:nvPr>
            <p:ph idx="1"/>
          </p:nvPr>
        </p:nvSpPr>
        <p:spPr/>
        <p:txBody>
          <a:bodyPr/>
          <a:lstStyle/>
          <a:p>
            <a:pPr lvl="1"/>
            <a:r>
              <a:rPr/>
              <a:t>This is NOT a WYSIWYG approach</a:t>
            </a:r>
          </a:p>
          <a:p>
            <a:pPr lvl="1"/>
            <a:r>
              <a:rPr/>
              <a:t>Size of image files is important</a:t>
            </a:r>
          </a:p>
          <a:p>
            <a:pPr lvl="2"/>
            <a:r>
              <a:rPr/>
              <a:t>Pagedown will NOT resize to fit</a:t>
            </a:r>
          </a:p>
          <a:p>
            <a:pPr lvl="1"/>
            <a:r>
              <a:rPr/>
              <a:t>Text can overflow boundaries</a:t>
            </a:r>
          </a:p>
          <a:p>
            <a:pPr lvl="2"/>
            <a:r>
              <a:rPr/>
              <a:t>Easier to modify the text than the CSS file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I</a:t>
            </a:r>
            <a:r>
              <a:rPr/>
              <a:t> </a:t>
            </a:r>
            <a:r>
              <a:rPr/>
              <a:t>like</a:t>
            </a:r>
            <a:r>
              <a:rPr/>
              <a:t> </a:t>
            </a:r>
            <a:r>
              <a:rPr/>
              <a:t>pagedown</a:t>
            </a:r>
            <a:r>
              <a:rPr/>
              <a:t> </a:t>
            </a:r>
            <a:r>
              <a:rPr/>
              <a:t>for</a:t>
            </a:r>
            <a:r>
              <a:rPr/>
              <a:t> </a:t>
            </a:r>
            <a:r>
              <a:rPr/>
              <a:t>posters</a:t>
            </a:r>
          </a:p>
        </p:txBody>
      </p:sp>
      <p:sp>
        <p:nvSpPr>
          <p:cNvPr id="3" name="Content Placeholder 2"/>
          <p:cNvSpPr>
            <a:spLocks noGrp="1"/>
          </p:cNvSpPr>
          <p:nvPr>
            <p:ph idx="1"/>
          </p:nvPr>
        </p:nvSpPr>
        <p:spPr/>
        <p:txBody>
          <a:bodyPr/>
          <a:lstStyle/>
          <a:p>
            <a:pPr lvl="1"/>
            <a:r>
              <a:rPr/>
              <a:t>I hate Powerpoint</a:t>
            </a:r>
          </a:p>
          <a:p>
            <a:pPr lvl="2"/>
            <a:r>
              <a:rPr/>
              <a:t>Proprietary</a:t>
            </a:r>
          </a:p>
          <a:p>
            <a:pPr lvl="2"/>
            <a:r>
              <a:rPr/>
              <a:t>Binary format</a:t>
            </a:r>
          </a:p>
          <a:p>
            <a:pPr lvl="1"/>
            <a:r>
              <a:rPr/>
              <a:t>Focus on content independent of layout</a:t>
            </a:r>
          </a:p>
          <a:p>
            <a:pPr lvl="1"/>
            <a:r>
              <a:rPr/>
              <a:t>Integrates easily with git</a:t>
            </a:r>
          </a:p>
          <a:p>
            <a:pPr lvl="1"/>
            <a:r>
              <a:rPr/>
              <a:t>Easy to include complex formulas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Hall</a:t>
            </a:r>
            <a:r>
              <a:rPr/>
              <a:t> </a:t>
            </a:r>
            <a:r>
              <a:rPr/>
              <a:t>of</a:t>
            </a:r>
            <a:r>
              <a:rPr/>
              <a:t> </a:t>
            </a:r>
            <a:r>
              <a:rPr/>
              <a:t>Fame</a:t>
            </a:r>
            <a:r>
              <a:rPr/>
              <a:t> </a:t>
            </a:r>
            <a:r>
              <a:rPr/>
              <a:t>for</a:t>
            </a:r>
            <a:r>
              <a:rPr/>
              <a:t> </a:t>
            </a:r>
            <a:r>
              <a:rPr/>
              <a:t>R,</a:t>
            </a:r>
            <a:r>
              <a:rPr/>
              <a:t> </a:t>
            </a:r>
            <a:r>
              <a:rPr/>
              <a:t>latest</a:t>
            </a:r>
            <a:r>
              <a:rPr/>
              <a:t> </a:t>
            </a:r>
            <a:r>
              <a:rPr/>
              <a:t>addition</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Yihui Xie</a:t>
            </a:r>
          </a:p>
          <a:p>
            <a:pPr lvl="2"/>
            <a:r>
              <a:rPr b="1"/>
              <a:t>animation</a:t>
            </a:r>
            <a:r>
              <a:rPr/>
              <a:t>: a gallery of animations in statistics and utilities to create animations, </a:t>
            </a:r>
            <a:r>
              <a:rPr b="1"/>
              <a:t>blogdown</a:t>
            </a:r>
            <a:r>
              <a:rPr/>
              <a:t>: create blogs and websites with R Markdown, </a:t>
            </a:r>
            <a:r>
              <a:rPr b="1"/>
              <a:t>bookdown</a:t>
            </a:r>
            <a:r>
              <a:rPr/>
              <a:t>: author books and technical documents with R Markdown, </a:t>
            </a:r>
            <a:r>
              <a:rPr b="1"/>
              <a:t>DT</a:t>
            </a:r>
            <a:r>
              <a:rPr/>
              <a:t>: a wrapper of the JavaScript library DataTables, </a:t>
            </a:r>
            <a:r>
              <a:rPr b="1"/>
              <a:t>formatR</a:t>
            </a:r>
            <a:r>
              <a:rPr/>
              <a:t>: Format R code automatically, </a:t>
            </a:r>
            <a:r>
              <a:rPr b="1"/>
              <a:t>knitr</a:t>
            </a:r>
            <a:r>
              <a:rPr/>
              <a:t>: Dynamic report generation with R, </a:t>
            </a:r>
            <a:r>
              <a:rPr b="1"/>
              <a:t>printr</a:t>
            </a:r>
            <a:r>
              <a:rPr/>
              <a:t>: Some printing methods for knitr, </a:t>
            </a:r>
            <a:r>
              <a:rPr b="1"/>
              <a:t>Rd2roxygen</a:t>
            </a:r>
            <a:r>
              <a:rPr/>
              <a:t>: Convert Rd to roxygen documentation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Hall</a:t>
            </a:r>
            <a:r>
              <a:rPr/>
              <a:t> </a:t>
            </a:r>
            <a:r>
              <a:rPr/>
              <a:t>of</a:t>
            </a:r>
            <a:r>
              <a:rPr/>
              <a:t> </a:t>
            </a:r>
            <a:r>
              <a:rPr/>
              <a:t>Fame</a:t>
            </a:r>
            <a:r>
              <a:rPr/>
              <a:t> </a:t>
            </a:r>
            <a:r>
              <a:rPr/>
              <a:t>for</a:t>
            </a:r>
            <a:r>
              <a:rPr/>
              <a:t> </a:t>
            </a:r>
            <a:r>
              <a:rPr/>
              <a:t>R,</a:t>
            </a:r>
            <a:r>
              <a:rPr/>
              <a:t> </a:t>
            </a:r>
            <a:r>
              <a:rPr/>
              <a:t>latest</a:t>
            </a:r>
            <a:r>
              <a:rPr/>
              <a:t> </a:t>
            </a:r>
            <a:r>
              <a:rPr/>
              <a:t>addition</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Yihui Xie</a:t>
            </a:r>
          </a:p>
          <a:p>
            <a:pPr lvl="2"/>
            <a:r>
              <a:rPr b="1"/>
              <a:t>rlp</a:t>
            </a:r>
            <a:r>
              <a:rPr/>
              <a:t>: Write an R package using literate programming techniques, </a:t>
            </a:r>
            <a:r>
              <a:rPr b="1"/>
              <a:t>servr</a:t>
            </a:r>
            <a:r>
              <a:rPr/>
              <a:t>: a simple HTTP server to serve static files or dynamic documents, </a:t>
            </a:r>
            <a:r>
              <a:rPr b="1"/>
              <a:t>testit</a:t>
            </a:r>
            <a:r>
              <a:rPr/>
              <a:t>: a simple package for testing R packages, </a:t>
            </a:r>
            <a:r>
              <a:rPr b="1"/>
              <a:t>tinytex</a:t>
            </a:r>
            <a:r>
              <a:rPr/>
              <a:t>: a lightweight LaTeX distribution based on TeX Live, </a:t>
            </a:r>
            <a:r>
              <a:rPr b="1"/>
              <a:t>tufte</a:t>
            </a:r>
            <a:r>
              <a:rPr/>
              <a:t>: Tufte styles for R Markdown documents, </a:t>
            </a:r>
            <a:r>
              <a:rPr b="1"/>
              <a:t>xaringan</a:t>
            </a:r>
            <a:r>
              <a:rPr/>
              <a:t>: presentation ninja, </a:t>
            </a:r>
            <a:r>
              <a:rPr b="1"/>
              <a:t>xfun</a:t>
            </a:r>
            <a:r>
              <a:rPr/>
              <a:t>: miscellaneous functions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degree</a:t>
            </a:r>
            <a:r>
              <a:rPr/>
              <a:t> </a:t>
            </a:r>
            <a:r>
              <a:rPr/>
              <a:t>of</a:t>
            </a:r>
            <a:r>
              <a:rPr/>
              <a:t> </a:t>
            </a:r>
            <a:r>
              <a:rPr/>
              <a:t>separation</a:t>
            </a:r>
            <a:r>
              <a:rPr/>
              <a:t> </a:t>
            </a:r>
            <a:r>
              <a:rPr/>
              <a:t>(1</a:t>
            </a:r>
            <a:r>
              <a:rPr/>
              <a:t> </a:t>
            </a:r>
            <a:r>
              <a:rPr/>
              <a:t>of</a:t>
            </a:r>
            <a:r>
              <a:rPr/>
              <a:t> </a:t>
            </a:r>
            <a:r>
              <a:rPr/>
              <a:t>2)</a:t>
            </a:r>
          </a:p>
        </p:txBody>
      </p:sp>
      <p:pic>
        <p:nvPicPr>
          <p:cNvPr descr="../images/r-contest-1.png" id="0" name="Picture 1"/>
          <p:cNvPicPr>
            <a:picLocks noGrp="1" noChangeAspect="1"/>
          </p:cNvPicPr>
          <p:nvPr/>
        </p:nvPicPr>
        <p:blipFill>
          <a:blip r:embed="rId2"/>
          <a:stretch>
            <a:fillRect/>
          </a:stretch>
        </p:blipFill>
        <p:spPr bwMode="auto">
          <a:xfrm>
            <a:off x="2146300" y="1600200"/>
            <a:ext cx="483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Revolutions</a:t>
            </a:r>
            <a:r>
              <a:rPr/>
              <a:t> </a:t>
            </a:r>
            <a:r>
              <a:rPr/>
              <a:t>blog</a:t>
            </a:r>
            <a:r>
              <a:rPr/>
              <a:t> </a:t>
            </a:r>
            <a:r>
              <a:rPr/>
              <a:t>entry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degree</a:t>
            </a:r>
            <a:r>
              <a:rPr/>
              <a:t> </a:t>
            </a:r>
            <a:r>
              <a:rPr/>
              <a:t>of</a:t>
            </a:r>
            <a:r>
              <a:rPr/>
              <a:t> </a:t>
            </a:r>
            <a:r>
              <a:rPr/>
              <a:t>separation</a:t>
            </a:r>
            <a:r>
              <a:rPr/>
              <a:t> </a:t>
            </a:r>
            <a:r>
              <a:rPr/>
              <a:t>(2</a:t>
            </a:r>
            <a:r>
              <a:rPr/>
              <a:t> </a:t>
            </a:r>
            <a:r>
              <a:rPr/>
              <a:t>of</a:t>
            </a:r>
            <a:r>
              <a:rPr/>
              <a:t> </a:t>
            </a:r>
            <a:r>
              <a:rPr/>
              <a:t>2)</a:t>
            </a:r>
          </a:p>
        </p:txBody>
      </p:sp>
      <p:pic>
        <p:nvPicPr>
          <p:cNvPr descr="../images/r-contest-2.png" id="0" name="Picture 1"/>
          <p:cNvPicPr>
            <a:picLocks noGrp="1" noChangeAspect="1"/>
          </p:cNvPicPr>
          <p:nvPr/>
        </p:nvPicPr>
        <p:blipFill>
          <a:blip r:embed="rId2"/>
          <a:stretch>
            <a:fillRect/>
          </a:stretch>
        </p:blipFill>
        <p:spPr bwMode="auto">
          <a:xfrm>
            <a:off x="457200" y="1854200"/>
            <a:ext cx="8229600" cy="3517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Revolutions</a:t>
            </a:r>
            <a:r>
              <a:rPr/>
              <a:t> </a:t>
            </a:r>
            <a:r>
              <a:rPr/>
              <a:t>blog</a:t>
            </a:r>
            <a:r>
              <a:rPr/>
              <a:t> </a:t>
            </a:r>
            <a:r>
              <a:rPr/>
              <a:t>entry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Strange</a:t>
            </a:r>
            <a:r>
              <a:rPr/>
              <a:t> </a:t>
            </a:r>
            <a:r>
              <a:rPr/>
              <a:t>fact</a:t>
            </a:r>
            <a:r>
              <a:rPr/>
              <a:t> </a:t>
            </a:r>
            <a:r>
              <a:rPr/>
              <a:t>about</a:t>
            </a:r>
            <a:r>
              <a:rPr/>
              <a:t> </a:t>
            </a:r>
            <a:r>
              <a:rPr/>
              <a:t>Yihui</a:t>
            </a:r>
            <a:r>
              <a:rPr/>
              <a:t> </a:t>
            </a:r>
            <a:r>
              <a:rPr/>
              <a:t>Xie</a:t>
            </a:r>
          </a:p>
        </p:txBody>
      </p:sp>
      <p:pic>
        <p:nvPicPr>
          <p:cNvPr descr="../images/yolo-equals-true.png" id="0" name="Picture 1"/>
          <p:cNvPicPr>
            <a:picLocks noGrp="1" noChangeAspect="1"/>
          </p:cNvPicPr>
          <p:nvPr/>
        </p:nvPicPr>
        <p:blipFill>
          <a:blip r:embed="rId2"/>
          <a:stretch>
            <a:fillRect/>
          </a:stretch>
        </p:blipFill>
        <p:spPr bwMode="auto">
          <a:xfrm>
            <a:off x="1879600" y="1600200"/>
            <a:ext cx="537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Karl</a:t>
            </a:r>
            <a:r>
              <a:rPr/>
              <a:t> </a:t>
            </a:r>
            <a:r>
              <a:rPr/>
              <a:t>Broman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knitr,</a:t>
            </a:r>
            <a:r>
              <a:rPr/>
              <a:t> </a:t>
            </a:r>
            <a:r>
              <a:rPr/>
              <a:t>Yihui</a:t>
            </a:r>
            <a:r>
              <a:rPr/>
              <a:t> </a:t>
            </a:r>
            <a:r>
              <a:rPr/>
              <a:t>Xie’s</a:t>
            </a:r>
            <a:r>
              <a:rPr/>
              <a:t> </a:t>
            </a:r>
            <a:r>
              <a:rPr/>
              <a:t>major</a:t>
            </a:r>
            <a:r>
              <a:rPr/>
              <a:t> </a:t>
            </a:r>
            <a:r>
              <a:rPr/>
              <a:t>contributions</a:t>
            </a:r>
            <a:r>
              <a:rPr/>
              <a:t> </a:t>
            </a:r>
            <a:r>
              <a:rPr/>
              <a:t>to</a:t>
            </a:r>
            <a:r>
              <a:rPr/>
              <a:t> </a:t>
            </a:r>
            <a:r>
              <a:rPr/>
              <a:t>R</a:t>
            </a:r>
          </a:p>
        </p:txBody>
      </p:sp>
      <p:sp>
        <p:nvSpPr>
          <p:cNvPr id="3" name="Content Placeholder 2"/>
          <p:cNvSpPr>
            <a:spLocks noGrp="1"/>
          </p:cNvSpPr>
          <p:nvPr>
            <p:ph idx="1"/>
          </p:nvPr>
        </p:nvSpPr>
        <p:spPr/>
        <p:txBody>
          <a:bodyPr/>
          <a:lstStyle/>
          <a:p>
            <a:pPr lvl="1"/>
            <a:r>
              <a:rPr/>
              <a:t>Successor to sweave</a:t>
            </a:r>
          </a:p>
          <a:p>
            <a:pPr lvl="1"/>
            <a:r>
              <a:rPr/>
              <a:t>Integrates program code, output, and documentation</a:t>
            </a:r>
          </a:p>
          <a:p>
            <a:pPr lvl="1"/>
            <a:r>
              <a:rPr/>
              <a:t>Uses plain text files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Posters using PageDown</dc:title>
  <dc:creator>Steve Simon</dc:creator>
  <cp:keywords/>
  <dcterms:created xsi:type="dcterms:W3CDTF">2019-05-18T16:26:41Z</dcterms:created>
  <dcterms:modified xsi:type="dcterms:W3CDTF">2019-05-18T16:26:41Z</dcterms:modified>
</cp:coreProperties>
</file>